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7" r:id="rId6"/>
    <p:sldId id="262" r:id="rId7"/>
    <p:sldId id="268" r:id="rId8"/>
    <p:sldId id="264" r:id="rId9"/>
    <p:sldId id="266" r:id="rId10"/>
    <p:sldId id="261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897-ADD4-4BBA-BB6A-5ECEB49AB53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8E38-2412-4E7E-AE86-29DBA53A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897-ADD4-4BBA-BB6A-5ECEB49AB53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8E38-2412-4E7E-AE86-29DBA53A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897-ADD4-4BBA-BB6A-5ECEB49AB53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8E38-2412-4E7E-AE86-29DBA53A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897-ADD4-4BBA-BB6A-5ECEB49AB53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8E38-2412-4E7E-AE86-29DBA53A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897-ADD4-4BBA-BB6A-5ECEB49AB53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8E38-2412-4E7E-AE86-29DBA53A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897-ADD4-4BBA-BB6A-5ECEB49AB53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8E38-2412-4E7E-AE86-29DBA53A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897-ADD4-4BBA-BB6A-5ECEB49AB53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8E38-2412-4E7E-AE86-29DBA53A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897-ADD4-4BBA-BB6A-5ECEB49AB53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8E38-2412-4E7E-AE86-29DBA53A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897-ADD4-4BBA-BB6A-5ECEB49AB53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8E38-2412-4E7E-AE86-29DBA53A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897-ADD4-4BBA-BB6A-5ECEB49AB53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8E38-2412-4E7E-AE86-29DBA53A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897-ADD4-4BBA-BB6A-5ECEB49AB53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78E38-2412-4E7E-AE86-29DBA53A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C8897-ADD4-4BBA-BB6A-5ECEB49AB53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78E38-2412-4E7E-AE86-29DBA53A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9050">
            <a:solidFill>
              <a:schemeClr val="tx2">
                <a:tint val="1000"/>
              </a:schemeClr>
            </a:solidFill>
            <a:prstDash val="solid"/>
          </a:ln>
          <a:solidFill>
            <a:schemeClr val="accent3"/>
          </a:solidFill>
          <a:effectLst>
            <a:outerShdw blurRad="50000" dist="50800" dir="7500000" algn="tl">
              <a:srgbClr val="000000">
                <a:shade val="5000"/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3">
              <a:lumMod val="50000"/>
            </a:schemeClr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3">
              <a:lumMod val="50000"/>
            </a:schemeClr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3">
              <a:lumMod val="50000"/>
            </a:schemeClr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3">
              <a:lumMod val="50000"/>
            </a:schemeClr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3">
              <a:lumMod val="50000"/>
            </a:schemeClr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ort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6876256" y="5877272"/>
            <a:ext cx="648072" cy="57606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Click r:id="rId4" action="ppaction://hlinksldjump"/>
          </p:cNvPr>
          <p:cNvSpPr/>
          <p:nvPr/>
        </p:nvSpPr>
        <p:spPr>
          <a:xfrm>
            <a:off x="4860032" y="4437112"/>
            <a:ext cx="648072" cy="64807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Click r:id="rId5" action="ppaction://hlinksldjump"/>
          </p:cNvPr>
          <p:cNvSpPr/>
          <p:nvPr/>
        </p:nvSpPr>
        <p:spPr>
          <a:xfrm>
            <a:off x="4139952" y="2492896"/>
            <a:ext cx="648072" cy="57606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Click r:id="rId6" action="ppaction://hlinksldjump"/>
          </p:cNvPr>
          <p:cNvSpPr/>
          <p:nvPr/>
        </p:nvSpPr>
        <p:spPr>
          <a:xfrm>
            <a:off x="2195736" y="1196752"/>
            <a:ext cx="648072" cy="64807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Click r:id="rId7" action="ppaction://hlinksldjump"/>
          </p:cNvPr>
          <p:cNvSpPr/>
          <p:nvPr/>
        </p:nvSpPr>
        <p:spPr>
          <a:xfrm>
            <a:off x="4499992" y="692696"/>
            <a:ext cx="648072" cy="64807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76256" y="5877272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1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2040" y="450912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2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1960" y="2492897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3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7744" y="119675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4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0" y="76470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5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0"/>
            <a:ext cx="471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  <a:latin typeface="Georgia" pitchFamily="18" charset="0"/>
              </a:rPr>
              <a:t>Покорение горной вершины «Атмосфера</a:t>
            </a:r>
            <a:r>
              <a:rPr lang="ru-RU" sz="2400" dirty="0" smtClean="0">
                <a:solidFill>
                  <a:srgbClr val="000066"/>
                </a:solidFill>
                <a:latin typeface="Georgia" pitchFamily="18" charset="0"/>
              </a:rPr>
              <a:t>»</a:t>
            </a:r>
            <a:endParaRPr lang="ru-RU" sz="2400" dirty="0">
              <a:solidFill>
                <a:srgbClr val="000066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949281"/>
            <a:ext cx="2771800" cy="908719"/>
          </a:xfrm>
          <a:ln>
            <a:noFill/>
          </a:ln>
        </p:spPr>
        <p:txBody>
          <a:bodyPr/>
          <a:lstStyle/>
          <a:p>
            <a:r>
              <a:rPr lang="ru-RU" sz="4000" dirty="0" smtClean="0">
                <a:ln w="19050">
                  <a:noFill/>
                  <a:prstDash val="solid"/>
                </a:ln>
                <a:solidFill>
                  <a:srgbClr val="000066"/>
                </a:solidFill>
                <a:effectLst/>
                <a:latin typeface="Georgia" pitchFamily="18" charset="0"/>
              </a:rPr>
              <a:t>Климат</a:t>
            </a:r>
            <a:r>
              <a:rPr lang="ru-RU" sz="3200" dirty="0" smtClean="0">
                <a:ln w="19050">
                  <a:noFill/>
                  <a:prstDash val="solid"/>
                </a:ln>
                <a:solidFill>
                  <a:srgbClr val="000066"/>
                </a:solidFill>
                <a:effectLst/>
                <a:latin typeface="Georgia" pitchFamily="18" charset="0"/>
              </a:rPr>
              <a:t>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0"/>
            <a:ext cx="6444208" cy="2636912"/>
          </a:xfrm>
        </p:spPr>
        <p:txBody>
          <a:bodyPr>
            <a:noAutofit/>
          </a:bodyPr>
          <a:lstStyle/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Что такое климат?</a:t>
            </a:r>
          </a:p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Что такое климатообразующие факторы?</a:t>
            </a:r>
            <a:endParaRPr lang="ru-RU" sz="2000" b="1" dirty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358214" y="6072206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949281"/>
            <a:ext cx="2771800" cy="908719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3200" dirty="0" smtClean="0">
                <a:ln w="19050">
                  <a:noFill/>
                  <a:prstDash val="solid"/>
                </a:ln>
                <a:solidFill>
                  <a:srgbClr val="000066"/>
                </a:solidFill>
                <a:effectLst/>
                <a:latin typeface="Georgia" pitchFamily="18" charset="0"/>
              </a:rPr>
              <a:t>  </a:t>
            </a:r>
            <a:r>
              <a:rPr lang="en-US" dirty="0" err="1" smtClean="0">
                <a:ln w="19050">
                  <a:noFill/>
                  <a:prstDash val="solid"/>
                </a:ln>
                <a:solidFill>
                  <a:srgbClr val="000066"/>
                </a:solidFill>
                <a:effectLst/>
              </a:rPr>
              <a:t>MyTest</a:t>
            </a:r>
            <a:r>
              <a:rPr lang="en-US" i="1" dirty="0" smtClean="0">
                <a:solidFill>
                  <a:srgbClr val="000066"/>
                </a:solidFill>
              </a:rPr>
              <a:t> </a:t>
            </a:r>
            <a:r>
              <a:rPr lang="en-US" dirty="0" smtClean="0">
                <a:ln w="19050">
                  <a:noFill/>
                  <a:prstDash val="solid"/>
                </a:ln>
                <a:solidFill>
                  <a:srgbClr val="000066"/>
                </a:solidFill>
              </a:rPr>
              <a:t>X</a:t>
            </a:r>
            <a:r>
              <a:rPr lang="en-US" i="1" dirty="0" smtClean="0">
                <a:solidFill>
                  <a:srgbClr val="000066"/>
                </a:solidFill>
              </a:rPr>
              <a:t> </a:t>
            </a:r>
            <a:r>
              <a:rPr lang="ru-RU" dirty="0" smtClean="0">
                <a:solidFill>
                  <a:srgbClr val="000066"/>
                </a:solidFill>
              </a:rPr>
              <a:t> 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358214" y="6072206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949281"/>
            <a:ext cx="2843808" cy="908719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4000" dirty="0" smtClean="0">
                <a:ln w="19050">
                  <a:noFill/>
                  <a:prstDash val="solid"/>
                </a:ln>
                <a:solidFill>
                  <a:srgbClr val="000066"/>
                </a:solidFill>
                <a:effectLst/>
                <a:latin typeface="Georgia" pitchFamily="18" charset="0"/>
              </a:rPr>
              <a:t>Разминка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0"/>
            <a:ext cx="7236296" cy="2708920"/>
          </a:xfrm>
        </p:spPr>
        <p:txBody>
          <a:bodyPr>
            <a:noAutofit/>
          </a:bodyPr>
          <a:lstStyle/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Что такое воздух?</a:t>
            </a:r>
          </a:p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Компонентом какой оболочки Земли он является?</a:t>
            </a:r>
          </a:p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Что такое атмосфера?</a:t>
            </a:r>
          </a:p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Какие </a:t>
            </a: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части выделяют </a:t>
            </a: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в </a:t>
            </a: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строении атмосферы?</a:t>
            </a:r>
          </a:p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Почему важно для человека охранять атмосферу от промышленных загрязнений?</a:t>
            </a:r>
            <a:endParaRPr lang="ru-RU" sz="2000" b="1" dirty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358214" y="6072206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949281"/>
            <a:ext cx="2483768" cy="908719"/>
          </a:xfrm>
          <a:ln>
            <a:noFill/>
          </a:ln>
        </p:spPr>
        <p:txBody>
          <a:bodyPr/>
          <a:lstStyle/>
          <a:p>
            <a:r>
              <a:rPr lang="ru-RU" sz="4000" dirty="0" smtClean="0">
                <a:ln w="19050">
                  <a:noFill/>
                  <a:prstDash val="solid"/>
                </a:ln>
                <a:solidFill>
                  <a:srgbClr val="000066"/>
                </a:solidFill>
                <a:effectLst/>
                <a:latin typeface="Georgia" pitchFamily="18" charset="0"/>
              </a:rPr>
              <a:t>Погода</a:t>
            </a:r>
            <a:r>
              <a:rPr lang="ru-RU" sz="3200" dirty="0" smtClean="0">
                <a:ln w="19050">
                  <a:noFill/>
                  <a:prstDash val="solid"/>
                </a:ln>
                <a:solidFill>
                  <a:srgbClr val="000066"/>
                </a:solidFill>
                <a:effectLst/>
                <a:latin typeface="Georgia" pitchFamily="18" charset="0"/>
              </a:rPr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0"/>
            <a:ext cx="6444208" cy="2636912"/>
          </a:xfrm>
        </p:spPr>
        <p:txBody>
          <a:bodyPr>
            <a:noAutofit/>
          </a:bodyPr>
          <a:lstStyle/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Что такое погода?</a:t>
            </a:r>
          </a:p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Каково основное свойство погоды?</a:t>
            </a:r>
          </a:p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Как происходит изменение погоды?</a:t>
            </a:r>
            <a:endParaRPr lang="ru-RU" sz="2000" b="1" dirty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358214" y="6072206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949281"/>
            <a:ext cx="5652120" cy="908719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4000" dirty="0" smtClean="0">
                <a:ln w="19050">
                  <a:noFill/>
                  <a:prstDash val="solid"/>
                </a:ln>
                <a:solidFill>
                  <a:srgbClr val="000066"/>
                </a:solidFill>
                <a:effectLst/>
                <a:latin typeface="Georgia" pitchFamily="18" charset="0"/>
              </a:rPr>
              <a:t>Элементы погоды 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0"/>
            <a:ext cx="6444208" cy="3068960"/>
          </a:xfrm>
        </p:spPr>
        <p:txBody>
          <a:bodyPr>
            <a:noAutofit/>
          </a:bodyPr>
          <a:lstStyle/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Степень </a:t>
            </a:r>
            <a:r>
              <a:rPr lang="ru-RU" sz="2000" b="1" dirty="0" err="1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прогретости</a:t>
            </a: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</a:rPr>
              <a:t> воздуха?</a:t>
            </a:r>
          </a:p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 pitchFamily="18" charset="0"/>
                <a:hlinkClick r:id="rId2" action="ppaction://hlinksldjump"/>
              </a:rPr>
              <a:t>Количество водяного пара в граммах в 1м</a:t>
            </a: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/>
                <a:hlinkClick r:id="rId2" action="ppaction://hlinksldjump"/>
              </a:rPr>
              <a:t>³?</a:t>
            </a:r>
            <a:endParaRPr lang="ru-RU" sz="2000" b="1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latin typeface="Georgia"/>
            </a:endParaRPr>
          </a:p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/>
                <a:hlinkClick r:id="rId3" action="ppaction://hlinksldjump"/>
              </a:rPr>
              <a:t>Степень покрытия неба облаками?</a:t>
            </a:r>
            <a:endParaRPr lang="ru-RU" sz="2000" b="1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latin typeface="Georgia"/>
            </a:endParaRPr>
          </a:p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/>
                <a:hlinkClick r:id="rId4" action="ppaction://hlinksldjump"/>
              </a:rPr>
              <a:t>Сила, с которой воздух давит на поверхность и все, находящиеся на ней предметы?</a:t>
            </a:r>
            <a:endParaRPr lang="ru-RU" sz="2000" b="1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latin typeface="Georgia"/>
            </a:endParaRPr>
          </a:p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/>
                <a:hlinkClick r:id="rId5" action="ppaction://hlinksldjump"/>
              </a:rPr>
              <a:t>Движение воздуха в горизонтальном направлении</a:t>
            </a: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/>
                <a:hlinkClick r:id="rId5" action="ppaction://hlinksldjump"/>
              </a:rPr>
              <a:t>?</a:t>
            </a:r>
            <a:endParaRPr lang="ru-RU" sz="2000" b="1" dirty="0" smtClean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latin typeface="Georgia"/>
            </a:endParaRPr>
          </a:p>
          <a:p>
            <a:pPr algn="r">
              <a:buFont typeface="Arial" pitchFamily="34" charset="0"/>
              <a:buChar char="•"/>
            </a:pPr>
            <a:r>
              <a:rPr lang="ru-RU" sz="2000" b="1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/>
                <a:latin typeface="Georgia"/>
                <a:hlinkClick r:id="rId6" action="ppaction://hlinksldjump"/>
              </a:rPr>
              <a:t>С помощью чего определяют показания элементов погоды?</a:t>
            </a:r>
            <a:endParaRPr lang="ru-RU" sz="2000" b="1" dirty="0">
              <a:ln w="18415" cmpd="sng">
                <a:noFill/>
                <a:prstDash val="solid"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66"/>
                </a:solidFill>
              </a:rPr>
              <a:t>Проверь себя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6" name="Содержимое 5" descr="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2784" t="51157" r="6661" b="5970"/>
          <a:stretch>
            <a:fillRect/>
          </a:stretch>
        </p:blipFill>
        <p:spPr>
          <a:xfrm>
            <a:off x="642910" y="1071546"/>
            <a:ext cx="7907227" cy="51435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2071670" y="4786322"/>
            <a:ext cx="3786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2214546" y="4572009"/>
            <a:ext cx="500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286256"/>
            <a:ext cx="500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2857488" y="3857628"/>
            <a:ext cx="500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3786182" y="3429000"/>
            <a:ext cx="35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14" name="TextBox 13"/>
          <p:cNvSpPr txBox="1"/>
          <p:nvPr/>
        </p:nvSpPr>
        <p:spPr>
          <a:xfrm>
            <a:off x="5214942" y="3000372"/>
            <a:ext cx="500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15" name="TextBox 14"/>
          <p:cNvSpPr txBox="1"/>
          <p:nvPr/>
        </p:nvSpPr>
        <p:spPr>
          <a:xfrm>
            <a:off x="2366946" y="4724408"/>
            <a:ext cx="500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6000" dirty="0"/>
          </a:p>
        </p:txBody>
      </p:sp>
      <p:sp>
        <p:nvSpPr>
          <p:cNvPr id="16" name="TextBox 15"/>
          <p:cNvSpPr txBox="1"/>
          <p:nvPr/>
        </p:nvSpPr>
        <p:spPr>
          <a:xfrm>
            <a:off x="7858148" y="2571744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23" name="TextBox 22"/>
          <p:cNvSpPr txBox="1"/>
          <p:nvPr/>
        </p:nvSpPr>
        <p:spPr>
          <a:xfrm>
            <a:off x="2000232" y="5143512"/>
            <a:ext cx="500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25" name="Полилиния 24"/>
          <p:cNvSpPr/>
          <p:nvPr/>
        </p:nvSpPr>
        <p:spPr>
          <a:xfrm>
            <a:off x="2120721" y="3226158"/>
            <a:ext cx="6166055" cy="2633729"/>
          </a:xfrm>
          <a:custGeom>
            <a:avLst/>
            <a:gdLst>
              <a:gd name="connsiteX0" fmla="*/ 68687 w 6338552"/>
              <a:gd name="connsiteY0" fmla="*/ 2633729 h 2633729"/>
              <a:gd name="connsiteX1" fmla="*/ 145961 w 6338552"/>
              <a:gd name="connsiteY1" fmla="*/ 2247363 h 2633729"/>
              <a:gd name="connsiteX2" fmla="*/ 944451 w 6338552"/>
              <a:gd name="connsiteY2" fmla="*/ 1332963 h 2633729"/>
              <a:gd name="connsiteX3" fmla="*/ 1923245 w 6338552"/>
              <a:gd name="connsiteY3" fmla="*/ 856445 h 2633729"/>
              <a:gd name="connsiteX4" fmla="*/ 3275527 w 6338552"/>
              <a:gd name="connsiteY4" fmla="*/ 495836 h 2633729"/>
              <a:gd name="connsiteX5" fmla="*/ 5902817 w 6338552"/>
              <a:gd name="connsiteY5" fmla="*/ 70834 h 2633729"/>
              <a:gd name="connsiteX6" fmla="*/ 5889938 w 6338552"/>
              <a:gd name="connsiteY6" fmla="*/ 70834 h 2633729"/>
              <a:gd name="connsiteX7" fmla="*/ 5941454 w 6338552"/>
              <a:gd name="connsiteY7" fmla="*/ 57955 h 2633729"/>
              <a:gd name="connsiteX8" fmla="*/ 5941454 w 6338552"/>
              <a:gd name="connsiteY8" fmla="*/ 57955 h 263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38552" h="2633729">
                <a:moveTo>
                  <a:pt x="68687" y="2633729"/>
                </a:moveTo>
                <a:cubicBezTo>
                  <a:pt x="34343" y="2548943"/>
                  <a:pt x="0" y="2464157"/>
                  <a:pt x="145961" y="2247363"/>
                </a:cubicBezTo>
                <a:cubicBezTo>
                  <a:pt x="291922" y="2030569"/>
                  <a:pt x="648237" y="1564783"/>
                  <a:pt x="944451" y="1332963"/>
                </a:cubicBezTo>
                <a:cubicBezTo>
                  <a:pt x="1240665" y="1101143"/>
                  <a:pt x="1534732" y="995966"/>
                  <a:pt x="1923245" y="856445"/>
                </a:cubicBezTo>
                <a:cubicBezTo>
                  <a:pt x="2311758" y="716924"/>
                  <a:pt x="2612265" y="626771"/>
                  <a:pt x="3275527" y="495836"/>
                </a:cubicBezTo>
                <a:cubicBezTo>
                  <a:pt x="3938789" y="364901"/>
                  <a:pt x="5467082" y="141668"/>
                  <a:pt x="5902817" y="70834"/>
                </a:cubicBezTo>
                <a:cubicBezTo>
                  <a:pt x="6338552" y="0"/>
                  <a:pt x="5883499" y="72980"/>
                  <a:pt x="5889938" y="70834"/>
                </a:cubicBezTo>
                <a:cubicBezTo>
                  <a:pt x="5896377" y="68688"/>
                  <a:pt x="5941454" y="57955"/>
                  <a:pt x="5941454" y="57955"/>
                </a:cubicBezTo>
                <a:lnTo>
                  <a:pt x="5941454" y="57955"/>
                </a:ln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домой 17">
            <a:hlinkClick r:id="rId3" action="ppaction://hlinksldjump" highlightClick="1"/>
          </p:cNvPr>
          <p:cNvSpPr/>
          <p:nvPr/>
        </p:nvSpPr>
        <p:spPr>
          <a:xfrm>
            <a:off x="8388424" y="6309320"/>
            <a:ext cx="504056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dirty="0" smtClean="0">
                <a:solidFill>
                  <a:srgbClr val="000066"/>
                </a:solidFill>
              </a:rPr>
              <a:t>Проверь себя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4" name="Содержимое 3" descr="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5793" t="59027" r="7705" b="29545"/>
          <a:stretch>
            <a:fillRect/>
          </a:stretch>
        </p:blipFill>
        <p:spPr>
          <a:xfrm rot="10800000">
            <a:off x="467544" y="1052736"/>
            <a:ext cx="8135528" cy="19288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714480" y="1643050"/>
            <a:ext cx="54292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3068960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nstantia" pitchFamily="18" charset="0"/>
              </a:rPr>
              <a:t>Туман                             Роса                              Град</a:t>
            </a:r>
            <a:endParaRPr lang="ru-RU" sz="2400" b="1" dirty="0">
              <a:latin typeface="Constantia" pitchFamily="18" charset="0"/>
            </a:endParaRPr>
          </a:p>
        </p:txBody>
      </p:sp>
      <p:pic>
        <p:nvPicPr>
          <p:cNvPr id="8" name="Содержимое 3" descr="а.jpg"/>
          <p:cNvPicPr>
            <a:picLocks noChangeAspect="1"/>
          </p:cNvPicPr>
          <p:nvPr/>
        </p:nvPicPr>
        <p:blipFill>
          <a:blip r:embed="rId2" cstate="print"/>
          <a:srcRect l="16226" t="10497" r="15118" b="78012"/>
          <a:stretch>
            <a:fillRect/>
          </a:stretch>
        </p:blipFill>
        <p:spPr>
          <a:xfrm rot="10800000">
            <a:off x="467544" y="3861048"/>
            <a:ext cx="8318060" cy="21431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extBox 8"/>
          <p:cNvSpPr txBox="1"/>
          <p:nvPr/>
        </p:nvSpPr>
        <p:spPr>
          <a:xfrm>
            <a:off x="539552" y="6165304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nstantia" pitchFamily="18" charset="0"/>
              </a:rPr>
              <a:t>   Перистые                    Кучевые                      Слоистые</a:t>
            </a:r>
            <a:endParaRPr lang="ru-RU" sz="2400" b="1" dirty="0"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7784" y="3933056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36096" y="400506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316416" y="400506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</a:t>
            </a:r>
            <a:endParaRPr lang="ru-RU" sz="2000" b="1" dirty="0"/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8460432" y="6237312"/>
            <a:ext cx="432048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66"/>
                </a:solidFill>
              </a:rPr>
              <a:t>Проверь себя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5" name="Содержимое 4" descr="д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/>
          </a:blip>
          <a:srcRect l="56601" t="16395" r="10569" b="55396"/>
          <a:stretch>
            <a:fillRect/>
          </a:stretch>
        </p:blipFill>
        <p:spPr>
          <a:xfrm>
            <a:off x="3714744" y="1571612"/>
            <a:ext cx="4214842" cy="468315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571472" y="1643050"/>
            <a:ext cx="2357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nstantia" pitchFamily="18" charset="0"/>
              </a:rPr>
              <a:t>Решение задач</a:t>
            </a:r>
          </a:p>
          <a:p>
            <a:endParaRPr lang="ru-RU" sz="2400" b="1" dirty="0" smtClean="0">
              <a:latin typeface="Constantia" pitchFamily="18" charset="0"/>
            </a:endParaRPr>
          </a:p>
          <a:p>
            <a:r>
              <a:rPr lang="ru-RU" sz="2400" b="1" dirty="0" smtClean="0">
                <a:latin typeface="Constantia" pitchFamily="18" charset="0"/>
              </a:rPr>
              <a:t>10,5 м</a:t>
            </a:r>
          </a:p>
          <a:p>
            <a:endParaRPr lang="ru-RU" sz="2400" b="1" dirty="0" smtClean="0">
              <a:latin typeface="Constantia" pitchFamily="18" charset="0"/>
            </a:endParaRPr>
          </a:p>
          <a:p>
            <a:r>
              <a:rPr lang="ru-RU" sz="2400" b="1" dirty="0" smtClean="0">
                <a:latin typeface="Constantia" pitchFamily="18" charset="0"/>
              </a:rPr>
              <a:t>4200 м</a:t>
            </a:r>
            <a:endParaRPr lang="ru-RU" sz="2400" b="1" dirty="0">
              <a:latin typeface="Constantia" pitchFamily="18" charset="0"/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60432" y="6237312"/>
            <a:ext cx="504056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9269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00066"/>
                </a:solidFill>
              </a:rPr>
              <a:t>Проверь себя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10" name="Содержимое 9" descr="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587" t="39459" r="8771" b="29604"/>
          <a:stretch>
            <a:fillRect/>
          </a:stretch>
        </p:blipFill>
        <p:spPr>
          <a:xfrm>
            <a:off x="1979712" y="764704"/>
            <a:ext cx="7053846" cy="34563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8460432" y="1196752"/>
            <a:ext cx="28518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8172400" y="1556792"/>
            <a:ext cx="21317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7596336" y="1844824"/>
            <a:ext cx="501206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7236296" y="2276872"/>
            <a:ext cx="21317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6948264" y="2492896"/>
            <a:ext cx="213174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6516216" y="2708920"/>
            <a:ext cx="360040" cy="3560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5940152" y="3212976"/>
            <a:ext cx="432048" cy="5720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5" name="Содержимое 9" descr="б.jpg"/>
          <p:cNvPicPr>
            <a:picLocks noChangeAspect="1"/>
          </p:cNvPicPr>
          <p:nvPr/>
        </p:nvPicPr>
        <p:blipFill>
          <a:blip r:embed="rId2" cstate="print"/>
          <a:srcRect l="10625" t="70495" r="8414" b="4349"/>
          <a:stretch>
            <a:fillRect/>
          </a:stretch>
        </p:blipFill>
        <p:spPr>
          <a:xfrm>
            <a:off x="179512" y="4437112"/>
            <a:ext cx="6089330" cy="23025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26" name="Прямая со стрелкой 25"/>
          <p:cNvCxnSpPr/>
          <p:nvPr/>
        </p:nvCxnSpPr>
        <p:spPr>
          <a:xfrm>
            <a:off x="1331640" y="5517232"/>
            <a:ext cx="135561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4499992" y="5517232"/>
            <a:ext cx="135561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Управляющая кнопка: домой 29">
            <a:hlinkClick r:id="rId3" action="ppaction://hlinksldjump" highlightClick="1"/>
          </p:cNvPr>
          <p:cNvSpPr/>
          <p:nvPr/>
        </p:nvSpPr>
        <p:spPr>
          <a:xfrm>
            <a:off x="8316416" y="6237312"/>
            <a:ext cx="576064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66"/>
                </a:solidFill>
              </a:rPr>
              <a:t>Проверь себя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5" name="Содержимое 4" descr="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3976" t="10799" r="12290" b="61986"/>
          <a:stretch>
            <a:fillRect/>
          </a:stretch>
        </p:blipFill>
        <p:spPr>
          <a:xfrm rot="10800000">
            <a:off x="571472" y="2214554"/>
            <a:ext cx="8082700" cy="38576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357158" y="1142984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nstantia" pitchFamily="18" charset="0"/>
              </a:rPr>
              <a:t>Как называются приборы, изображённые на рисунке?</a:t>
            </a:r>
            <a:endParaRPr lang="ru-RU" sz="2400" b="1" dirty="0"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4643446"/>
            <a:ext cx="642942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Constantia" pitchFamily="18" charset="0"/>
            </a:endParaRPr>
          </a:p>
          <a:p>
            <a:r>
              <a:rPr lang="ru-RU" sz="2400" b="1" dirty="0" smtClean="0">
                <a:latin typeface="Constantia" pitchFamily="18" charset="0"/>
              </a:rPr>
              <a:t>     А  - Барометр          Б  - Гигрометр</a:t>
            </a:r>
          </a:p>
          <a:p>
            <a:r>
              <a:rPr lang="ru-RU" sz="2400" b="1" dirty="0" smtClean="0">
                <a:latin typeface="Constantia" pitchFamily="18" charset="0"/>
              </a:rPr>
              <a:t>     В  - Термометр        Г  - </a:t>
            </a:r>
            <a:r>
              <a:rPr lang="ru-RU" sz="2400" b="1" dirty="0" err="1" smtClean="0">
                <a:latin typeface="Constantia" pitchFamily="18" charset="0"/>
              </a:rPr>
              <a:t>Осадкомер</a:t>
            </a:r>
            <a:endParaRPr lang="ru-RU" sz="2400" b="1" dirty="0">
              <a:latin typeface="Constantia" pitchFamily="18" charset="0"/>
            </a:endParaRPr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8388424" y="6237312"/>
            <a:ext cx="499496" cy="4994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goorrii400926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ggoorrii4009267</Template>
  <TotalTime>570</TotalTime>
  <Words>177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ggoorrii4009267</vt:lpstr>
      <vt:lpstr>Слайд 1</vt:lpstr>
      <vt:lpstr>Разминка </vt:lpstr>
      <vt:lpstr>Погода  </vt:lpstr>
      <vt:lpstr>Элементы погоды  </vt:lpstr>
      <vt:lpstr>Проверь себя</vt:lpstr>
      <vt:lpstr>Проверь себя</vt:lpstr>
      <vt:lpstr>Проверь себя</vt:lpstr>
      <vt:lpstr>Проверь себя</vt:lpstr>
      <vt:lpstr>Проверь себя</vt:lpstr>
      <vt:lpstr>Климат   </vt:lpstr>
      <vt:lpstr>  MyTest X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ueser</dc:creator>
  <cp:lastModifiedBy>ueser</cp:lastModifiedBy>
  <cp:revision>20</cp:revision>
  <dcterms:created xsi:type="dcterms:W3CDTF">2013-04-16T17:03:19Z</dcterms:created>
  <dcterms:modified xsi:type="dcterms:W3CDTF">2013-04-19T17:43:10Z</dcterms:modified>
</cp:coreProperties>
</file>