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5" r:id="rId2"/>
    <p:sldId id="257" r:id="rId3"/>
    <p:sldId id="258" r:id="rId4"/>
    <p:sldId id="259" r:id="rId5"/>
    <p:sldId id="260" r:id="rId6"/>
    <p:sldId id="263" r:id="rId7"/>
    <p:sldId id="261" r:id="rId8"/>
    <p:sldId id="267" r:id="rId9"/>
    <p:sldId id="262" r:id="rId10"/>
    <p:sldId id="265" r:id="rId11"/>
    <p:sldId id="266" r:id="rId12"/>
    <p:sldId id="268" r:id="rId13"/>
    <p:sldId id="269" r:id="rId14"/>
    <p:sldId id="270" r:id="rId15"/>
    <p:sldId id="271" r:id="rId16"/>
    <p:sldId id="272" r:id="rId17"/>
    <p:sldId id="273" r:id="rId18"/>
    <p:sldId id="274" r:id="rId19"/>
    <p:sldId id="275" r:id="rId20"/>
    <p:sldId id="302" r:id="rId21"/>
    <p:sldId id="276" r:id="rId22"/>
    <p:sldId id="303" r:id="rId23"/>
    <p:sldId id="277" r:id="rId24"/>
    <p:sldId id="305" r:id="rId25"/>
    <p:sldId id="278" r:id="rId26"/>
    <p:sldId id="306" r:id="rId27"/>
    <p:sldId id="279" r:id="rId28"/>
    <p:sldId id="307" r:id="rId29"/>
    <p:sldId id="280" r:id="rId30"/>
    <p:sldId id="308" r:id="rId31"/>
    <p:sldId id="281" r:id="rId32"/>
    <p:sldId id="309" r:id="rId33"/>
    <p:sldId id="282" r:id="rId34"/>
    <p:sldId id="310" r:id="rId35"/>
    <p:sldId id="283" r:id="rId36"/>
    <p:sldId id="311" r:id="rId37"/>
    <p:sldId id="284" r:id="rId38"/>
    <p:sldId id="312" r:id="rId39"/>
    <p:sldId id="285" r:id="rId40"/>
    <p:sldId id="287" r:id="rId41"/>
    <p:sldId id="288" r:id="rId42"/>
    <p:sldId id="289" r:id="rId43"/>
    <p:sldId id="318" r:id="rId44"/>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6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4660"/>
  </p:normalViewPr>
  <p:slideViewPr>
    <p:cSldViewPr>
      <p:cViewPr>
        <p:scale>
          <a:sx n="66" d="100"/>
          <a:sy n="66" d="100"/>
        </p:scale>
        <p:origin x="-1512" y="-474"/>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10.07.2025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10.07.2025</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Д.С. 218\Desktop\1595711963_30-p-fon-velikaya-otechestvennaya-voina-dlya-pr-39.jpg"/>
          <p:cNvPicPr>
            <a:picLocks noChangeAspect="1" noChangeArrowheads="1"/>
          </p:cNvPicPr>
          <p:nvPr/>
        </p:nvPicPr>
        <p:blipFill>
          <a:blip r:embed="rId2" cstate="print"/>
          <a:srcRect/>
          <a:stretch>
            <a:fillRect/>
          </a:stretch>
        </p:blipFill>
        <p:spPr bwMode="auto">
          <a:xfrm>
            <a:off x="0" y="0"/>
            <a:ext cx="7077406" cy="5143500"/>
          </a:xfrm>
          <a:prstGeom prst="rect">
            <a:avLst/>
          </a:prstGeom>
          <a:noFill/>
        </p:spPr>
      </p:pic>
      <p:sp>
        <p:nvSpPr>
          <p:cNvPr id="5" name="Прямоугольник 4"/>
          <p:cNvSpPr/>
          <p:nvPr/>
        </p:nvSpPr>
        <p:spPr>
          <a:xfrm>
            <a:off x="1979712" y="339502"/>
            <a:ext cx="6480720" cy="3508653"/>
          </a:xfrm>
          <a:prstGeom prst="rect">
            <a:avLst/>
          </a:prstGeom>
        </p:spPr>
        <p:txBody>
          <a:bodyPr wrap="square">
            <a:spAutoFit/>
          </a:bodyPr>
          <a:lstStyle/>
          <a:p>
            <a:pPr algn="ctr">
              <a:spcBef>
                <a:spcPts val="0"/>
              </a:spcBef>
            </a:pPr>
            <a:endParaRPr lang="ru-RU" sz="1000" dirty="0" smtClean="0">
              <a:solidFill>
                <a:srgbClr val="FF0000"/>
              </a:solidFill>
              <a:latin typeface="Times New Roman" pitchFamily="18" charset="0"/>
              <a:cs typeface="Times New Roman" pitchFamily="18" charset="0"/>
            </a:endParaRPr>
          </a:p>
          <a:p>
            <a:pPr algn="ctr"/>
            <a:endParaRPr lang="ru-RU" sz="2000" dirty="0" smtClean="0">
              <a:solidFill>
                <a:srgbClr val="FF0000"/>
              </a:solidFill>
              <a:latin typeface="Times New Roman" pitchFamily="18" charset="0"/>
              <a:cs typeface="Times New Roman" pitchFamily="18" charset="0"/>
            </a:endParaRPr>
          </a:p>
          <a:p>
            <a:pPr algn="ctr"/>
            <a:endParaRPr lang="ru-RU" sz="2400" dirty="0" smtClean="0">
              <a:solidFill>
                <a:srgbClr val="FF0000"/>
              </a:solidFill>
              <a:latin typeface="Times New Roman" pitchFamily="18" charset="0"/>
              <a:cs typeface="Times New Roman" pitchFamily="18" charset="0"/>
            </a:endParaRPr>
          </a:p>
          <a:p>
            <a:pPr algn="ctr"/>
            <a:endParaRPr lang="ru-RU" sz="2400" dirty="0" smtClean="0">
              <a:solidFill>
                <a:srgbClr val="FF0000"/>
              </a:solidFill>
              <a:latin typeface="Times New Roman" pitchFamily="18" charset="0"/>
              <a:cs typeface="Times New Roman" pitchFamily="18" charset="0"/>
            </a:endParaRPr>
          </a:p>
          <a:p>
            <a:pPr algn="ctr">
              <a:spcBef>
                <a:spcPts val="0"/>
              </a:spcBef>
            </a:pPr>
            <a:r>
              <a:rPr lang="ru-RU" sz="2400" b="1" dirty="0" smtClean="0">
                <a:solidFill>
                  <a:srgbClr val="FFC000"/>
                </a:solidFill>
                <a:latin typeface="Times New Roman" pitchFamily="18" charset="0"/>
                <a:cs typeface="Times New Roman" pitchFamily="18" charset="0"/>
              </a:rPr>
              <a:t>ПЕДАГОГИЧЕСКИЙ СОВЕТ НА ТЕМУ:</a:t>
            </a:r>
          </a:p>
          <a:p>
            <a:pPr algn="ctr">
              <a:spcBef>
                <a:spcPts val="0"/>
              </a:spcBef>
            </a:pPr>
            <a:r>
              <a:rPr lang="ru-RU" sz="2400" b="1" i="1" dirty="0" smtClean="0">
                <a:solidFill>
                  <a:srgbClr val="FF0000"/>
                </a:solidFill>
                <a:latin typeface="Times New Roman" pitchFamily="18" charset="0"/>
                <a:cs typeface="Times New Roman" pitchFamily="18" charset="0"/>
              </a:rPr>
              <a:t>«Патриотическое воспитание дошкольников </a:t>
            </a:r>
          </a:p>
          <a:p>
            <a:pPr algn="ctr">
              <a:spcBef>
                <a:spcPts val="0"/>
              </a:spcBef>
            </a:pPr>
            <a:r>
              <a:rPr lang="ru-RU" sz="2400" b="1" i="1" dirty="0" smtClean="0">
                <a:solidFill>
                  <a:srgbClr val="FF0000"/>
                </a:solidFill>
                <a:latin typeface="Times New Roman" pitchFamily="18" charset="0"/>
                <a:cs typeface="Times New Roman" pitchFamily="18" charset="0"/>
              </a:rPr>
              <a:t>в процессе ознакомления </a:t>
            </a:r>
          </a:p>
          <a:p>
            <a:pPr algn="ctr">
              <a:spcBef>
                <a:spcPts val="0"/>
              </a:spcBef>
            </a:pPr>
            <a:r>
              <a:rPr lang="ru-RU" sz="2400" b="1" i="1" dirty="0" smtClean="0">
                <a:solidFill>
                  <a:srgbClr val="FF0000"/>
                </a:solidFill>
                <a:latin typeface="Times New Roman" pitchFamily="18" charset="0"/>
                <a:cs typeface="Times New Roman" pitchFamily="18" charset="0"/>
              </a:rPr>
              <a:t>с Великой Отечественной войной – </a:t>
            </a:r>
          </a:p>
          <a:p>
            <a:pPr algn="ctr">
              <a:spcBef>
                <a:spcPts val="0"/>
              </a:spcBef>
            </a:pPr>
            <a:r>
              <a:rPr lang="ru-RU" sz="2400" b="1" i="1" dirty="0" smtClean="0">
                <a:solidFill>
                  <a:srgbClr val="FF0000"/>
                </a:solidFill>
                <a:latin typeface="Times New Roman" pitchFamily="18" charset="0"/>
                <a:cs typeface="Times New Roman" pitchFamily="18" charset="0"/>
              </a:rPr>
              <a:t>ЧТОБ НЕ ЗАБЫЛАСЬ ТА ВОЙНА» </a:t>
            </a:r>
          </a:p>
          <a:p>
            <a:pPr algn="ctr">
              <a:spcBef>
                <a:spcPts val="0"/>
              </a:spcBef>
            </a:pPr>
            <a:r>
              <a:rPr lang="ru-RU" sz="2400" b="1" i="1" dirty="0" smtClean="0">
                <a:solidFill>
                  <a:srgbClr val="FF0000"/>
                </a:solidFill>
                <a:latin typeface="Times New Roman" pitchFamily="18" charset="0"/>
                <a:cs typeface="Times New Roman" pitchFamily="18" charset="0"/>
              </a:rPr>
              <a:t>к 80 - </a:t>
            </a:r>
            <a:r>
              <a:rPr lang="ru-RU" sz="2400" b="1" i="1" dirty="0" err="1" smtClean="0">
                <a:solidFill>
                  <a:srgbClr val="FF0000"/>
                </a:solidFill>
                <a:latin typeface="Times New Roman" pitchFamily="18" charset="0"/>
                <a:cs typeface="Times New Roman" pitchFamily="18" charset="0"/>
              </a:rPr>
              <a:t>летию</a:t>
            </a:r>
            <a:r>
              <a:rPr lang="ru-RU" sz="2400" b="1" i="1" dirty="0" smtClean="0">
                <a:solidFill>
                  <a:srgbClr val="FF0000"/>
                </a:solidFill>
                <a:latin typeface="Times New Roman" pitchFamily="18" charset="0"/>
                <a:cs typeface="Times New Roman" pitchFamily="18" charset="0"/>
              </a:rPr>
              <a:t> Победы»</a:t>
            </a:r>
            <a:endParaRPr lang="ru-RU" sz="24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627535"/>
            <a:ext cx="7643192" cy="3967088"/>
          </a:xfrm>
        </p:spPr>
        <p:txBody>
          <a:bodyPr/>
          <a:lstStyle/>
          <a:p>
            <a:pPr>
              <a:buNone/>
            </a:pPr>
            <a:endParaRPr lang="ru-RU" dirty="0"/>
          </a:p>
        </p:txBody>
      </p:sp>
      <p:pic>
        <p:nvPicPr>
          <p:cNvPr id="5" name="Picture 2" descr="Picture background"/>
          <p:cNvPicPr>
            <a:picLocks noChangeAspect="1" noChangeArrowheads="1"/>
          </p:cNvPicPr>
          <p:nvPr/>
        </p:nvPicPr>
        <p:blipFill>
          <a:blip r:embed="rId3" cstate="print">
            <a:lum bright="40000"/>
          </a:blip>
          <a:srcRect/>
          <a:stretch>
            <a:fillRect/>
          </a:stretch>
        </p:blipFill>
        <p:spPr bwMode="auto">
          <a:xfrm>
            <a:off x="1" y="0"/>
            <a:ext cx="9151141" cy="5143500"/>
          </a:xfrm>
          <a:prstGeom prst="rect">
            <a:avLst/>
          </a:prstGeom>
          <a:noFill/>
        </p:spPr>
      </p:pic>
      <p:pic>
        <p:nvPicPr>
          <p:cNvPr id="6" name="Picture 2" descr="Медаль Золотая Звезда"/>
          <p:cNvPicPr>
            <a:picLocks noChangeAspect="1" noChangeArrowheads="1"/>
          </p:cNvPicPr>
          <p:nvPr/>
        </p:nvPicPr>
        <p:blipFill>
          <a:blip r:embed="rId4" cstate="print"/>
          <a:srcRect l="17647" r="20588"/>
          <a:stretch>
            <a:fillRect/>
          </a:stretch>
        </p:blipFill>
        <p:spPr bwMode="auto">
          <a:xfrm>
            <a:off x="467544" y="642924"/>
            <a:ext cx="2232248" cy="3482603"/>
          </a:xfrm>
          <a:prstGeom prst="rect">
            <a:avLst/>
          </a:prstGeom>
          <a:noFill/>
        </p:spPr>
      </p:pic>
      <p:sp>
        <p:nvSpPr>
          <p:cNvPr id="7" name="Прямоугольник 6"/>
          <p:cNvSpPr/>
          <p:nvPr/>
        </p:nvSpPr>
        <p:spPr>
          <a:xfrm>
            <a:off x="2987824" y="195487"/>
            <a:ext cx="5904656" cy="4985980"/>
          </a:xfrm>
          <a:prstGeom prst="rect">
            <a:avLst/>
          </a:prstGeom>
        </p:spPr>
        <p:txBody>
          <a:bodyPr wrap="square">
            <a:spAutoFit/>
          </a:bodyPr>
          <a:lstStyle/>
          <a:p>
            <a:pPr algn="ctr">
              <a:buNone/>
            </a:pPr>
            <a:r>
              <a:rPr lang="ru-RU" sz="2000" b="1" dirty="0" smtClean="0">
                <a:solidFill>
                  <a:srgbClr val="FF0000"/>
                </a:solidFill>
                <a:latin typeface="Times New Roman" pitchFamily="18" charset="0"/>
                <a:cs typeface="Times New Roman" pitchFamily="18" charset="0"/>
              </a:rPr>
              <a:t>МЕДАЛЬ </a:t>
            </a:r>
          </a:p>
          <a:p>
            <a:pPr algn="ctr">
              <a:buNone/>
            </a:pPr>
            <a:r>
              <a:rPr lang="ru-RU" sz="2000" b="1" dirty="0" smtClean="0">
                <a:solidFill>
                  <a:srgbClr val="FF0000"/>
                </a:solidFill>
                <a:latin typeface="Times New Roman" pitchFamily="18" charset="0"/>
                <a:cs typeface="Times New Roman" pitchFamily="18" charset="0"/>
              </a:rPr>
              <a:t>«ЗОЛОТАЯ ЗВЕЗДА»</a:t>
            </a:r>
            <a:r>
              <a:rPr lang="ru-RU" sz="2000" dirty="0" smtClean="0">
                <a:latin typeface="Times New Roman" pitchFamily="18" charset="0"/>
                <a:cs typeface="Times New Roman" pitchFamily="18" charset="0"/>
              </a:rPr>
              <a:t> </a:t>
            </a:r>
          </a:p>
          <a:p>
            <a:pPr algn="just">
              <a:buNone/>
            </a:pPr>
            <a:r>
              <a:rPr lang="ru-RU" b="1" i="1" dirty="0" smtClean="0">
                <a:solidFill>
                  <a:schemeClr val="accent2">
                    <a:lumMod val="50000"/>
                  </a:schemeClr>
                </a:solidFill>
                <a:latin typeface="Times New Roman" pitchFamily="18" charset="0"/>
                <a:cs typeface="Times New Roman" pitchFamily="18" charset="0"/>
              </a:rPr>
              <a:t>Вручалась как знак отличия звания Героя Советского Союза. Само звание было учреждено 16 апреля 1934 г., а медаль - 1 августа 1939 г. При присвоении первого звания Героя Советского Союза награждение производилось орденом Ленина и медалью «Золотая Звезда». Во второй раз и последующие присвоения звания орден Ленина уже не вручался, вручалась только медаль. Медаль выпускалась из золота 950 пробы. Первоначально на аверсе медали предполагалась надпись «Герой СС». Однако уже 16 октября 1939 г. указом Президиума Верховного Совета СССР были внесены изменения, и надпись разместили на реверсе и заменили на «Герой СССР», из-за ассоциаций с нацистской гвардией СС. Так что ни одной медали с сомнительной надписью вручено не было.</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 name="Picture 2" descr="Picture background"/>
          <p:cNvPicPr>
            <a:picLocks noChangeAspect="1" noChangeArrowheads="1"/>
          </p:cNvPicPr>
          <p:nvPr/>
        </p:nvPicPr>
        <p:blipFill>
          <a:blip r:embed="rId3" cstate="print">
            <a:lum bright="40000"/>
          </a:blip>
          <a:srcRect/>
          <a:stretch>
            <a:fillRect/>
          </a:stretch>
        </p:blipFill>
        <p:spPr bwMode="auto">
          <a:xfrm>
            <a:off x="1" y="0"/>
            <a:ext cx="9151141" cy="5143500"/>
          </a:xfrm>
          <a:prstGeom prst="rect">
            <a:avLst/>
          </a:prstGeom>
          <a:noFill/>
        </p:spPr>
      </p:pic>
      <p:pic>
        <p:nvPicPr>
          <p:cNvPr id="6" name="Picture 2" descr="Медаль За отвагу"/>
          <p:cNvPicPr>
            <a:picLocks noChangeAspect="1" noChangeArrowheads="1"/>
          </p:cNvPicPr>
          <p:nvPr/>
        </p:nvPicPr>
        <p:blipFill>
          <a:blip r:embed="rId4" cstate="print"/>
          <a:srcRect/>
          <a:stretch>
            <a:fillRect/>
          </a:stretch>
        </p:blipFill>
        <p:spPr bwMode="auto">
          <a:xfrm>
            <a:off x="642910" y="789552"/>
            <a:ext cx="2128890" cy="3186354"/>
          </a:xfrm>
          <a:prstGeom prst="rect">
            <a:avLst/>
          </a:prstGeom>
          <a:noFill/>
        </p:spPr>
      </p:pic>
      <p:sp>
        <p:nvSpPr>
          <p:cNvPr id="7" name="Прямоугольник 6"/>
          <p:cNvSpPr/>
          <p:nvPr/>
        </p:nvSpPr>
        <p:spPr>
          <a:xfrm>
            <a:off x="3419872" y="303498"/>
            <a:ext cx="5328592" cy="4031873"/>
          </a:xfrm>
          <a:prstGeom prst="rect">
            <a:avLst/>
          </a:prstGeom>
        </p:spPr>
        <p:txBody>
          <a:bodyPr wrap="square">
            <a:spAutoFit/>
          </a:bodyPr>
          <a:lstStyle/>
          <a:p>
            <a:pPr algn="ctr">
              <a:buNone/>
            </a:pPr>
            <a:r>
              <a:rPr lang="ru-RU" sz="2000" b="1" dirty="0" smtClean="0">
                <a:solidFill>
                  <a:srgbClr val="FF0000"/>
                </a:solidFill>
                <a:latin typeface="Times New Roman" pitchFamily="18" charset="0"/>
                <a:cs typeface="Times New Roman" pitchFamily="18" charset="0"/>
              </a:rPr>
              <a:t>МЕДАЛЬ </a:t>
            </a:r>
          </a:p>
          <a:p>
            <a:pPr algn="ctr">
              <a:buNone/>
            </a:pPr>
            <a:r>
              <a:rPr lang="ru-RU" sz="2000" b="1" dirty="0" smtClean="0">
                <a:solidFill>
                  <a:srgbClr val="FF0000"/>
                </a:solidFill>
                <a:latin typeface="Times New Roman" pitchFamily="18" charset="0"/>
                <a:cs typeface="Times New Roman" pitchFamily="18" charset="0"/>
              </a:rPr>
              <a:t>«ЗА ОТВАГУ»</a:t>
            </a:r>
            <a:r>
              <a:rPr lang="ru-RU" sz="2000" dirty="0" smtClean="0">
                <a:latin typeface="Times New Roman" pitchFamily="18" charset="0"/>
                <a:cs typeface="Times New Roman" pitchFamily="18" charset="0"/>
              </a:rPr>
              <a:t> </a:t>
            </a:r>
          </a:p>
          <a:p>
            <a:pPr algn="ctr">
              <a:buNone/>
            </a:pPr>
            <a:endParaRPr lang="ru-RU" sz="1200" dirty="0" smtClean="0">
              <a:latin typeface="Times New Roman" pitchFamily="18" charset="0"/>
              <a:cs typeface="Times New Roman" pitchFamily="18" charset="0"/>
            </a:endParaRPr>
          </a:p>
          <a:p>
            <a:pPr algn="just">
              <a:buNone/>
            </a:pPr>
            <a:r>
              <a:rPr lang="ru-RU" sz="2000" b="1" i="1" dirty="0" smtClean="0">
                <a:solidFill>
                  <a:schemeClr val="accent2">
                    <a:lumMod val="75000"/>
                  </a:schemeClr>
                </a:solidFill>
                <a:latin typeface="Times New Roman" pitchFamily="18" charset="0"/>
                <a:cs typeface="Times New Roman" pitchFamily="18" charset="0"/>
              </a:rPr>
              <a:t>Вручалась за личное мужество, проявленное в бою. Медалью награждались в том числе бойцы штрафных подразделений. До 19 июня 1943 г. она выпускалась на прямоугольной колодке со штифтом и гайкой, а после 19 июня на стандартной пятиугольной. Медаль была сделана из серебра 925 пробы. На аверсе были нанесены упрощённое изображение </a:t>
            </a:r>
            <a:r>
              <a:rPr lang="ru-RU" sz="2000" b="1" i="1" dirty="0" err="1" smtClean="0">
                <a:solidFill>
                  <a:schemeClr val="accent2">
                    <a:lumMod val="75000"/>
                  </a:schemeClr>
                </a:solidFill>
                <a:latin typeface="Times New Roman" pitchFamily="18" charset="0"/>
                <a:cs typeface="Times New Roman" pitchFamily="18" charset="0"/>
              </a:rPr>
              <a:t>пятибашенного</a:t>
            </a:r>
            <a:r>
              <a:rPr lang="ru-RU" sz="2000" b="1" i="1" dirty="0" smtClean="0">
                <a:solidFill>
                  <a:schemeClr val="accent2">
                    <a:lumMod val="75000"/>
                  </a:schemeClr>
                </a:solidFill>
                <a:latin typeface="Times New Roman" pitchFamily="18" charset="0"/>
                <a:cs typeface="Times New Roman" pitchFamily="18" charset="0"/>
              </a:rPr>
              <a:t> танка Т-35 и истребителей И-16</a:t>
            </a:r>
            <a:r>
              <a:rPr lang="ru-RU" sz="2400" b="1" i="1" dirty="0" smtClean="0">
                <a:solidFill>
                  <a:schemeClr val="accent2">
                    <a:lumMod val="75000"/>
                  </a:schemeClr>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5" name="Picture 2" descr="Picture background"/>
          <p:cNvPicPr>
            <a:picLocks noChangeAspect="1" noChangeArrowheads="1"/>
          </p:cNvPicPr>
          <p:nvPr/>
        </p:nvPicPr>
        <p:blipFill>
          <a:blip r:embed="rId3" cstate="print">
            <a:lum bright="40000"/>
          </a:blip>
          <a:srcRect/>
          <a:stretch>
            <a:fillRect/>
          </a:stretch>
        </p:blipFill>
        <p:spPr bwMode="auto">
          <a:xfrm>
            <a:off x="1" y="0"/>
            <a:ext cx="9143999" cy="5143500"/>
          </a:xfrm>
          <a:prstGeom prst="rect">
            <a:avLst/>
          </a:prstGeom>
          <a:noFill/>
        </p:spPr>
      </p:pic>
      <p:pic>
        <p:nvPicPr>
          <p:cNvPr id="6" name="Picture 2" descr="Орден Славы"/>
          <p:cNvPicPr>
            <a:picLocks noChangeAspect="1" noChangeArrowheads="1"/>
          </p:cNvPicPr>
          <p:nvPr/>
        </p:nvPicPr>
        <p:blipFill>
          <a:blip r:embed="rId4" cstate="print"/>
          <a:srcRect/>
          <a:stretch>
            <a:fillRect/>
          </a:stretch>
        </p:blipFill>
        <p:spPr bwMode="auto">
          <a:xfrm>
            <a:off x="642910" y="803659"/>
            <a:ext cx="1912866" cy="3161132"/>
          </a:xfrm>
          <a:prstGeom prst="rect">
            <a:avLst/>
          </a:prstGeom>
          <a:noFill/>
        </p:spPr>
      </p:pic>
      <p:sp>
        <p:nvSpPr>
          <p:cNvPr id="7" name="Прямоугольник 6"/>
          <p:cNvSpPr/>
          <p:nvPr/>
        </p:nvSpPr>
        <p:spPr>
          <a:xfrm>
            <a:off x="3347864" y="195487"/>
            <a:ext cx="5472608" cy="4278094"/>
          </a:xfrm>
          <a:prstGeom prst="rect">
            <a:avLst/>
          </a:prstGeom>
        </p:spPr>
        <p:txBody>
          <a:bodyPr wrap="square">
            <a:spAutoFit/>
          </a:bodyPr>
          <a:lstStyle/>
          <a:p>
            <a:pPr algn="ctr">
              <a:buNone/>
            </a:pPr>
            <a:r>
              <a:rPr lang="ru-RU" sz="2000" b="1" dirty="0" smtClean="0">
                <a:solidFill>
                  <a:srgbClr val="FF0000"/>
                </a:solidFill>
                <a:latin typeface="Times New Roman" pitchFamily="18" charset="0"/>
                <a:cs typeface="Times New Roman" pitchFamily="18" charset="0"/>
              </a:rPr>
              <a:t>«ОРДЕН СЛАВЫ»</a:t>
            </a:r>
          </a:p>
          <a:p>
            <a:pPr algn="just">
              <a:buNone/>
            </a:pPr>
            <a:endParaRPr lang="ru-RU" sz="1200" b="1" i="1" dirty="0" smtClean="0">
              <a:solidFill>
                <a:srgbClr val="FF0000"/>
              </a:solidFill>
              <a:latin typeface="Times New Roman" pitchFamily="18" charset="0"/>
              <a:cs typeface="Times New Roman" pitchFamily="18" charset="0"/>
            </a:endParaRPr>
          </a:p>
          <a:p>
            <a:pPr algn="just">
              <a:buNone/>
            </a:pPr>
            <a:r>
              <a:rPr lang="ru-RU" sz="2000" b="1" i="1" dirty="0" smtClean="0">
                <a:solidFill>
                  <a:schemeClr val="accent2">
                    <a:lumMod val="75000"/>
                  </a:schemeClr>
                </a:solidFill>
                <a:latin typeface="Times New Roman" pitchFamily="18" charset="0"/>
                <a:cs typeface="Times New Roman" pitchFamily="18" charset="0"/>
              </a:rPr>
              <a:t>Был учреждён 8 ноября 1943 г., имел три степени. Он вручался за личную храбрость рядовому и сержантскому составу, в авиации ордена Славы вручались также младшим лейтенантам. Награждение, как правило, производилось последовательно: сначала третьей, затем второй и потом первой степенью. Орден Славы I степени был выполнен из золота 950 пробы. Орден Славы II степени — из серебра, но круг с изображением Кремля был позолочен. Орден Славы III степени изготавливался из серебра.</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 name="Picture 2" descr="Picture background"/>
          <p:cNvPicPr>
            <a:picLocks noChangeAspect="1" noChangeArrowheads="1"/>
          </p:cNvPicPr>
          <p:nvPr/>
        </p:nvPicPr>
        <p:blipFill>
          <a:blip r:embed="rId3" cstate="print">
            <a:lum bright="40000"/>
          </a:blip>
          <a:srcRect/>
          <a:stretch>
            <a:fillRect/>
          </a:stretch>
        </p:blipFill>
        <p:spPr bwMode="auto">
          <a:xfrm>
            <a:off x="1" y="0"/>
            <a:ext cx="9151141" cy="5143500"/>
          </a:xfrm>
          <a:prstGeom prst="rect">
            <a:avLst/>
          </a:prstGeom>
          <a:noFill/>
        </p:spPr>
      </p:pic>
      <p:pic>
        <p:nvPicPr>
          <p:cNvPr id="6" name="Picture 2" descr="Орден Красного Знамени"/>
          <p:cNvPicPr>
            <a:picLocks noChangeAspect="1" noChangeArrowheads="1"/>
          </p:cNvPicPr>
          <p:nvPr/>
        </p:nvPicPr>
        <p:blipFill>
          <a:blip r:embed="rId4" cstate="print"/>
          <a:srcRect/>
          <a:stretch>
            <a:fillRect/>
          </a:stretch>
        </p:blipFill>
        <p:spPr bwMode="auto">
          <a:xfrm>
            <a:off x="611560" y="789552"/>
            <a:ext cx="2592288" cy="2469741"/>
          </a:xfrm>
          <a:prstGeom prst="rect">
            <a:avLst/>
          </a:prstGeom>
          <a:noFill/>
        </p:spPr>
      </p:pic>
      <p:sp>
        <p:nvSpPr>
          <p:cNvPr id="7" name="Прямоугольник 6"/>
          <p:cNvSpPr/>
          <p:nvPr/>
        </p:nvSpPr>
        <p:spPr>
          <a:xfrm>
            <a:off x="3851920" y="249493"/>
            <a:ext cx="5040560" cy="4278094"/>
          </a:xfrm>
          <a:prstGeom prst="rect">
            <a:avLst/>
          </a:prstGeom>
        </p:spPr>
        <p:txBody>
          <a:bodyPr wrap="square">
            <a:spAutoFit/>
          </a:bodyPr>
          <a:lstStyle/>
          <a:p>
            <a:pPr algn="ctr">
              <a:buNone/>
            </a:pPr>
            <a:r>
              <a:rPr lang="ru-RU" sz="2000" b="1" dirty="0" smtClean="0">
                <a:solidFill>
                  <a:srgbClr val="FF0000"/>
                </a:solidFill>
                <a:latin typeface="Times New Roman" pitchFamily="18" charset="0"/>
                <a:cs typeface="Times New Roman" pitchFamily="18" charset="0"/>
              </a:rPr>
              <a:t>ОРДЕН </a:t>
            </a:r>
          </a:p>
          <a:p>
            <a:pPr algn="ctr">
              <a:buNone/>
            </a:pPr>
            <a:r>
              <a:rPr lang="ru-RU" sz="2000" b="1" dirty="0" smtClean="0">
                <a:solidFill>
                  <a:srgbClr val="FF0000"/>
                </a:solidFill>
                <a:latin typeface="Times New Roman" pitchFamily="18" charset="0"/>
                <a:cs typeface="Times New Roman" pitchFamily="18" charset="0"/>
              </a:rPr>
              <a:t>«КРАСНОГО ЗНАМЕНИ»</a:t>
            </a:r>
          </a:p>
          <a:p>
            <a:pPr algn="ctr">
              <a:buNone/>
            </a:pPr>
            <a:r>
              <a:rPr lang="ru-RU" sz="1200" dirty="0" smtClean="0">
                <a:latin typeface="Times New Roman" pitchFamily="18" charset="0"/>
                <a:cs typeface="Times New Roman" pitchFamily="18" charset="0"/>
              </a:rPr>
              <a:t> </a:t>
            </a:r>
          </a:p>
          <a:p>
            <a:pPr algn="just">
              <a:buNone/>
            </a:pPr>
            <a:r>
              <a:rPr lang="ru-RU" sz="2000" b="1" i="1" dirty="0" smtClean="0">
                <a:solidFill>
                  <a:schemeClr val="accent2">
                    <a:lumMod val="75000"/>
                  </a:schemeClr>
                </a:solidFill>
                <a:latin typeface="Times New Roman" pitchFamily="18" charset="0"/>
                <a:cs typeface="Times New Roman" pitchFamily="18" charset="0"/>
              </a:rPr>
              <a:t>Был первым советским орденом, появившимся ещё в гражданскую войну в 1918-ом году. В тот период он являлся высшей наградой СССР вплоть до учреждения ордена Ленина. Он изготавливался из серебра и был единственным советским орденом, на аверсе которого указывалось число, означавшее, в который раз по счёту его получал награждаемый. Щиток с цифрой размещался на венке под лентой.</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 name="Picture 2" descr="Picture background"/>
          <p:cNvPicPr>
            <a:picLocks noChangeAspect="1" noChangeArrowheads="1"/>
          </p:cNvPicPr>
          <p:nvPr/>
        </p:nvPicPr>
        <p:blipFill>
          <a:blip r:embed="rId3" cstate="print">
            <a:lum bright="40000"/>
          </a:blip>
          <a:srcRect/>
          <a:stretch>
            <a:fillRect/>
          </a:stretch>
        </p:blipFill>
        <p:spPr bwMode="auto">
          <a:xfrm>
            <a:off x="-7141" y="0"/>
            <a:ext cx="9151141" cy="5143500"/>
          </a:xfrm>
          <a:prstGeom prst="rect">
            <a:avLst/>
          </a:prstGeom>
          <a:noFill/>
        </p:spPr>
      </p:pic>
      <p:pic>
        <p:nvPicPr>
          <p:cNvPr id="9" name="Picture 2" descr="Медаль За победу над Германией в Великой Отечественной войне 1941—1945 гг."/>
          <p:cNvPicPr>
            <a:picLocks noChangeAspect="1" noChangeArrowheads="1"/>
          </p:cNvPicPr>
          <p:nvPr/>
        </p:nvPicPr>
        <p:blipFill>
          <a:blip r:embed="rId4" cstate="print"/>
          <a:srcRect/>
          <a:stretch>
            <a:fillRect/>
          </a:stretch>
        </p:blipFill>
        <p:spPr bwMode="auto">
          <a:xfrm>
            <a:off x="683568" y="681540"/>
            <a:ext cx="2282596" cy="3482603"/>
          </a:xfrm>
          <a:prstGeom prst="rect">
            <a:avLst/>
          </a:prstGeom>
          <a:noFill/>
        </p:spPr>
      </p:pic>
      <p:sp>
        <p:nvSpPr>
          <p:cNvPr id="10" name="Прямоугольник 9"/>
          <p:cNvSpPr/>
          <p:nvPr/>
        </p:nvSpPr>
        <p:spPr>
          <a:xfrm>
            <a:off x="3131840" y="249492"/>
            <a:ext cx="5760640" cy="4093428"/>
          </a:xfrm>
          <a:prstGeom prst="rect">
            <a:avLst/>
          </a:prstGeom>
        </p:spPr>
        <p:txBody>
          <a:bodyPr wrap="square">
            <a:spAutoFit/>
          </a:bodyPr>
          <a:lstStyle/>
          <a:p>
            <a:pPr algn="ctr">
              <a:buNone/>
            </a:pPr>
            <a:endParaRPr lang="ru-RU" sz="2000" b="1" dirty="0" smtClean="0">
              <a:solidFill>
                <a:srgbClr val="FF0000"/>
              </a:solidFill>
              <a:latin typeface="Times New Roman" pitchFamily="18" charset="0"/>
              <a:cs typeface="Times New Roman" pitchFamily="18" charset="0"/>
            </a:endParaRPr>
          </a:p>
          <a:p>
            <a:pPr algn="ctr">
              <a:buNone/>
            </a:pPr>
            <a:r>
              <a:rPr lang="ru-RU" sz="2000" b="1" dirty="0" smtClean="0">
                <a:solidFill>
                  <a:srgbClr val="FF0000"/>
                </a:solidFill>
                <a:latin typeface="Times New Roman" pitchFamily="18" charset="0"/>
                <a:cs typeface="Times New Roman" pitchFamily="18" charset="0"/>
              </a:rPr>
              <a:t>МЕДАЛЬ </a:t>
            </a:r>
          </a:p>
          <a:p>
            <a:pPr algn="ctr">
              <a:buNone/>
            </a:pPr>
            <a:r>
              <a:rPr lang="ru-RU" sz="2000" b="1" dirty="0" smtClean="0">
                <a:solidFill>
                  <a:srgbClr val="FF0000"/>
                </a:solidFill>
                <a:latin typeface="Times New Roman" pitchFamily="18" charset="0"/>
                <a:cs typeface="Times New Roman" pitchFamily="18" charset="0"/>
              </a:rPr>
              <a:t>«ЗА ПОБЕДУ НАД ГЕРМАНИЕЙ В ВЕЛИКОЙ ОТЕЧЕСТВЕННОЙ ВОЙНЕ 1941 – 1945гг»</a:t>
            </a:r>
            <a:r>
              <a:rPr lang="ru-RU" sz="2000" dirty="0" smtClean="0">
                <a:latin typeface="Times New Roman" pitchFamily="18" charset="0"/>
                <a:cs typeface="Times New Roman" pitchFamily="18" charset="0"/>
              </a:rPr>
              <a:t> </a:t>
            </a:r>
          </a:p>
          <a:p>
            <a:pPr algn="ctr">
              <a:buNone/>
            </a:pPr>
            <a:endParaRPr lang="ru-RU" sz="2000" dirty="0" smtClean="0">
              <a:latin typeface="Times New Roman" pitchFamily="18" charset="0"/>
              <a:cs typeface="Times New Roman" pitchFamily="18" charset="0"/>
            </a:endParaRPr>
          </a:p>
          <a:p>
            <a:pPr algn="ctr">
              <a:buNone/>
            </a:pPr>
            <a:endParaRPr lang="ru-RU" sz="2000" dirty="0" smtClean="0">
              <a:latin typeface="Times New Roman" pitchFamily="18" charset="0"/>
              <a:cs typeface="Times New Roman" pitchFamily="18" charset="0"/>
            </a:endParaRPr>
          </a:p>
          <a:p>
            <a:pPr algn="just">
              <a:buNone/>
            </a:pPr>
            <a:r>
              <a:rPr lang="ru-RU" sz="2000" b="1" i="1" dirty="0" smtClean="0">
                <a:solidFill>
                  <a:schemeClr val="accent2">
                    <a:lumMod val="75000"/>
                  </a:schemeClr>
                </a:solidFill>
                <a:latin typeface="Times New Roman" pitchFamily="18" charset="0"/>
                <a:cs typeface="Times New Roman" pitchFamily="18" charset="0"/>
              </a:rPr>
              <a:t>Была учреждена 9 мая 1945 г. Ею награждались военнослужащие и вольнонаёмные лица, служившие в армии или обеспечивавшие своей работой победу в военных округах. Медалью было награждено около 15 миллионов человек, включая иностранных военнослужащих. Данная медаль была латунной.</a:t>
            </a:r>
            <a:endParaRPr lang="ru-RU" sz="20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Picture background"/>
          <p:cNvPicPr>
            <a:picLocks noChangeAspect="1" noChangeArrowheads="1"/>
          </p:cNvPicPr>
          <p:nvPr/>
        </p:nvPicPr>
        <p:blipFill>
          <a:blip r:embed="rId2" cstate="print">
            <a:lum bright="40000"/>
          </a:blip>
          <a:srcRect/>
          <a:stretch>
            <a:fillRect/>
          </a:stretch>
        </p:blipFill>
        <p:spPr bwMode="auto">
          <a:xfrm>
            <a:off x="1" y="0"/>
            <a:ext cx="9151141" cy="5143500"/>
          </a:xfrm>
          <a:prstGeom prst="rect">
            <a:avLst/>
          </a:prstGeom>
          <a:noFill/>
        </p:spPr>
      </p:pic>
      <p:pic>
        <p:nvPicPr>
          <p:cNvPr id="5" name="Picture 2" descr="Орден Победы"/>
          <p:cNvPicPr>
            <a:picLocks noChangeAspect="1" noChangeArrowheads="1"/>
          </p:cNvPicPr>
          <p:nvPr/>
        </p:nvPicPr>
        <p:blipFill>
          <a:blip r:embed="rId3" cstate="print"/>
          <a:srcRect/>
          <a:stretch>
            <a:fillRect/>
          </a:stretch>
        </p:blipFill>
        <p:spPr bwMode="auto">
          <a:xfrm>
            <a:off x="539552" y="1491630"/>
            <a:ext cx="2638076" cy="2303876"/>
          </a:xfrm>
          <a:prstGeom prst="rect">
            <a:avLst/>
          </a:prstGeom>
          <a:noFill/>
        </p:spPr>
      </p:pic>
      <p:sp>
        <p:nvSpPr>
          <p:cNvPr id="6" name="Прямоугольник 5"/>
          <p:cNvSpPr/>
          <p:nvPr/>
        </p:nvSpPr>
        <p:spPr>
          <a:xfrm>
            <a:off x="3851920" y="195486"/>
            <a:ext cx="4968552" cy="4278094"/>
          </a:xfrm>
          <a:prstGeom prst="rect">
            <a:avLst/>
          </a:prstGeom>
        </p:spPr>
        <p:txBody>
          <a:bodyPr wrap="square">
            <a:spAutoFit/>
          </a:bodyPr>
          <a:lstStyle/>
          <a:p>
            <a:pPr algn="ctr">
              <a:buNone/>
            </a:pPr>
            <a:r>
              <a:rPr lang="ru-RU" sz="2000" b="1" dirty="0" smtClean="0">
                <a:solidFill>
                  <a:srgbClr val="FF0000"/>
                </a:solidFill>
                <a:latin typeface="Times New Roman" pitchFamily="18" charset="0"/>
                <a:cs typeface="Times New Roman" pitchFamily="18" charset="0"/>
              </a:rPr>
              <a:t>«ОРДЕН  ПОБЕДЫ»</a:t>
            </a:r>
          </a:p>
          <a:p>
            <a:pPr algn="ctr">
              <a:buNone/>
            </a:pPr>
            <a:endParaRPr lang="ru-RU" sz="1200" b="1" i="1" dirty="0" smtClean="0">
              <a:solidFill>
                <a:srgbClr val="FF0000"/>
              </a:solidFill>
              <a:latin typeface="Times New Roman" pitchFamily="18" charset="0"/>
              <a:cs typeface="Times New Roman" pitchFamily="18" charset="0"/>
            </a:endParaRPr>
          </a:p>
          <a:p>
            <a:pPr algn="just">
              <a:buNone/>
            </a:pPr>
            <a:r>
              <a:rPr lang="ru-RU" sz="2000" b="1" i="1" dirty="0" smtClean="0">
                <a:solidFill>
                  <a:schemeClr val="accent2">
                    <a:lumMod val="75000"/>
                  </a:schemeClr>
                </a:solidFill>
                <a:latin typeface="Times New Roman" pitchFamily="18" charset="0"/>
                <a:cs typeface="Times New Roman" pitchFamily="18" charset="0"/>
              </a:rPr>
              <a:t>Высший военный орден, появился одновременно с орденом Славы в 1943 г. К награждению им представляли особо отличившихся полководцев. Всего кавалеров ордена по итогам войны было 15 человек, из них 5 иностранцев. Материалы из которых выполнен орден — платина, золото, серебро, пять искусственных рубинов весом по 5 карат, 174 мелких бриллианта. Всего было изготовлено 22 ордена, некоторые из них не вручались.</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 y="0"/>
            <a:ext cx="9143999" cy="5143500"/>
          </a:xfrm>
          <a:prstGeom prst="rect">
            <a:avLst/>
          </a:prstGeom>
          <a:noFill/>
          <a:ln w="9525">
            <a:noFill/>
            <a:miter lim="800000"/>
            <a:headEnd/>
            <a:tailEnd/>
          </a:ln>
          <a:effectLst/>
        </p:spPr>
      </p:pic>
      <p:sp>
        <p:nvSpPr>
          <p:cNvPr id="3" name="Содержимое 2"/>
          <p:cNvSpPr>
            <a:spLocks noGrp="1"/>
          </p:cNvSpPr>
          <p:nvPr>
            <p:ph idx="1"/>
          </p:nvPr>
        </p:nvSpPr>
        <p:spPr>
          <a:xfrm>
            <a:off x="1259632" y="195487"/>
            <a:ext cx="7427168" cy="4399136"/>
          </a:xfrm>
        </p:spPr>
        <p:txBody>
          <a:bodyPr/>
          <a:lstStyle/>
          <a:p>
            <a:pPr algn="ctr">
              <a:buNone/>
            </a:pPr>
            <a:endParaRPr lang="ru-RU" b="1" dirty="0" smtClean="0">
              <a:solidFill>
                <a:schemeClr val="accent6">
                  <a:lumMod val="75000"/>
                </a:schemeClr>
              </a:solidFill>
              <a:latin typeface="Times New Roman" pitchFamily="18" charset="0"/>
              <a:cs typeface="Times New Roman" pitchFamily="18" charset="0"/>
            </a:endParaRPr>
          </a:p>
          <a:p>
            <a:pPr algn="ctr">
              <a:buNone/>
            </a:pPr>
            <a:endParaRPr lang="ru-RU" b="1" dirty="0" smtClean="0">
              <a:solidFill>
                <a:schemeClr val="accent6">
                  <a:lumMod val="75000"/>
                </a:schemeClr>
              </a:solidFill>
              <a:latin typeface="Times New Roman" pitchFamily="18" charset="0"/>
              <a:cs typeface="Times New Roman" pitchFamily="18" charset="0"/>
            </a:endParaRPr>
          </a:p>
          <a:p>
            <a:pPr algn="ctr">
              <a:buNone/>
            </a:pPr>
            <a:endParaRPr lang="ru-RU" b="1" dirty="0" smtClean="0">
              <a:solidFill>
                <a:schemeClr val="accent6">
                  <a:lumMod val="75000"/>
                </a:schemeClr>
              </a:solidFill>
              <a:latin typeface="Times New Roman" pitchFamily="18" charset="0"/>
              <a:cs typeface="Times New Roman" pitchFamily="18" charset="0"/>
            </a:endParaRPr>
          </a:p>
          <a:p>
            <a:pPr algn="ctr">
              <a:buNone/>
            </a:pPr>
            <a:r>
              <a:rPr lang="ru-RU" sz="4800" b="1" dirty="0" smtClean="0">
                <a:solidFill>
                  <a:srgbClr val="002060"/>
                </a:solidFill>
                <a:latin typeface="Times New Roman" pitchFamily="18" charset="0"/>
                <a:cs typeface="Times New Roman" pitchFamily="18" charset="0"/>
              </a:rPr>
              <a:t>ЗАДАНИЕ 5.</a:t>
            </a:r>
          </a:p>
          <a:p>
            <a:pPr algn="ctr">
              <a:buNone/>
            </a:pPr>
            <a:r>
              <a:rPr lang="ru-RU" sz="4800" b="1" dirty="0" smtClean="0">
                <a:solidFill>
                  <a:srgbClr val="002060"/>
                </a:solidFill>
                <a:latin typeface="Times New Roman" pitchFamily="18" charset="0"/>
                <a:cs typeface="Times New Roman" pitchFamily="18" charset="0"/>
              </a:rPr>
              <a:t>«ПЕСНЯ»</a:t>
            </a:r>
          </a:p>
          <a:p>
            <a:pPr>
              <a:buNone/>
            </a:pPr>
            <a:endParaRPr lang="ru-RU" sz="4800" b="1" dirty="0">
              <a:solidFill>
                <a:srgbClr val="002060"/>
              </a:solidFill>
            </a:endParaRPr>
          </a:p>
        </p:txBody>
      </p:sp>
      <p:pic>
        <p:nvPicPr>
          <p:cNvPr id="13315" name="Picture 3"/>
          <p:cNvPicPr>
            <a:picLocks noChangeAspect="1" noChangeArrowheads="1"/>
          </p:cNvPicPr>
          <p:nvPr/>
        </p:nvPicPr>
        <p:blipFill>
          <a:blip r:embed="rId3" cstate="print"/>
          <a:srcRect/>
          <a:stretch>
            <a:fillRect/>
          </a:stretch>
        </p:blipFill>
        <p:spPr bwMode="auto">
          <a:xfrm>
            <a:off x="1835696" y="0"/>
            <a:ext cx="6480720" cy="2067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323528" y="573529"/>
            <a:ext cx="8568952" cy="4021094"/>
          </a:xfrm>
        </p:spPr>
        <p:txBody>
          <a:bodyPr/>
          <a:lstStyle/>
          <a:p>
            <a:pPr algn="ctr">
              <a:buNone/>
            </a:pPr>
            <a:endParaRPr lang="ru-RU" dirty="0" smtClean="0"/>
          </a:p>
          <a:p>
            <a:pPr algn="ctr">
              <a:buNone/>
            </a:pPr>
            <a:r>
              <a:rPr lang="ru-RU" sz="4000" b="1" dirty="0" smtClean="0">
                <a:solidFill>
                  <a:srgbClr val="C00000"/>
                </a:solidFill>
                <a:latin typeface="Times New Roman" pitchFamily="18" charset="0"/>
                <a:cs typeface="Times New Roman" pitchFamily="18" charset="0"/>
              </a:rPr>
              <a:t>   ЗАДАНИЕ 6.</a:t>
            </a:r>
          </a:p>
          <a:p>
            <a:pPr algn="ctr">
              <a:buNone/>
            </a:pPr>
            <a:r>
              <a:rPr lang="ru-RU" sz="3600" b="1" dirty="0" smtClean="0">
                <a:solidFill>
                  <a:srgbClr val="C00000"/>
                </a:solidFill>
                <a:latin typeface="Times New Roman" pitchFamily="18" charset="0"/>
                <a:cs typeface="Times New Roman" pitchFamily="18" charset="0"/>
              </a:rPr>
              <a:t>«ХУДОЖЕСТВЕННЫЕ ПРОИЗВЕДЕНИЯ  ДЛЯ ВОСПИТАННИКОВ О ВОВ»</a:t>
            </a:r>
            <a:endParaRPr lang="ru-RU" sz="36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249493"/>
            <a:ext cx="7571184" cy="4345130"/>
          </a:xfrm>
        </p:spPr>
        <p:txBody>
          <a:bodyPr/>
          <a:lstStyle/>
          <a:p>
            <a:pPr algn="ctr">
              <a:buNone/>
            </a:pPr>
            <a:endParaRPr lang="ru-RU" dirty="0" smtClean="0">
              <a:latin typeface="Times New Roman" pitchFamily="18" charset="0"/>
              <a:cs typeface="Times New Roman" pitchFamily="18" charset="0"/>
            </a:endParaRPr>
          </a:p>
          <a:p>
            <a:pPr algn="ctr">
              <a:buNone/>
            </a:pPr>
            <a:endParaRPr lang="ru-RU" dirty="0" smtClean="0">
              <a:latin typeface="Times New Roman" pitchFamily="18" charset="0"/>
              <a:cs typeface="Times New Roman" pitchFamily="18" charset="0"/>
            </a:endParaRPr>
          </a:p>
          <a:p>
            <a:pPr algn="ctr">
              <a:buNone/>
            </a:pPr>
            <a:r>
              <a:rPr lang="ru-RU" sz="4400" b="1" dirty="0" smtClean="0">
                <a:solidFill>
                  <a:schemeClr val="accent2">
                    <a:lumMod val="50000"/>
                  </a:schemeClr>
                </a:solidFill>
                <a:latin typeface="Times New Roman" pitchFamily="18" charset="0"/>
                <a:cs typeface="Times New Roman" pitchFamily="18" charset="0"/>
              </a:rPr>
              <a:t>ЗАДАНИЕ 7.</a:t>
            </a:r>
          </a:p>
          <a:p>
            <a:pPr algn="ctr">
              <a:buNone/>
            </a:pPr>
            <a:r>
              <a:rPr lang="ru-RU" sz="4400" b="1" dirty="0" smtClean="0">
                <a:solidFill>
                  <a:schemeClr val="accent2">
                    <a:lumMod val="50000"/>
                  </a:schemeClr>
                </a:solidFill>
                <a:latin typeface="Times New Roman" pitchFamily="18" charset="0"/>
                <a:cs typeface="Times New Roman" pitchFamily="18" charset="0"/>
              </a:rPr>
              <a:t>ВЫБЕРИ ПРАВИЛЬНЫЙ ОТВЕТ</a:t>
            </a:r>
            <a:endParaRPr lang="ru-RU" sz="4400" b="1"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519523"/>
            <a:ext cx="7848872" cy="4482497"/>
          </a:xfrm>
        </p:spPr>
        <p:txBody>
          <a:bodyPr>
            <a:normAutofit fontScale="92500" lnSpcReduction="10000"/>
          </a:bodyPr>
          <a:lstStyle/>
          <a:p>
            <a:pPr marL="514350" indent="-514350" algn="just">
              <a:buAutoNum type="arabicPeriod"/>
            </a:pPr>
            <a:r>
              <a:rPr lang="ru-RU" sz="3600" b="1" dirty="0" smtClean="0">
                <a:solidFill>
                  <a:schemeClr val="accent2">
                    <a:lumMod val="50000"/>
                  </a:schemeClr>
                </a:solidFill>
                <a:latin typeface="Times New Roman" pitchFamily="18" charset="0"/>
                <a:cs typeface="Times New Roman" pitchFamily="18" charset="0"/>
              </a:rPr>
              <a:t>Как назывался план завоевания Советского Союза, разработанный Гитлером?</a:t>
            </a:r>
          </a:p>
          <a:p>
            <a:pPr marL="514350" indent="-514350">
              <a:buNone/>
            </a:pPr>
            <a:endParaRPr lang="ru-RU" sz="2800" dirty="0" smtClean="0">
              <a:solidFill>
                <a:schemeClr val="accent2">
                  <a:lumMod val="75000"/>
                </a:schemeClr>
              </a:solidFill>
              <a:latin typeface="Times New Roman" pitchFamily="18" charset="0"/>
              <a:cs typeface="Times New Roman" pitchFamily="18" charset="0"/>
            </a:endParaRPr>
          </a:p>
          <a:p>
            <a:pPr marL="514350" indent="-514350">
              <a:buNone/>
            </a:pPr>
            <a:r>
              <a:rPr lang="ru-RU" sz="4000" dirty="0" smtClean="0">
                <a:solidFill>
                  <a:schemeClr val="accent2">
                    <a:lumMod val="50000"/>
                  </a:schemeClr>
                </a:solidFill>
                <a:latin typeface="Times New Roman" pitchFamily="18" charset="0"/>
                <a:cs typeface="Times New Roman" pitchFamily="18" charset="0"/>
              </a:rPr>
              <a:t>«Атака»</a:t>
            </a:r>
          </a:p>
          <a:p>
            <a:pPr marL="514350" indent="-514350">
              <a:buNone/>
            </a:pPr>
            <a:r>
              <a:rPr lang="ru-RU" sz="4000" dirty="0" smtClean="0">
                <a:solidFill>
                  <a:schemeClr val="accent2">
                    <a:lumMod val="50000"/>
                  </a:schemeClr>
                </a:solidFill>
                <a:latin typeface="Times New Roman" pitchFamily="18" charset="0"/>
                <a:cs typeface="Times New Roman" pitchFamily="18" charset="0"/>
              </a:rPr>
              <a:t>«Тайфун»</a:t>
            </a:r>
          </a:p>
          <a:p>
            <a:pPr marL="514350" indent="-514350">
              <a:buNone/>
            </a:pPr>
            <a:r>
              <a:rPr lang="ru-RU" sz="4000" dirty="0" smtClean="0">
                <a:solidFill>
                  <a:schemeClr val="accent2">
                    <a:lumMod val="50000"/>
                  </a:schemeClr>
                </a:solidFill>
                <a:latin typeface="Times New Roman" pitchFamily="18" charset="0"/>
                <a:cs typeface="Times New Roman" pitchFamily="18" charset="0"/>
              </a:rPr>
              <a:t>«Барбаросса»</a:t>
            </a:r>
          </a:p>
          <a:p>
            <a:pPr marL="514350" indent="-514350">
              <a:buNone/>
            </a:pPr>
            <a:r>
              <a:rPr lang="ru-RU" sz="4000" dirty="0" smtClean="0">
                <a:solidFill>
                  <a:schemeClr val="accent2">
                    <a:lumMod val="50000"/>
                  </a:schemeClr>
                </a:solidFill>
                <a:latin typeface="Times New Roman" pitchFamily="18" charset="0"/>
                <a:cs typeface="Times New Roman" pitchFamily="18" charset="0"/>
              </a:rPr>
              <a:t>«Цунами»</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Подзаголовок 2"/>
          <p:cNvSpPr>
            <a:spLocks noGrp="1"/>
          </p:cNvSpPr>
          <p:nvPr>
            <p:ph type="subTitle" idx="1"/>
          </p:nvPr>
        </p:nvSpPr>
        <p:spPr>
          <a:xfrm>
            <a:off x="1115616" y="141480"/>
            <a:ext cx="7776864" cy="5002020"/>
          </a:xfrm>
        </p:spPr>
        <p:txBody>
          <a:bodyPr>
            <a:normAutofit fontScale="62500" lnSpcReduction="20000"/>
          </a:bodyPr>
          <a:lstStyle/>
          <a:p>
            <a:pPr>
              <a:spcBef>
                <a:spcPts val="0"/>
              </a:spcBef>
            </a:pPr>
            <a:r>
              <a:rPr lang="ru-RU" sz="2800" b="1" dirty="0" smtClean="0">
                <a:solidFill>
                  <a:srgbClr val="FF0000"/>
                </a:solidFill>
                <a:latin typeface="Times New Roman" pitchFamily="18" charset="0"/>
                <a:cs typeface="Times New Roman" pitchFamily="18" charset="0"/>
              </a:rPr>
              <a:t>Повестка</a:t>
            </a:r>
          </a:p>
          <a:p>
            <a:pPr>
              <a:spcBef>
                <a:spcPts val="0"/>
              </a:spcBef>
            </a:pPr>
            <a:endParaRPr lang="ru-RU" sz="1600" b="1" dirty="0" smtClean="0">
              <a:solidFill>
                <a:srgbClr val="FF0000"/>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1.</a:t>
            </a:r>
            <a:r>
              <a:rPr lang="ru-RU" sz="1800" dirty="0" smtClean="0">
                <a:solidFill>
                  <a:schemeClr val="accent6">
                    <a:lumMod val="50000"/>
                  </a:schemeClr>
                </a:solidFill>
                <a:latin typeface="Times New Roman" pitchFamily="18" charset="0"/>
                <a:cs typeface="Times New Roman" pitchFamily="18" charset="0"/>
              </a:rPr>
              <a:t> </a:t>
            </a:r>
            <a:r>
              <a:rPr lang="ru-RU" sz="2600" b="1" dirty="0" smtClean="0">
                <a:solidFill>
                  <a:schemeClr val="accent6">
                    <a:lumMod val="50000"/>
                  </a:schemeClr>
                </a:solidFill>
                <a:latin typeface="Times New Roman" pitchFamily="18" charset="0"/>
                <a:cs typeface="Times New Roman" pitchFamily="18" charset="0"/>
              </a:rPr>
              <a:t>Вступительное слово старшего воспитателя на тему «Организация работы с детьми по ознакомлению с Великой Отечественной войной» или «Как рассказать дошкольникам о Великой Отечественной войне»</a:t>
            </a:r>
          </a:p>
          <a:p>
            <a:pPr marL="514350" indent="-514350" algn="just">
              <a:spcBef>
                <a:spcPts val="0"/>
              </a:spcBef>
            </a:pP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2. Аналитическая справка о тематическом контроле «Патриотическое воспитание дошкольников в процессе ознакомления с ВОВ»</a:t>
            </a:r>
          </a:p>
          <a:p>
            <a:pPr marL="514350" indent="-514350" algn="just">
              <a:spcBef>
                <a:spcPts val="0"/>
              </a:spcBef>
            </a:pP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3.  Выступление педагогов ДОУ на тему: </a:t>
            </a: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a:t>
            </a:r>
            <a:r>
              <a:rPr lang="ru-RU" sz="2600" b="1" i="1" dirty="0" smtClean="0">
                <a:solidFill>
                  <a:schemeClr val="accent6">
                    <a:lumMod val="50000"/>
                  </a:schemeClr>
                </a:solidFill>
                <a:latin typeface="Times New Roman" pitchFamily="18" charset="0"/>
                <a:cs typeface="Times New Roman" pitchFamily="18" charset="0"/>
              </a:rPr>
              <a:t>«Нет в России семьи такой, где ни памятен свой герой»:</a:t>
            </a:r>
          </a:p>
          <a:p>
            <a:pPr marL="514350" indent="-514350" algn="just">
              <a:spcBef>
                <a:spcPts val="0"/>
              </a:spcBef>
            </a:pPr>
            <a:endParaRPr lang="ru-RU" sz="2600" b="1" i="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 «Сержант </a:t>
            </a:r>
            <a:r>
              <a:rPr lang="ru-RU" sz="2600" b="1" dirty="0" err="1" smtClean="0">
                <a:solidFill>
                  <a:schemeClr val="accent6">
                    <a:lumMod val="50000"/>
                  </a:schemeClr>
                </a:solidFill>
                <a:latin typeface="Times New Roman" pitchFamily="18" charset="0"/>
                <a:cs typeface="Times New Roman" pitchFamily="18" charset="0"/>
              </a:rPr>
              <a:t>Елынин</a:t>
            </a:r>
            <a:r>
              <a:rPr lang="ru-RU" sz="2600" b="1" dirty="0" smtClean="0">
                <a:solidFill>
                  <a:schemeClr val="accent6">
                    <a:lumMod val="50000"/>
                  </a:schemeClr>
                </a:solidFill>
                <a:latin typeface="Times New Roman" pitchFamily="18" charset="0"/>
                <a:cs typeface="Times New Roman" pitchFamily="18" charset="0"/>
              </a:rPr>
              <a:t> Петр </a:t>
            </a:r>
            <a:r>
              <a:rPr lang="ru-RU" sz="2600" b="1" dirty="0" err="1" smtClean="0">
                <a:solidFill>
                  <a:schemeClr val="accent6">
                    <a:lumMod val="50000"/>
                  </a:schemeClr>
                </a:solidFill>
                <a:latin typeface="Times New Roman" pitchFamily="18" charset="0"/>
                <a:cs typeface="Times New Roman" pitchFamily="18" charset="0"/>
              </a:rPr>
              <a:t>Евтеевич</a:t>
            </a:r>
            <a:r>
              <a:rPr lang="ru-RU" sz="2600" b="1" dirty="0" smtClean="0">
                <a:solidFill>
                  <a:schemeClr val="accent6">
                    <a:lumMod val="50000"/>
                  </a:schemeClr>
                </a:solidFill>
                <a:latin typeface="Times New Roman" pitchFamily="18" charset="0"/>
                <a:cs typeface="Times New Roman" pitchFamily="18" charset="0"/>
              </a:rPr>
              <a:t>» - </a:t>
            </a: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a:t>
            </a:r>
            <a:r>
              <a:rPr lang="ru-RU" sz="2600" b="1" dirty="0" smtClean="0">
                <a:solidFill>
                  <a:schemeClr val="accent6">
                    <a:lumMod val="50000"/>
                  </a:schemeClr>
                </a:solidFill>
                <a:latin typeface="Times New Roman" pitchFamily="18" charset="0"/>
                <a:cs typeface="Times New Roman" pitchFamily="18" charset="0"/>
              </a:rPr>
              <a:t>воспитатель.</a:t>
            </a: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  «Труженикам тыла посвящается» - </a:t>
            </a: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a:t>
            </a:r>
            <a:r>
              <a:rPr lang="ru-RU" sz="2600" b="1" dirty="0" smtClean="0">
                <a:solidFill>
                  <a:schemeClr val="accent6">
                    <a:lumMod val="50000"/>
                  </a:schemeClr>
                </a:solidFill>
                <a:latin typeface="Times New Roman" pitchFamily="18" charset="0"/>
                <a:cs typeface="Times New Roman" pitchFamily="18" charset="0"/>
              </a:rPr>
              <a:t>воспитатель.</a:t>
            </a: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4. Игра – викторина «По страницам войны»</a:t>
            </a:r>
          </a:p>
          <a:p>
            <a:pPr marL="514350" indent="-514350" algn="just">
              <a:spcBef>
                <a:spcPts val="0"/>
              </a:spcBef>
            </a:pPr>
            <a:endParaRPr lang="ru-RU" sz="2600" b="1"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2600" b="1" dirty="0" smtClean="0">
                <a:solidFill>
                  <a:schemeClr val="accent6">
                    <a:lumMod val="50000"/>
                  </a:schemeClr>
                </a:solidFill>
                <a:latin typeface="Times New Roman" pitchFamily="18" charset="0"/>
                <a:cs typeface="Times New Roman" pitchFamily="18" charset="0"/>
              </a:rPr>
              <a:t>  5. Разное</a:t>
            </a:r>
          </a:p>
          <a:p>
            <a:pPr marL="514350" indent="-514350" algn="just">
              <a:spcBef>
                <a:spcPts val="0"/>
              </a:spcBef>
            </a:pPr>
            <a:endParaRPr lang="ru-RU" sz="1800"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pPr>
            <a:r>
              <a:rPr lang="ru-RU" sz="1800" dirty="0" smtClean="0">
                <a:solidFill>
                  <a:schemeClr val="accent6">
                    <a:lumMod val="50000"/>
                  </a:schemeClr>
                </a:solidFill>
                <a:latin typeface="Times New Roman" pitchFamily="18" charset="0"/>
                <a:cs typeface="Times New Roman" pitchFamily="18" charset="0"/>
              </a:rPr>
              <a:t>          </a:t>
            </a:r>
          </a:p>
          <a:p>
            <a:pPr marL="514350" indent="-514350" algn="just">
              <a:spcBef>
                <a:spcPts val="0"/>
              </a:spcBef>
              <a:buAutoNum type="arabicPeriod"/>
            </a:pPr>
            <a:endParaRPr lang="ru-RU" sz="1800" dirty="0" smtClean="0">
              <a:solidFill>
                <a:schemeClr val="accent6">
                  <a:lumMod val="50000"/>
                </a:schemeClr>
              </a:solidFill>
              <a:latin typeface="Times New Roman" pitchFamily="18" charset="0"/>
              <a:cs typeface="Times New Roman" pitchFamily="18" charset="0"/>
            </a:endParaRPr>
          </a:p>
          <a:p>
            <a:pPr marL="514350" indent="-514350" algn="just">
              <a:spcBef>
                <a:spcPts val="0"/>
              </a:spcBef>
              <a:buAutoNum type="arabicPeriod"/>
            </a:pPr>
            <a:endParaRPr lang="ru-RU" sz="18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519523"/>
            <a:ext cx="7848872" cy="4482497"/>
          </a:xfrm>
        </p:spPr>
        <p:txBody>
          <a:bodyPr>
            <a:normAutofit fontScale="92500" lnSpcReduction="10000"/>
          </a:bodyPr>
          <a:lstStyle/>
          <a:p>
            <a:pPr marL="514350" indent="-514350" algn="just">
              <a:buAutoNum type="arabicPeriod"/>
            </a:pPr>
            <a:r>
              <a:rPr lang="ru-RU" sz="3600" b="1" dirty="0" smtClean="0">
                <a:solidFill>
                  <a:schemeClr val="accent2">
                    <a:lumMod val="50000"/>
                  </a:schemeClr>
                </a:solidFill>
                <a:latin typeface="Times New Roman" pitchFamily="18" charset="0"/>
                <a:cs typeface="Times New Roman" pitchFamily="18" charset="0"/>
              </a:rPr>
              <a:t>Как назывался план завоевания Советского Союза, разработанный Гитлером?</a:t>
            </a:r>
          </a:p>
          <a:p>
            <a:pPr marL="514350" indent="-514350">
              <a:buNone/>
            </a:pPr>
            <a:endParaRPr lang="ru-RU" sz="2800" dirty="0" smtClean="0">
              <a:latin typeface="Times New Roman" pitchFamily="18" charset="0"/>
              <a:cs typeface="Times New Roman" pitchFamily="18" charset="0"/>
            </a:endParaRPr>
          </a:p>
          <a:p>
            <a:pPr marL="514350" indent="-514350">
              <a:buNone/>
            </a:pPr>
            <a:r>
              <a:rPr lang="ru-RU" sz="4000" dirty="0" smtClean="0">
                <a:latin typeface="Times New Roman" pitchFamily="18" charset="0"/>
                <a:cs typeface="Times New Roman" pitchFamily="18" charset="0"/>
              </a:rPr>
              <a:t>«</a:t>
            </a:r>
            <a:r>
              <a:rPr lang="ru-RU" sz="4000" dirty="0" smtClean="0">
                <a:solidFill>
                  <a:schemeClr val="accent2">
                    <a:lumMod val="50000"/>
                  </a:schemeClr>
                </a:solidFill>
                <a:latin typeface="Times New Roman" pitchFamily="18" charset="0"/>
                <a:cs typeface="Times New Roman" pitchFamily="18" charset="0"/>
              </a:rPr>
              <a:t>Атака»</a:t>
            </a:r>
          </a:p>
          <a:p>
            <a:pPr marL="514350" indent="-514350">
              <a:buNone/>
            </a:pPr>
            <a:r>
              <a:rPr lang="ru-RU" sz="4000" dirty="0" smtClean="0">
                <a:solidFill>
                  <a:schemeClr val="accent2">
                    <a:lumMod val="50000"/>
                  </a:schemeClr>
                </a:solidFill>
                <a:latin typeface="Times New Roman" pitchFamily="18" charset="0"/>
                <a:cs typeface="Times New Roman" pitchFamily="18" charset="0"/>
              </a:rPr>
              <a:t>«Тайфун»</a:t>
            </a:r>
          </a:p>
          <a:p>
            <a:pPr marL="514350" indent="-514350">
              <a:buNone/>
            </a:pPr>
            <a:r>
              <a:rPr lang="ru-RU" sz="4000" b="1" dirty="0" smtClean="0">
                <a:solidFill>
                  <a:schemeClr val="accent2">
                    <a:lumMod val="50000"/>
                  </a:schemeClr>
                </a:solidFill>
                <a:latin typeface="Times New Roman" pitchFamily="18" charset="0"/>
                <a:cs typeface="Times New Roman" pitchFamily="18" charset="0"/>
              </a:rPr>
              <a:t>«Барбаросса»</a:t>
            </a:r>
          </a:p>
          <a:p>
            <a:pPr marL="514350" indent="-514350">
              <a:buNone/>
            </a:pPr>
            <a:r>
              <a:rPr lang="ru-RU" sz="4000" dirty="0" smtClean="0">
                <a:solidFill>
                  <a:schemeClr val="accent2">
                    <a:lumMod val="50000"/>
                  </a:schemeClr>
                </a:solidFill>
                <a:latin typeface="Times New Roman" pitchFamily="18" charset="0"/>
                <a:cs typeface="Times New Roman" pitchFamily="18" charset="0"/>
              </a:rPr>
              <a:t>«Цунами»</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357505"/>
            <a:ext cx="7416824" cy="4237118"/>
          </a:xfrm>
        </p:spPr>
        <p:txBody>
          <a:bodyPr>
            <a:normAutofit fontScale="92500" lnSpcReduction="10000"/>
          </a:bodyPr>
          <a:lstStyle/>
          <a:p>
            <a:pPr algn="just">
              <a:buNone/>
            </a:pPr>
            <a:r>
              <a:rPr lang="ru-RU" sz="3600" dirty="0" smtClean="0">
                <a:solidFill>
                  <a:schemeClr val="accent2">
                    <a:lumMod val="50000"/>
                  </a:schemeClr>
                </a:solidFill>
                <a:latin typeface="Times New Roman" pitchFamily="18" charset="0"/>
                <a:cs typeface="Times New Roman" pitchFamily="18" charset="0"/>
              </a:rPr>
              <a:t>2. </a:t>
            </a:r>
            <a:r>
              <a:rPr lang="ru-RU" sz="3600" b="1" dirty="0" smtClean="0">
                <a:solidFill>
                  <a:schemeClr val="accent2">
                    <a:lumMod val="50000"/>
                  </a:schemeClr>
                </a:solidFill>
                <a:latin typeface="Times New Roman" pitchFamily="18" charset="0"/>
                <a:cs typeface="Times New Roman" pitchFamily="18" charset="0"/>
              </a:rPr>
              <a:t>Цепь немецких укреплений на западном берегу Днепра</a:t>
            </a:r>
          </a:p>
          <a:p>
            <a:pPr>
              <a:buNone/>
            </a:pPr>
            <a:endParaRPr lang="ru-RU" sz="36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Восточный вал</a:t>
            </a:r>
          </a:p>
          <a:p>
            <a:pPr>
              <a:buNone/>
            </a:pPr>
            <a:r>
              <a:rPr lang="ru-RU" sz="4000" dirty="0" smtClean="0">
                <a:solidFill>
                  <a:schemeClr val="accent2">
                    <a:lumMod val="50000"/>
                  </a:schemeClr>
                </a:solidFill>
                <a:latin typeface="Times New Roman" pitchFamily="18" charset="0"/>
                <a:cs typeface="Times New Roman" pitchFamily="18" charset="0"/>
              </a:rPr>
              <a:t>Западный перевал</a:t>
            </a:r>
          </a:p>
          <a:p>
            <a:pPr>
              <a:buNone/>
            </a:pPr>
            <a:r>
              <a:rPr lang="ru-RU" sz="4000" dirty="0" smtClean="0">
                <a:solidFill>
                  <a:schemeClr val="accent2">
                    <a:lumMod val="50000"/>
                  </a:schemeClr>
                </a:solidFill>
                <a:latin typeface="Times New Roman" pitchFamily="18" charset="0"/>
                <a:cs typeface="Times New Roman" pitchFamily="18" charset="0"/>
              </a:rPr>
              <a:t>Перешеек Днепра</a:t>
            </a:r>
          </a:p>
          <a:p>
            <a:pPr>
              <a:buNone/>
            </a:pPr>
            <a:r>
              <a:rPr lang="ru-RU" sz="4000" dirty="0" smtClean="0">
                <a:solidFill>
                  <a:schemeClr val="accent2">
                    <a:lumMod val="50000"/>
                  </a:schemeClr>
                </a:solidFill>
                <a:latin typeface="Times New Roman" pitchFamily="18" charset="0"/>
                <a:cs typeface="Times New Roman" pitchFamily="18" charset="0"/>
              </a:rPr>
              <a:t>Неприступная крепость</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357505"/>
            <a:ext cx="7416824" cy="4237118"/>
          </a:xfrm>
        </p:spPr>
        <p:txBody>
          <a:bodyPr>
            <a:normAutofit fontScale="92500" lnSpcReduction="10000"/>
          </a:bodyPr>
          <a:lstStyle/>
          <a:p>
            <a:pPr algn="just">
              <a:buNone/>
            </a:pPr>
            <a:r>
              <a:rPr lang="ru-RU" sz="3600" dirty="0" smtClean="0">
                <a:solidFill>
                  <a:schemeClr val="accent2">
                    <a:lumMod val="50000"/>
                  </a:schemeClr>
                </a:solidFill>
                <a:latin typeface="Times New Roman" pitchFamily="18" charset="0"/>
                <a:cs typeface="Times New Roman" pitchFamily="18" charset="0"/>
              </a:rPr>
              <a:t>2. </a:t>
            </a:r>
            <a:r>
              <a:rPr lang="ru-RU" sz="3600" b="1" dirty="0" smtClean="0">
                <a:solidFill>
                  <a:schemeClr val="accent2">
                    <a:lumMod val="50000"/>
                  </a:schemeClr>
                </a:solidFill>
                <a:latin typeface="Times New Roman" pitchFamily="18" charset="0"/>
                <a:cs typeface="Times New Roman" pitchFamily="18" charset="0"/>
              </a:rPr>
              <a:t>Цепь немецких укреплений на западном берегу Днепра</a:t>
            </a:r>
          </a:p>
          <a:p>
            <a:pPr>
              <a:buNone/>
            </a:pPr>
            <a:endParaRPr lang="ru-RU" sz="3600" dirty="0" smtClean="0">
              <a:solidFill>
                <a:schemeClr val="accent2">
                  <a:lumMod val="50000"/>
                </a:schemeClr>
              </a:solidFill>
              <a:latin typeface="Times New Roman" pitchFamily="18" charset="0"/>
              <a:cs typeface="Times New Roman" pitchFamily="18" charset="0"/>
            </a:endParaRPr>
          </a:p>
          <a:p>
            <a:pPr>
              <a:buNone/>
            </a:pPr>
            <a:r>
              <a:rPr lang="ru-RU" sz="4000" b="1" dirty="0" smtClean="0">
                <a:solidFill>
                  <a:schemeClr val="accent2">
                    <a:lumMod val="50000"/>
                  </a:schemeClr>
                </a:solidFill>
                <a:latin typeface="Times New Roman" pitchFamily="18" charset="0"/>
                <a:cs typeface="Times New Roman" pitchFamily="18" charset="0"/>
              </a:rPr>
              <a:t>Восточный вал</a:t>
            </a:r>
          </a:p>
          <a:p>
            <a:pPr>
              <a:buNone/>
            </a:pPr>
            <a:r>
              <a:rPr lang="ru-RU" sz="4000" dirty="0" smtClean="0">
                <a:solidFill>
                  <a:schemeClr val="accent2">
                    <a:lumMod val="50000"/>
                  </a:schemeClr>
                </a:solidFill>
                <a:latin typeface="Times New Roman" pitchFamily="18" charset="0"/>
                <a:cs typeface="Times New Roman" pitchFamily="18" charset="0"/>
              </a:rPr>
              <a:t>Западный перевал</a:t>
            </a:r>
          </a:p>
          <a:p>
            <a:pPr>
              <a:buNone/>
            </a:pPr>
            <a:r>
              <a:rPr lang="ru-RU" sz="4000" dirty="0" smtClean="0">
                <a:solidFill>
                  <a:schemeClr val="accent2">
                    <a:lumMod val="50000"/>
                  </a:schemeClr>
                </a:solidFill>
                <a:latin typeface="Times New Roman" pitchFamily="18" charset="0"/>
                <a:cs typeface="Times New Roman" pitchFamily="18" charset="0"/>
              </a:rPr>
              <a:t>Перешеек Днепра</a:t>
            </a:r>
          </a:p>
          <a:p>
            <a:pPr>
              <a:buNone/>
            </a:pPr>
            <a:r>
              <a:rPr lang="ru-RU" sz="4000" dirty="0" smtClean="0">
                <a:solidFill>
                  <a:schemeClr val="accent2">
                    <a:lumMod val="50000"/>
                  </a:schemeClr>
                </a:solidFill>
                <a:latin typeface="Times New Roman" pitchFamily="18" charset="0"/>
                <a:cs typeface="Times New Roman" pitchFamily="18" charset="0"/>
              </a:rPr>
              <a:t>Неприступная крепость</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755576" y="519523"/>
            <a:ext cx="7931224" cy="4075100"/>
          </a:xfrm>
        </p:spPr>
        <p:txBody>
          <a:bodyPr>
            <a:normAutofit fontScale="92500" lnSpcReduction="20000"/>
          </a:bodyPr>
          <a:lstStyle/>
          <a:p>
            <a:pPr algn="just">
              <a:buNone/>
            </a:pPr>
            <a:r>
              <a:rPr lang="ru-RU" dirty="0" smtClean="0">
                <a:solidFill>
                  <a:schemeClr val="accent2">
                    <a:lumMod val="75000"/>
                  </a:schemeClr>
                </a:solidFill>
                <a:latin typeface="Times New Roman" pitchFamily="18" charset="0"/>
                <a:cs typeface="Times New Roman" pitchFamily="18" charset="0"/>
              </a:rPr>
              <a:t>3. </a:t>
            </a:r>
            <a:r>
              <a:rPr lang="ru-RU" sz="3600" b="1" dirty="0" smtClean="0">
                <a:solidFill>
                  <a:schemeClr val="accent2">
                    <a:lumMod val="50000"/>
                  </a:schemeClr>
                </a:solidFill>
                <a:latin typeface="Times New Roman" pitchFamily="18" charset="0"/>
                <a:cs typeface="Times New Roman" pitchFamily="18" charset="0"/>
              </a:rPr>
              <a:t>Генерал – фельдмаршал фашистской армии, командовавший немецкими войсками в битве под Сталинградом</a:t>
            </a:r>
          </a:p>
          <a:p>
            <a:pPr>
              <a:buNone/>
            </a:pPr>
            <a:endParaRPr lang="ru-RU"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a:t>
            </a:r>
            <a:r>
              <a:rPr lang="ru-RU" sz="4000" dirty="0" err="1" smtClean="0">
                <a:solidFill>
                  <a:schemeClr val="accent2">
                    <a:lumMod val="50000"/>
                  </a:schemeClr>
                </a:solidFill>
                <a:latin typeface="Times New Roman" pitchFamily="18" charset="0"/>
                <a:cs typeface="Times New Roman" pitchFamily="18" charset="0"/>
              </a:rPr>
              <a:t>Гимлер</a:t>
            </a:r>
            <a:endParaRPr lang="ru-RU" sz="40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Паулюс</a:t>
            </a:r>
          </a:p>
          <a:p>
            <a:pPr>
              <a:buNone/>
            </a:pPr>
            <a:r>
              <a:rPr lang="ru-RU" sz="4000" dirty="0" smtClean="0">
                <a:solidFill>
                  <a:schemeClr val="accent2">
                    <a:lumMod val="50000"/>
                  </a:schemeClr>
                </a:solidFill>
                <a:latin typeface="Times New Roman" pitchFamily="18" charset="0"/>
                <a:cs typeface="Times New Roman" pitchFamily="18" charset="0"/>
              </a:rPr>
              <a:t>     Миллер</a:t>
            </a:r>
          </a:p>
          <a:p>
            <a:pPr>
              <a:buNone/>
            </a:pPr>
            <a:r>
              <a:rPr lang="ru-RU" sz="4000" dirty="0" smtClean="0">
                <a:solidFill>
                  <a:schemeClr val="accent2">
                    <a:lumMod val="50000"/>
                  </a:schemeClr>
                </a:solidFill>
                <a:latin typeface="Times New Roman" pitchFamily="18" charset="0"/>
                <a:cs typeface="Times New Roman" pitchFamily="18" charset="0"/>
              </a:rPr>
              <a:t>     Борман</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755576" y="519523"/>
            <a:ext cx="7931224" cy="4075100"/>
          </a:xfrm>
        </p:spPr>
        <p:txBody>
          <a:bodyPr>
            <a:normAutofit fontScale="92500" lnSpcReduction="20000"/>
          </a:bodyPr>
          <a:lstStyle/>
          <a:p>
            <a:pPr algn="just">
              <a:buNone/>
            </a:pPr>
            <a:r>
              <a:rPr lang="ru-RU" dirty="0" smtClean="0">
                <a:latin typeface="Times New Roman" pitchFamily="18" charset="0"/>
                <a:cs typeface="Times New Roman" pitchFamily="18" charset="0"/>
              </a:rPr>
              <a:t>3. </a:t>
            </a:r>
            <a:r>
              <a:rPr lang="ru-RU" sz="3600" b="1" dirty="0" smtClean="0">
                <a:solidFill>
                  <a:schemeClr val="accent2">
                    <a:lumMod val="50000"/>
                  </a:schemeClr>
                </a:solidFill>
                <a:latin typeface="Times New Roman" pitchFamily="18" charset="0"/>
                <a:cs typeface="Times New Roman" pitchFamily="18" charset="0"/>
              </a:rPr>
              <a:t>Генерал – фельдмаршал фашистской армии, командовавший немецкими войсками в битве под Сталинградом</a:t>
            </a:r>
          </a:p>
          <a:p>
            <a:pPr>
              <a:buNone/>
            </a:pPr>
            <a:endParaRPr lang="ru-RU"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a:t>
            </a:r>
            <a:r>
              <a:rPr lang="ru-RU" sz="4000" dirty="0" err="1" smtClean="0">
                <a:solidFill>
                  <a:schemeClr val="accent2">
                    <a:lumMod val="50000"/>
                  </a:schemeClr>
                </a:solidFill>
                <a:latin typeface="Times New Roman" pitchFamily="18" charset="0"/>
                <a:cs typeface="Times New Roman" pitchFamily="18" charset="0"/>
              </a:rPr>
              <a:t>Гимлер</a:t>
            </a:r>
            <a:endParaRPr lang="ru-RU" sz="40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Паулюс</a:t>
            </a:r>
          </a:p>
          <a:p>
            <a:pPr>
              <a:buNone/>
            </a:pPr>
            <a:r>
              <a:rPr lang="ru-RU" sz="4000" dirty="0" smtClean="0">
                <a:solidFill>
                  <a:schemeClr val="accent2">
                    <a:lumMod val="50000"/>
                  </a:schemeClr>
                </a:solidFill>
                <a:latin typeface="Times New Roman" pitchFamily="18" charset="0"/>
                <a:cs typeface="Times New Roman" pitchFamily="18" charset="0"/>
              </a:rPr>
              <a:t>     Миллер</a:t>
            </a:r>
          </a:p>
          <a:p>
            <a:pPr>
              <a:buNone/>
            </a:pPr>
            <a:r>
              <a:rPr lang="ru-RU" sz="4000" dirty="0" smtClean="0">
                <a:solidFill>
                  <a:schemeClr val="accent2">
                    <a:lumMod val="50000"/>
                  </a:schemeClr>
                </a:solidFill>
                <a:latin typeface="Times New Roman" pitchFamily="18" charset="0"/>
                <a:cs typeface="Times New Roman" pitchFamily="18" charset="0"/>
              </a:rPr>
              <a:t>     Борман</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411511"/>
            <a:ext cx="7571184" cy="4183112"/>
          </a:xfrm>
        </p:spPr>
        <p:txBody>
          <a:bodyPr>
            <a:normAutofit fontScale="85000" lnSpcReduction="20000"/>
          </a:bodyPr>
          <a:lstStyle/>
          <a:p>
            <a:pPr>
              <a:buNone/>
            </a:pPr>
            <a:endParaRPr lang="ru-RU" dirty="0" smtClean="0">
              <a:solidFill>
                <a:schemeClr val="accent2">
                  <a:lumMod val="75000"/>
                </a:schemeClr>
              </a:solidFill>
              <a:latin typeface="Times New Roman" pitchFamily="18" charset="0"/>
              <a:cs typeface="Times New Roman" pitchFamily="18" charset="0"/>
            </a:endParaRPr>
          </a:p>
          <a:p>
            <a:pPr>
              <a:buNone/>
            </a:pPr>
            <a:r>
              <a:rPr lang="ru-RU" dirty="0" smtClean="0">
                <a:solidFill>
                  <a:schemeClr val="accent2">
                    <a:lumMod val="75000"/>
                  </a:schemeClr>
                </a:solidFill>
                <a:latin typeface="Times New Roman" pitchFamily="18" charset="0"/>
                <a:cs typeface="Times New Roman" pitchFamily="18" charset="0"/>
              </a:rPr>
              <a:t>4</a:t>
            </a:r>
            <a:r>
              <a:rPr lang="ru-RU" b="1"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Современное название бывшего Сталинграда</a:t>
            </a:r>
          </a:p>
          <a:p>
            <a:pPr>
              <a:buNone/>
            </a:pPr>
            <a:endParaRPr lang="ru-RU" sz="3600" dirty="0" smtClean="0">
              <a:solidFill>
                <a:schemeClr val="accent2">
                  <a:lumMod val="75000"/>
                </a:schemeClr>
              </a:solidFill>
              <a:latin typeface="Times New Roman" pitchFamily="18" charset="0"/>
              <a:cs typeface="Times New Roman" pitchFamily="18" charset="0"/>
            </a:endParaRPr>
          </a:p>
          <a:p>
            <a:pPr>
              <a:buNone/>
            </a:pPr>
            <a:r>
              <a:rPr lang="ru-RU" sz="4000" dirty="0" smtClean="0">
                <a:solidFill>
                  <a:schemeClr val="accent2">
                    <a:lumMod val="75000"/>
                  </a:schemeClr>
                </a:solidFill>
                <a:latin typeface="Times New Roman" pitchFamily="18" charset="0"/>
                <a:cs typeface="Times New Roman" pitchFamily="18" charset="0"/>
              </a:rPr>
              <a:t>   </a:t>
            </a:r>
            <a:r>
              <a:rPr lang="ru-RU" sz="4000" b="1" dirty="0" smtClean="0">
                <a:solidFill>
                  <a:schemeClr val="accent2">
                    <a:lumMod val="75000"/>
                  </a:schemeClr>
                </a:solidFill>
                <a:latin typeface="Times New Roman" pitchFamily="18" charset="0"/>
                <a:cs typeface="Times New Roman" pitchFamily="18" charset="0"/>
              </a:rPr>
              <a:t>Волгодонск</a:t>
            </a:r>
          </a:p>
          <a:p>
            <a:pPr>
              <a:buNone/>
            </a:pPr>
            <a:r>
              <a:rPr lang="ru-RU" sz="4000" b="1" dirty="0" smtClean="0">
                <a:solidFill>
                  <a:schemeClr val="accent2">
                    <a:lumMod val="75000"/>
                  </a:schemeClr>
                </a:solidFill>
                <a:latin typeface="Times New Roman" pitchFamily="18" charset="0"/>
                <a:cs typeface="Times New Roman" pitchFamily="18" charset="0"/>
              </a:rPr>
              <a:t>   Вологда</a:t>
            </a:r>
          </a:p>
          <a:p>
            <a:pPr>
              <a:buNone/>
            </a:pPr>
            <a:r>
              <a:rPr lang="ru-RU" sz="4000" b="1" dirty="0" smtClean="0">
                <a:solidFill>
                  <a:schemeClr val="accent2">
                    <a:lumMod val="75000"/>
                  </a:schemeClr>
                </a:solidFill>
                <a:latin typeface="Times New Roman" pitchFamily="18" charset="0"/>
                <a:cs typeface="Times New Roman" pitchFamily="18" charset="0"/>
              </a:rPr>
              <a:t>   Днепропетровск</a:t>
            </a:r>
          </a:p>
          <a:p>
            <a:pPr>
              <a:buNone/>
            </a:pPr>
            <a:r>
              <a:rPr lang="ru-RU" sz="4000" b="1" dirty="0" smtClean="0">
                <a:solidFill>
                  <a:schemeClr val="accent2">
                    <a:lumMod val="75000"/>
                  </a:schemeClr>
                </a:solidFill>
                <a:latin typeface="Times New Roman" pitchFamily="18" charset="0"/>
                <a:cs typeface="Times New Roman" pitchFamily="18" charset="0"/>
              </a:rPr>
              <a:t>   Волгоград</a:t>
            </a:r>
            <a:endParaRPr lang="ru-RU" sz="4000" b="1"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411511"/>
            <a:ext cx="7571184" cy="4183112"/>
          </a:xfrm>
        </p:spPr>
        <p:txBody>
          <a:bodyPr>
            <a:normAutofit fontScale="85000" lnSpcReduction="20000"/>
          </a:bodyPr>
          <a:lstStyle/>
          <a:p>
            <a:pPr>
              <a:buNone/>
            </a:pPr>
            <a:endParaRPr lang="ru-RU" dirty="0" smtClean="0">
              <a:solidFill>
                <a:schemeClr val="accent2">
                  <a:lumMod val="75000"/>
                </a:schemeClr>
              </a:solidFill>
              <a:latin typeface="Times New Roman" pitchFamily="18" charset="0"/>
              <a:cs typeface="Times New Roman" pitchFamily="18" charset="0"/>
            </a:endParaRPr>
          </a:p>
          <a:p>
            <a:pPr algn="just">
              <a:buNone/>
            </a:pPr>
            <a:r>
              <a:rPr lang="ru-RU" dirty="0" smtClean="0">
                <a:latin typeface="Times New Roman" pitchFamily="18" charset="0"/>
                <a:cs typeface="Times New Roman" pitchFamily="18" charset="0"/>
              </a:rPr>
              <a:t>4</a:t>
            </a:r>
            <a:r>
              <a:rPr lang="ru-RU" b="1"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Современное название бывшего Сталинграда</a:t>
            </a:r>
          </a:p>
          <a:p>
            <a:pPr>
              <a:buNone/>
            </a:pPr>
            <a:endParaRPr lang="ru-RU" sz="36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Волгодонск</a:t>
            </a:r>
          </a:p>
          <a:p>
            <a:pPr>
              <a:buNone/>
            </a:pPr>
            <a:r>
              <a:rPr lang="ru-RU" sz="4000" dirty="0" smtClean="0">
                <a:solidFill>
                  <a:schemeClr val="accent2">
                    <a:lumMod val="50000"/>
                  </a:schemeClr>
                </a:solidFill>
                <a:latin typeface="Times New Roman" pitchFamily="18" charset="0"/>
                <a:cs typeface="Times New Roman" pitchFamily="18" charset="0"/>
              </a:rPr>
              <a:t>   Вологда</a:t>
            </a:r>
          </a:p>
          <a:p>
            <a:pPr>
              <a:buNone/>
            </a:pPr>
            <a:r>
              <a:rPr lang="ru-RU" sz="4000" dirty="0" smtClean="0">
                <a:solidFill>
                  <a:schemeClr val="accent2">
                    <a:lumMod val="50000"/>
                  </a:schemeClr>
                </a:solidFill>
                <a:latin typeface="Times New Roman" pitchFamily="18" charset="0"/>
                <a:cs typeface="Times New Roman" pitchFamily="18" charset="0"/>
              </a:rPr>
              <a:t>   Днепропетровск</a:t>
            </a:r>
          </a:p>
          <a:p>
            <a:pPr>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Волгоград</a:t>
            </a:r>
            <a:endParaRPr lang="ru-RU" sz="4000" b="1"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971600" y="411510"/>
            <a:ext cx="7715200" cy="4731990"/>
          </a:xfrm>
        </p:spPr>
        <p:txBody>
          <a:bodyPr>
            <a:normAutofit fontScale="92500"/>
          </a:bodyPr>
          <a:lstStyle/>
          <a:p>
            <a:pPr algn="just">
              <a:buNone/>
            </a:pPr>
            <a:r>
              <a:rPr lang="ru-RU" sz="3600" dirty="0" smtClean="0">
                <a:latin typeface="Times New Roman" pitchFamily="18" charset="0"/>
                <a:cs typeface="Times New Roman" pitchFamily="18" charset="0"/>
              </a:rPr>
              <a:t> </a:t>
            </a:r>
            <a:r>
              <a:rPr lang="ru-RU" sz="3600" b="1" dirty="0" smtClean="0">
                <a:solidFill>
                  <a:schemeClr val="accent2">
                    <a:lumMod val="50000"/>
                  </a:schemeClr>
                </a:solidFill>
                <a:latin typeface="Times New Roman" pitchFamily="18" charset="0"/>
                <a:cs typeface="Times New Roman" pitchFamily="18" charset="0"/>
              </a:rPr>
              <a:t>5. Как звали девочку, которая вела дневник в страшные дни блокады?</a:t>
            </a:r>
          </a:p>
          <a:p>
            <a:pPr>
              <a:buNone/>
            </a:pPr>
            <a:r>
              <a:rPr lang="ru-RU" sz="3600" dirty="0" smtClean="0">
                <a:solidFill>
                  <a:schemeClr val="accent2">
                    <a:lumMod val="75000"/>
                  </a:schemeClr>
                </a:solidFill>
                <a:latin typeface="Times New Roman" pitchFamily="18" charset="0"/>
                <a:cs typeface="Times New Roman" pitchFamily="18" charset="0"/>
              </a:rPr>
              <a:t>    </a:t>
            </a:r>
          </a:p>
          <a:p>
            <a:pPr>
              <a:buNone/>
            </a:pPr>
            <a:r>
              <a:rPr lang="ru-RU" sz="4000" b="1" dirty="0" smtClean="0">
                <a:solidFill>
                  <a:schemeClr val="accent2">
                    <a:lumMod val="50000"/>
                  </a:schemeClr>
                </a:solidFill>
                <a:latin typeface="Times New Roman" pitchFamily="18" charset="0"/>
                <a:cs typeface="Times New Roman" pitchFamily="18" charset="0"/>
              </a:rPr>
              <a:t>         </a:t>
            </a:r>
            <a:r>
              <a:rPr lang="ru-RU" sz="4000" dirty="0" smtClean="0">
                <a:solidFill>
                  <a:schemeClr val="accent2">
                    <a:lumMod val="50000"/>
                  </a:schemeClr>
                </a:solidFill>
                <a:latin typeface="Times New Roman" pitchFamily="18" charset="0"/>
                <a:cs typeface="Times New Roman" pitchFamily="18" charset="0"/>
              </a:rPr>
              <a:t>Рита</a:t>
            </a:r>
          </a:p>
          <a:p>
            <a:pPr>
              <a:buNone/>
            </a:pPr>
            <a:r>
              <a:rPr lang="ru-RU" sz="4000" dirty="0" smtClean="0">
                <a:solidFill>
                  <a:schemeClr val="accent2">
                    <a:lumMod val="50000"/>
                  </a:schemeClr>
                </a:solidFill>
                <a:latin typeface="Times New Roman" pitchFamily="18" charset="0"/>
                <a:cs typeface="Times New Roman" pitchFamily="18" charset="0"/>
              </a:rPr>
              <a:t>         Алена</a:t>
            </a:r>
          </a:p>
          <a:p>
            <a:pPr>
              <a:buNone/>
            </a:pPr>
            <a:r>
              <a:rPr lang="ru-RU" sz="4000" dirty="0" smtClean="0">
                <a:solidFill>
                  <a:schemeClr val="accent2">
                    <a:lumMod val="50000"/>
                  </a:schemeClr>
                </a:solidFill>
                <a:latin typeface="Times New Roman" pitchFamily="18" charset="0"/>
                <a:cs typeface="Times New Roman" pitchFamily="18" charset="0"/>
              </a:rPr>
              <a:t>         Таня</a:t>
            </a:r>
          </a:p>
          <a:p>
            <a:pPr>
              <a:buNone/>
            </a:pPr>
            <a:r>
              <a:rPr lang="ru-RU" sz="4000" dirty="0" smtClean="0">
                <a:solidFill>
                  <a:schemeClr val="accent2">
                    <a:lumMod val="50000"/>
                  </a:schemeClr>
                </a:solidFill>
                <a:latin typeface="Times New Roman" pitchFamily="18" charset="0"/>
                <a:cs typeface="Times New Roman" pitchFamily="18" charset="0"/>
              </a:rPr>
              <a:t>         Оля</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971600" y="411510"/>
            <a:ext cx="7715200" cy="4731990"/>
          </a:xfrm>
        </p:spPr>
        <p:txBody>
          <a:bodyPr>
            <a:normAutofit fontScale="92500"/>
          </a:bodyPr>
          <a:lstStyle/>
          <a:p>
            <a:pPr algn="just">
              <a:buNone/>
            </a:pPr>
            <a:r>
              <a:rPr lang="ru-RU" sz="3600" dirty="0" smtClean="0">
                <a:latin typeface="Times New Roman" pitchFamily="18" charset="0"/>
                <a:cs typeface="Times New Roman" pitchFamily="18" charset="0"/>
              </a:rPr>
              <a:t> </a:t>
            </a:r>
            <a:r>
              <a:rPr lang="ru-RU" sz="3600" dirty="0" smtClean="0">
                <a:solidFill>
                  <a:schemeClr val="accent2">
                    <a:lumMod val="50000"/>
                  </a:schemeClr>
                </a:solidFill>
                <a:latin typeface="Times New Roman" pitchFamily="18" charset="0"/>
                <a:cs typeface="Times New Roman" pitchFamily="18" charset="0"/>
              </a:rPr>
              <a:t>5</a:t>
            </a:r>
            <a:r>
              <a:rPr lang="ru-RU" sz="3600" b="1" dirty="0" smtClean="0">
                <a:solidFill>
                  <a:schemeClr val="accent2">
                    <a:lumMod val="50000"/>
                  </a:schemeClr>
                </a:solidFill>
                <a:latin typeface="Times New Roman" pitchFamily="18" charset="0"/>
                <a:cs typeface="Times New Roman" pitchFamily="18" charset="0"/>
              </a:rPr>
              <a:t>. Как звали девочку, которая вела дневник в страшные дни блокады?</a:t>
            </a:r>
          </a:p>
          <a:p>
            <a:pPr algn="just">
              <a:buNone/>
            </a:pPr>
            <a:r>
              <a:rPr lang="ru-RU" sz="3600" dirty="0" smtClean="0">
                <a:solidFill>
                  <a:schemeClr val="accent2">
                    <a:lumMod val="50000"/>
                  </a:schemeClr>
                </a:solidFill>
                <a:latin typeface="Times New Roman" pitchFamily="18" charset="0"/>
                <a:cs typeface="Times New Roman" pitchFamily="18" charset="0"/>
              </a:rPr>
              <a:t>    </a:t>
            </a:r>
          </a:p>
          <a:p>
            <a:pPr algn="just">
              <a:buNone/>
            </a:pPr>
            <a:r>
              <a:rPr lang="ru-RU" sz="4000" dirty="0" smtClean="0">
                <a:solidFill>
                  <a:schemeClr val="accent2">
                    <a:lumMod val="50000"/>
                  </a:schemeClr>
                </a:solidFill>
                <a:latin typeface="Times New Roman" pitchFamily="18" charset="0"/>
                <a:cs typeface="Times New Roman" pitchFamily="18" charset="0"/>
              </a:rPr>
              <a:t>         Рита</a:t>
            </a:r>
          </a:p>
          <a:p>
            <a:pPr algn="just">
              <a:buNone/>
            </a:pPr>
            <a:r>
              <a:rPr lang="ru-RU" sz="4000" dirty="0" smtClean="0">
                <a:solidFill>
                  <a:schemeClr val="accent2">
                    <a:lumMod val="50000"/>
                  </a:schemeClr>
                </a:solidFill>
                <a:latin typeface="Times New Roman" pitchFamily="18" charset="0"/>
                <a:cs typeface="Times New Roman" pitchFamily="18" charset="0"/>
              </a:rPr>
              <a:t>         Алена</a:t>
            </a:r>
          </a:p>
          <a:p>
            <a:pPr algn="just">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Таня</a:t>
            </a:r>
          </a:p>
          <a:p>
            <a:pPr algn="just">
              <a:buNone/>
            </a:pPr>
            <a:r>
              <a:rPr lang="ru-RU" sz="4000" dirty="0" smtClean="0">
                <a:solidFill>
                  <a:schemeClr val="accent2">
                    <a:lumMod val="50000"/>
                  </a:schemeClr>
                </a:solidFill>
                <a:latin typeface="Times New Roman" pitchFamily="18" charset="0"/>
                <a:cs typeface="Times New Roman" pitchFamily="18" charset="0"/>
              </a:rPr>
              <a:t>         Оля</a:t>
            </a:r>
            <a:endParaRPr lang="ru-RU" sz="40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465516"/>
            <a:ext cx="7776864" cy="4536504"/>
          </a:xfrm>
        </p:spPr>
        <p:txBody>
          <a:bodyPr>
            <a:normAutofit/>
          </a:bodyPr>
          <a:lstStyle/>
          <a:p>
            <a:pPr algn="just">
              <a:buNone/>
            </a:pPr>
            <a:r>
              <a:rPr lang="ru-RU" sz="3600" b="1" dirty="0" smtClean="0">
                <a:solidFill>
                  <a:schemeClr val="accent2">
                    <a:lumMod val="50000"/>
                  </a:schemeClr>
                </a:solidFill>
                <a:latin typeface="Times New Roman" pitchFamily="18" charset="0"/>
                <a:cs typeface="Times New Roman" pitchFamily="18" charset="0"/>
              </a:rPr>
              <a:t>6. Где находится могила неизвестного солдата?</a:t>
            </a:r>
          </a:p>
          <a:p>
            <a:pPr>
              <a:buNone/>
            </a:pPr>
            <a:endParaRPr lang="ru-RU" sz="1400" dirty="0" smtClean="0">
              <a:solidFill>
                <a:schemeClr val="accent2">
                  <a:lumMod val="75000"/>
                </a:schemeClr>
              </a:solidFill>
              <a:latin typeface="Times New Roman" pitchFamily="18" charset="0"/>
              <a:cs typeface="Times New Roman" pitchFamily="18" charset="0"/>
            </a:endParaRPr>
          </a:p>
          <a:p>
            <a:pPr>
              <a:buNone/>
            </a:pPr>
            <a:r>
              <a:rPr lang="ru-RU" sz="3600" dirty="0" smtClean="0">
                <a:solidFill>
                  <a:schemeClr val="accent2">
                    <a:lumMod val="75000"/>
                  </a:schemeClr>
                </a:solidFill>
                <a:latin typeface="Times New Roman" pitchFamily="18" charset="0"/>
                <a:cs typeface="Times New Roman" pitchFamily="18" charset="0"/>
              </a:rPr>
              <a:t>    </a:t>
            </a:r>
            <a:r>
              <a:rPr lang="ru-RU" sz="4000" dirty="0" smtClean="0">
                <a:solidFill>
                  <a:schemeClr val="accent2">
                    <a:lumMod val="50000"/>
                  </a:schemeClr>
                </a:solidFill>
                <a:latin typeface="Times New Roman" pitchFamily="18" charset="0"/>
                <a:cs typeface="Times New Roman" pitchFamily="18" charset="0"/>
              </a:rPr>
              <a:t>На поклонной горе</a:t>
            </a:r>
          </a:p>
          <a:p>
            <a:pPr>
              <a:buNone/>
            </a:pPr>
            <a:r>
              <a:rPr lang="ru-RU" sz="4000" dirty="0" smtClean="0">
                <a:solidFill>
                  <a:schemeClr val="accent2">
                    <a:lumMod val="50000"/>
                  </a:schemeClr>
                </a:solidFill>
                <a:latin typeface="Times New Roman" pitchFamily="18" charset="0"/>
                <a:cs typeface="Times New Roman" pitchFamily="18" charset="0"/>
              </a:rPr>
              <a:t>    В Александровском саду</a:t>
            </a:r>
          </a:p>
          <a:p>
            <a:pPr>
              <a:buNone/>
            </a:pPr>
            <a:r>
              <a:rPr lang="ru-RU" sz="4000" dirty="0" smtClean="0">
                <a:solidFill>
                  <a:schemeClr val="accent2">
                    <a:lumMod val="50000"/>
                  </a:schemeClr>
                </a:solidFill>
                <a:latin typeface="Times New Roman" pitchFamily="18" charset="0"/>
                <a:cs typeface="Times New Roman" pitchFamily="18" charset="0"/>
              </a:rPr>
              <a:t>    На Кутузовском проспекте</a:t>
            </a:r>
          </a:p>
          <a:p>
            <a:pPr>
              <a:buNone/>
            </a:pPr>
            <a:r>
              <a:rPr lang="ru-RU" sz="4000" dirty="0" smtClean="0">
                <a:solidFill>
                  <a:schemeClr val="accent2">
                    <a:lumMod val="50000"/>
                  </a:schemeClr>
                </a:solidFill>
                <a:latin typeface="Times New Roman" pitchFamily="18" charset="0"/>
                <a:cs typeface="Times New Roman" pitchFamily="18" charset="0"/>
              </a:rPr>
              <a:t>    На Красной Площади</a:t>
            </a:r>
            <a:endParaRPr lang="ru-RU" sz="36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0"/>
            <a:ext cx="9143999" cy="5143500"/>
          </a:xfrm>
          <a:prstGeom prst="rect">
            <a:avLst/>
          </a:prstGeom>
          <a:noFill/>
          <a:ln w="9525">
            <a:noFill/>
            <a:miter lim="800000"/>
            <a:headEnd/>
            <a:tailEnd/>
          </a:ln>
          <a:effectLst/>
        </p:spPr>
      </p:pic>
      <p:sp>
        <p:nvSpPr>
          <p:cNvPr id="3" name="Подзаголовок 2"/>
          <p:cNvSpPr>
            <a:spLocks noGrp="1"/>
          </p:cNvSpPr>
          <p:nvPr>
            <p:ph type="subTitle" idx="1"/>
          </p:nvPr>
        </p:nvSpPr>
        <p:spPr>
          <a:xfrm>
            <a:off x="1187624" y="303498"/>
            <a:ext cx="7776864" cy="4482498"/>
          </a:xfrm>
        </p:spPr>
        <p:txBody>
          <a:bodyPr>
            <a:normAutofit fontScale="92500" lnSpcReduction="20000"/>
          </a:bodyPr>
          <a:lstStyle/>
          <a:p>
            <a:pPr>
              <a:spcBef>
                <a:spcPts val="0"/>
              </a:spcBef>
            </a:pPr>
            <a:r>
              <a:rPr lang="ru-RU" sz="2400" b="1" dirty="0" smtClean="0">
                <a:solidFill>
                  <a:schemeClr val="accent5">
                    <a:lumMod val="50000"/>
                  </a:schemeClr>
                </a:solidFill>
                <a:latin typeface="Times New Roman" pitchFamily="18" charset="0"/>
                <a:cs typeface="Times New Roman" pitchFamily="18" charset="0"/>
              </a:rPr>
              <a:t>«Как рассказать детям </a:t>
            </a:r>
          </a:p>
          <a:p>
            <a:pPr>
              <a:spcBef>
                <a:spcPts val="0"/>
              </a:spcBef>
            </a:pPr>
            <a:r>
              <a:rPr lang="ru-RU" sz="2400" b="1" dirty="0" smtClean="0">
                <a:solidFill>
                  <a:schemeClr val="accent5">
                    <a:lumMod val="50000"/>
                  </a:schemeClr>
                </a:solidFill>
                <a:latin typeface="Times New Roman" pitchFamily="18" charset="0"/>
                <a:cs typeface="Times New Roman" pitchFamily="18" charset="0"/>
              </a:rPr>
              <a:t>о Великой Отечественной войне?»</a:t>
            </a:r>
          </a:p>
          <a:p>
            <a:pPr algn="l">
              <a:spcBef>
                <a:spcPts val="0"/>
              </a:spcBef>
            </a:pPr>
            <a:endParaRPr lang="ru-RU" sz="2400" b="1" dirty="0" smtClean="0">
              <a:solidFill>
                <a:srgbClr val="FF0000"/>
              </a:solidFill>
              <a:latin typeface="Times New Roman" pitchFamily="18" charset="0"/>
              <a:cs typeface="Times New Roman" pitchFamily="18" charset="0"/>
            </a:endParaRPr>
          </a:p>
          <a:p>
            <a:pPr marL="457200" indent="-457200" algn="l">
              <a:spcBef>
                <a:spcPts val="0"/>
              </a:spcBef>
              <a:buAutoNum type="arabicPeriod"/>
            </a:pPr>
            <a:r>
              <a:rPr lang="ru-RU" sz="2400" b="1" dirty="0" smtClean="0">
                <a:solidFill>
                  <a:schemeClr val="accent5">
                    <a:lumMod val="50000"/>
                  </a:schemeClr>
                </a:solidFill>
                <a:latin typeface="Times New Roman" pitchFamily="18" charset="0"/>
                <a:cs typeface="Times New Roman" pitchFamily="18" charset="0"/>
              </a:rPr>
              <a:t>Чтение детям небольших рассказов о войне</a:t>
            </a:r>
          </a:p>
          <a:p>
            <a:pPr marL="457200" indent="-457200" algn="l">
              <a:spcBef>
                <a:spcPts val="0"/>
              </a:spcBef>
            </a:pPr>
            <a:endParaRPr lang="ru-RU" sz="2400" b="1" dirty="0" smtClean="0">
              <a:solidFill>
                <a:schemeClr val="accent5">
                  <a:lumMod val="50000"/>
                </a:schemeClr>
              </a:solidFill>
              <a:latin typeface="Times New Roman" pitchFamily="18" charset="0"/>
              <a:cs typeface="Times New Roman" pitchFamily="18" charset="0"/>
            </a:endParaRPr>
          </a:p>
          <a:p>
            <a:pPr marL="457200" indent="-457200" algn="l">
              <a:spcBef>
                <a:spcPts val="0"/>
              </a:spcBef>
            </a:pPr>
            <a:r>
              <a:rPr lang="ru-RU" sz="2400" b="1" dirty="0" smtClean="0">
                <a:solidFill>
                  <a:schemeClr val="accent5">
                    <a:lumMod val="50000"/>
                  </a:schemeClr>
                </a:solidFill>
                <a:latin typeface="Times New Roman" pitchFamily="18" charset="0"/>
                <a:cs typeface="Times New Roman" pitchFamily="18" charset="0"/>
              </a:rPr>
              <a:t>2. Встреча детей детского сада с ветеранами войны или тружениками тыла</a:t>
            </a:r>
          </a:p>
          <a:p>
            <a:pPr marL="457200" indent="-457200" algn="l">
              <a:spcBef>
                <a:spcPts val="0"/>
              </a:spcBef>
            </a:pPr>
            <a:endParaRPr lang="ru-RU" sz="2400" b="1" dirty="0" smtClean="0">
              <a:solidFill>
                <a:schemeClr val="accent5">
                  <a:lumMod val="50000"/>
                </a:schemeClr>
              </a:solidFill>
              <a:latin typeface="Times New Roman" pitchFamily="18" charset="0"/>
              <a:cs typeface="Times New Roman" pitchFamily="18" charset="0"/>
            </a:endParaRPr>
          </a:p>
          <a:p>
            <a:pPr marL="457200" indent="-457200" algn="l">
              <a:spcBef>
                <a:spcPts val="0"/>
              </a:spcBef>
            </a:pPr>
            <a:r>
              <a:rPr lang="ru-RU" sz="2400" b="1" dirty="0" smtClean="0">
                <a:solidFill>
                  <a:schemeClr val="accent5">
                    <a:lumMod val="50000"/>
                  </a:schemeClr>
                </a:solidFill>
                <a:latin typeface="Times New Roman" pitchFamily="18" charset="0"/>
                <a:cs typeface="Times New Roman" pitchFamily="18" charset="0"/>
              </a:rPr>
              <a:t>3. Посещение музеев и памятников</a:t>
            </a:r>
          </a:p>
          <a:p>
            <a:pPr marL="457200" indent="-457200" algn="l">
              <a:spcBef>
                <a:spcPts val="0"/>
              </a:spcBef>
            </a:pPr>
            <a:endParaRPr lang="ru-RU" sz="2400" b="1" dirty="0" smtClean="0">
              <a:solidFill>
                <a:schemeClr val="accent5">
                  <a:lumMod val="50000"/>
                </a:schemeClr>
              </a:solidFill>
              <a:latin typeface="Times New Roman" pitchFamily="18" charset="0"/>
              <a:cs typeface="Times New Roman" pitchFamily="18" charset="0"/>
            </a:endParaRPr>
          </a:p>
          <a:p>
            <a:pPr marL="457200" indent="-457200" algn="l">
              <a:spcBef>
                <a:spcPts val="0"/>
              </a:spcBef>
            </a:pPr>
            <a:r>
              <a:rPr lang="ru-RU" sz="2400" b="1" dirty="0" smtClean="0">
                <a:solidFill>
                  <a:schemeClr val="accent5">
                    <a:lumMod val="50000"/>
                  </a:schemeClr>
                </a:solidFill>
                <a:latin typeface="Times New Roman" pitchFamily="18" charset="0"/>
                <a:cs typeface="Times New Roman" pitchFamily="18" charset="0"/>
              </a:rPr>
              <a:t>4. Поделки, приуроченные к 9 мая</a:t>
            </a:r>
          </a:p>
          <a:p>
            <a:pPr marL="457200" indent="-457200" algn="l">
              <a:spcBef>
                <a:spcPts val="0"/>
              </a:spcBef>
            </a:pPr>
            <a:endParaRPr lang="ru-RU" sz="2400" b="1" dirty="0" smtClean="0">
              <a:solidFill>
                <a:schemeClr val="accent5">
                  <a:lumMod val="50000"/>
                </a:schemeClr>
              </a:solidFill>
              <a:latin typeface="Times New Roman" pitchFamily="18" charset="0"/>
              <a:cs typeface="Times New Roman" pitchFamily="18" charset="0"/>
            </a:endParaRPr>
          </a:p>
          <a:p>
            <a:pPr marL="457200" indent="-457200" algn="l">
              <a:spcBef>
                <a:spcPts val="0"/>
              </a:spcBef>
            </a:pPr>
            <a:r>
              <a:rPr lang="ru-RU" sz="2400" b="1" dirty="0" smtClean="0">
                <a:solidFill>
                  <a:schemeClr val="accent5">
                    <a:lumMod val="50000"/>
                  </a:schemeClr>
                </a:solidFill>
                <a:latin typeface="Times New Roman" pitchFamily="18" charset="0"/>
                <a:cs typeface="Times New Roman" pitchFamily="18" charset="0"/>
              </a:rPr>
              <a:t>5. Социально-значимые проекты</a:t>
            </a:r>
          </a:p>
          <a:p>
            <a:pPr marL="457200" indent="-457200" algn="l">
              <a:spcBef>
                <a:spcPts val="0"/>
              </a:spcBef>
            </a:pPr>
            <a:endParaRPr lang="ru-RU" sz="2400" b="1" dirty="0" smtClean="0">
              <a:solidFill>
                <a:schemeClr val="accent5">
                  <a:lumMod val="50000"/>
                </a:schemeClr>
              </a:solidFill>
              <a:latin typeface="Times New Roman" pitchFamily="18" charset="0"/>
              <a:cs typeface="Times New Roman" pitchFamily="18" charset="0"/>
            </a:endParaRPr>
          </a:p>
          <a:p>
            <a:pPr marL="457200" indent="-457200" algn="l">
              <a:spcBef>
                <a:spcPts val="0"/>
              </a:spcBef>
            </a:pPr>
            <a:r>
              <a:rPr lang="ru-RU" sz="2400" b="1" dirty="0" smtClean="0">
                <a:solidFill>
                  <a:schemeClr val="accent5">
                    <a:lumMod val="50000"/>
                  </a:schemeClr>
                </a:solidFill>
                <a:latin typeface="Times New Roman" pitchFamily="18" charset="0"/>
                <a:cs typeface="Times New Roman" pitchFamily="18" charset="0"/>
              </a:rPr>
              <a:t>6. Социальные акции</a:t>
            </a:r>
            <a:endParaRPr lang="ru-RU" sz="2400" b="1" dirty="0">
              <a:solidFill>
                <a:schemeClr val="accent5">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115616" y="465516"/>
            <a:ext cx="7776864" cy="4536504"/>
          </a:xfrm>
        </p:spPr>
        <p:txBody>
          <a:bodyPr>
            <a:normAutofit/>
          </a:bodyPr>
          <a:lstStyle/>
          <a:p>
            <a:pPr algn="just">
              <a:buNone/>
            </a:pPr>
            <a:r>
              <a:rPr lang="ru-RU" sz="3600" b="1" dirty="0" smtClean="0">
                <a:latin typeface="Times New Roman" pitchFamily="18" charset="0"/>
                <a:cs typeface="Times New Roman" pitchFamily="18" charset="0"/>
              </a:rPr>
              <a:t>6</a:t>
            </a:r>
            <a:r>
              <a:rPr lang="ru-RU" sz="3600" b="1" dirty="0" smtClean="0">
                <a:solidFill>
                  <a:schemeClr val="accent2">
                    <a:lumMod val="50000"/>
                  </a:schemeClr>
                </a:solidFill>
                <a:latin typeface="Times New Roman" pitchFamily="18" charset="0"/>
                <a:cs typeface="Times New Roman" pitchFamily="18" charset="0"/>
              </a:rPr>
              <a:t>. Где находится могила неизвестного солдата?</a:t>
            </a:r>
          </a:p>
          <a:p>
            <a:pPr algn="just">
              <a:buNone/>
            </a:pPr>
            <a:endParaRPr lang="ru-RU" sz="1400" dirty="0" smtClean="0">
              <a:solidFill>
                <a:schemeClr val="accent2">
                  <a:lumMod val="50000"/>
                </a:schemeClr>
              </a:solidFill>
              <a:latin typeface="Times New Roman" pitchFamily="18" charset="0"/>
              <a:cs typeface="Times New Roman" pitchFamily="18" charset="0"/>
            </a:endParaRPr>
          </a:p>
          <a:p>
            <a:pPr algn="just">
              <a:buNone/>
            </a:pPr>
            <a:r>
              <a:rPr lang="ru-RU" sz="3600" dirty="0" smtClean="0">
                <a:solidFill>
                  <a:schemeClr val="accent2">
                    <a:lumMod val="50000"/>
                  </a:schemeClr>
                </a:solidFill>
                <a:latin typeface="Times New Roman" pitchFamily="18" charset="0"/>
                <a:cs typeface="Times New Roman" pitchFamily="18" charset="0"/>
              </a:rPr>
              <a:t>    </a:t>
            </a:r>
            <a:r>
              <a:rPr lang="ru-RU" sz="4000" dirty="0" smtClean="0">
                <a:solidFill>
                  <a:schemeClr val="accent2">
                    <a:lumMod val="50000"/>
                  </a:schemeClr>
                </a:solidFill>
                <a:latin typeface="Times New Roman" pitchFamily="18" charset="0"/>
                <a:cs typeface="Times New Roman" pitchFamily="18" charset="0"/>
              </a:rPr>
              <a:t>На поклонной горе</a:t>
            </a:r>
          </a:p>
          <a:p>
            <a:pPr algn="just">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В Александровском саду</a:t>
            </a:r>
          </a:p>
          <a:p>
            <a:pPr algn="just">
              <a:buNone/>
            </a:pPr>
            <a:r>
              <a:rPr lang="ru-RU" sz="4000" dirty="0" smtClean="0">
                <a:solidFill>
                  <a:schemeClr val="accent2">
                    <a:lumMod val="50000"/>
                  </a:schemeClr>
                </a:solidFill>
                <a:latin typeface="Times New Roman" pitchFamily="18" charset="0"/>
                <a:cs typeface="Times New Roman" pitchFamily="18" charset="0"/>
              </a:rPr>
              <a:t>    На Кутузовском проспекте</a:t>
            </a:r>
          </a:p>
          <a:p>
            <a:pPr algn="just">
              <a:buNone/>
            </a:pPr>
            <a:r>
              <a:rPr lang="ru-RU" sz="4000" dirty="0" smtClean="0">
                <a:solidFill>
                  <a:schemeClr val="accent2">
                    <a:lumMod val="50000"/>
                  </a:schemeClr>
                </a:solidFill>
                <a:latin typeface="Times New Roman" pitchFamily="18" charset="0"/>
                <a:cs typeface="Times New Roman" pitchFamily="18" charset="0"/>
              </a:rPr>
              <a:t>    На Красной Площади</a:t>
            </a:r>
            <a:endParaRPr lang="ru-RU" sz="36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7"/>
            <a:ext cx="7704856" cy="4129106"/>
          </a:xfrm>
        </p:spPr>
        <p:txBody>
          <a:bodyPr>
            <a:normAutofit fontScale="92500" lnSpcReduction="10000"/>
          </a:bodyPr>
          <a:lstStyle/>
          <a:p>
            <a:pPr algn="just">
              <a:buNone/>
            </a:pPr>
            <a:r>
              <a:rPr lang="ru-RU" sz="3600" b="1" dirty="0" smtClean="0">
                <a:solidFill>
                  <a:schemeClr val="accent2">
                    <a:lumMod val="50000"/>
                  </a:schemeClr>
                </a:solidFill>
                <a:latin typeface="Times New Roman" pitchFamily="18" charset="0"/>
                <a:cs typeface="Times New Roman" pitchFamily="18" charset="0"/>
              </a:rPr>
              <a:t>7. Кого в годы Великой Отечественной войны немцы назвали «черной смертью»?</a:t>
            </a:r>
          </a:p>
          <a:p>
            <a:pPr>
              <a:buNone/>
            </a:pPr>
            <a:endParaRPr lang="ru-RU" sz="1400" dirty="0" smtClean="0">
              <a:solidFill>
                <a:schemeClr val="accent2">
                  <a:lumMod val="75000"/>
                </a:schemeClr>
              </a:solidFill>
              <a:latin typeface="Times New Roman" pitchFamily="18" charset="0"/>
              <a:cs typeface="Times New Roman" pitchFamily="18" charset="0"/>
            </a:endParaRPr>
          </a:p>
          <a:p>
            <a:pPr>
              <a:buNone/>
            </a:pPr>
            <a:r>
              <a:rPr lang="ru-RU" sz="4000" dirty="0" smtClean="0">
                <a:solidFill>
                  <a:schemeClr val="accent2">
                    <a:lumMod val="75000"/>
                  </a:schemeClr>
                </a:solidFill>
                <a:latin typeface="Times New Roman" pitchFamily="18" charset="0"/>
                <a:cs typeface="Times New Roman" pitchFamily="18" charset="0"/>
              </a:rPr>
              <a:t>   </a:t>
            </a:r>
            <a:r>
              <a:rPr lang="ru-RU" sz="3600" dirty="0" smtClean="0">
                <a:solidFill>
                  <a:schemeClr val="accent2">
                    <a:lumMod val="50000"/>
                  </a:schemeClr>
                </a:solidFill>
                <a:latin typeface="Times New Roman" pitchFamily="18" charset="0"/>
                <a:cs typeface="Times New Roman" pitchFamily="18" charset="0"/>
              </a:rPr>
              <a:t>Советских танкистов</a:t>
            </a:r>
          </a:p>
          <a:p>
            <a:pPr>
              <a:buNone/>
            </a:pPr>
            <a:r>
              <a:rPr lang="ru-RU" sz="3600" dirty="0" smtClean="0">
                <a:solidFill>
                  <a:schemeClr val="accent2">
                    <a:lumMod val="50000"/>
                  </a:schemeClr>
                </a:solidFill>
                <a:latin typeface="Times New Roman" pitchFamily="18" charset="0"/>
                <a:cs typeface="Times New Roman" pitchFamily="18" charset="0"/>
              </a:rPr>
              <a:t>   Партизан</a:t>
            </a:r>
          </a:p>
          <a:p>
            <a:pPr>
              <a:buNone/>
            </a:pPr>
            <a:r>
              <a:rPr lang="ru-RU" sz="3600" dirty="0" smtClean="0">
                <a:solidFill>
                  <a:schemeClr val="accent2">
                    <a:lumMod val="50000"/>
                  </a:schemeClr>
                </a:solidFill>
                <a:latin typeface="Times New Roman" pitchFamily="18" charset="0"/>
                <a:cs typeface="Times New Roman" pitchFamily="18" charset="0"/>
              </a:rPr>
              <a:t>   Советских летчиков – истребителей</a:t>
            </a:r>
          </a:p>
          <a:p>
            <a:pPr>
              <a:buNone/>
            </a:pPr>
            <a:r>
              <a:rPr lang="ru-RU" sz="3600" dirty="0" smtClean="0">
                <a:solidFill>
                  <a:schemeClr val="accent2">
                    <a:lumMod val="50000"/>
                  </a:schemeClr>
                </a:solidFill>
                <a:latin typeface="Times New Roman" pitchFamily="18" charset="0"/>
                <a:cs typeface="Times New Roman" pitchFamily="18" charset="0"/>
              </a:rPr>
              <a:t>   Советских морских пехотинцев</a:t>
            </a:r>
            <a:endParaRPr lang="ru-RU" sz="3600"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7"/>
            <a:ext cx="7848872" cy="4129106"/>
          </a:xfrm>
        </p:spPr>
        <p:txBody>
          <a:bodyPr>
            <a:normAutofit fontScale="92500" lnSpcReduction="10000"/>
          </a:bodyPr>
          <a:lstStyle/>
          <a:p>
            <a:pPr algn="just">
              <a:buNone/>
            </a:pPr>
            <a:r>
              <a:rPr lang="ru-RU" sz="3600" b="1" dirty="0" smtClean="0">
                <a:solidFill>
                  <a:schemeClr val="accent2">
                    <a:lumMod val="50000"/>
                  </a:schemeClr>
                </a:solidFill>
                <a:latin typeface="Times New Roman" pitchFamily="18" charset="0"/>
                <a:cs typeface="Times New Roman" pitchFamily="18" charset="0"/>
              </a:rPr>
              <a:t>7. Кого в годы Великой Отечественной войны немцы назвали «черной смертью»?</a:t>
            </a:r>
          </a:p>
          <a:p>
            <a:pPr>
              <a:buNone/>
            </a:pPr>
            <a:endParaRPr lang="ru-RU" sz="14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a:t>
            </a:r>
            <a:r>
              <a:rPr lang="ru-RU" sz="3600" dirty="0" smtClean="0">
                <a:solidFill>
                  <a:schemeClr val="accent2">
                    <a:lumMod val="50000"/>
                  </a:schemeClr>
                </a:solidFill>
                <a:latin typeface="Times New Roman" pitchFamily="18" charset="0"/>
                <a:cs typeface="Times New Roman" pitchFamily="18" charset="0"/>
              </a:rPr>
              <a:t>Советских танкистов</a:t>
            </a:r>
          </a:p>
          <a:p>
            <a:pPr>
              <a:buNone/>
            </a:pPr>
            <a:r>
              <a:rPr lang="ru-RU" sz="3600" dirty="0" smtClean="0">
                <a:solidFill>
                  <a:schemeClr val="accent2">
                    <a:lumMod val="50000"/>
                  </a:schemeClr>
                </a:solidFill>
                <a:latin typeface="Times New Roman" pitchFamily="18" charset="0"/>
                <a:cs typeface="Times New Roman" pitchFamily="18" charset="0"/>
              </a:rPr>
              <a:t>   Партизан</a:t>
            </a:r>
          </a:p>
          <a:p>
            <a:pPr>
              <a:buNone/>
            </a:pPr>
            <a:r>
              <a:rPr lang="ru-RU" sz="3600" dirty="0" smtClean="0">
                <a:solidFill>
                  <a:schemeClr val="accent2">
                    <a:lumMod val="50000"/>
                  </a:schemeClr>
                </a:solidFill>
                <a:latin typeface="Times New Roman" pitchFamily="18" charset="0"/>
                <a:cs typeface="Times New Roman" pitchFamily="18" charset="0"/>
              </a:rPr>
              <a:t>   Советских летчиков – истребителей</a:t>
            </a:r>
          </a:p>
          <a:p>
            <a:pPr>
              <a:buNone/>
            </a:pPr>
            <a:r>
              <a:rPr lang="ru-RU" sz="3600" dirty="0" smtClean="0">
                <a:solidFill>
                  <a:schemeClr val="accent2">
                    <a:lumMod val="50000"/>
                  </a:schemeClr>
                </a:solidFill>
                <a:latin typeface="Times New Roman" pitchFamily="18" charset="0"/>
                <a:cs typeface="Times New Roman" pitchFamily="18" charset="0"/>
              </a:rPr>
              <a:t>   </a:t>
            </a:r>
            <a:r>
              <a:rPr lang="ru-RU" sz="3600" b="1" dirty="0" smtClean="0">
                <a:solidFill>
                  <a:schemeClr val="accent2">
                    <a:lumMod val="50000"/>
                  </a:schemeClr>
                </a:solidFill>
                <a:latin typeface="Times New Roman" pitchFamily="18" charset="0"/>
                <a:cs typeface="Times New Roman" pitchFamily="18" charset="0"/>
              </a:rPr>
              <a:t>Советских морских пехотинцев</a:t>
            </a:r>
            <a:endParaRPr lang="ru-RU" sz="3600" b="1"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7"/>
            <a:ext cx="7643192" cy="4129106"/>
          </a:xfrm>
        </p:spPr>
        <p:txBody>
          <a:bodyPr>
            <a:normAutofit fontScale="92500" lnSpcReduction="20000"/>
          </a:bodyPr>
          <a:lstStyle/>
          <a:p>
            <a:pPr algn="just">
              <a:buNone/>
            </a:pPr>
            <a:r>
              <a:rPr lang="ru-RU" sz="3600" dirty="0" smtClean="0">
                <a:solidFill>
                  <a:schemeClr val="accent2">
                    <a:lumMod val="75000"/>
                  </a:schemeClr>
                </a:solidFill>
                <a:latin typeface="Times New Roman" pitchFamily="18" charset="0"/>
                <a:cs typeface="Times New Roman" pitchFamily="18" charset="0"/>
              </a:rPr>
              <a:t>8</a:t>
            </a:r>
            <a:r>
              <a:rPr lang="ru-RU" sz="3600" b="1" dirty="0" smtClean="0">
                <a:solidFill>
                  <a:schemeClr val="accent2">
                    <a:lumMod val="50000"/>
                  </a:schemeClr>
                </a:solidFill>
                <a:latin typeface="Times New Roman" pitchFamily="18" charset="0"/>
                <a:cs typeface="Times New Roman" pitchFamily="18" charset="0"/>
              </a:rPr>
              <a:t>. В августе 1941 года в должности Верховного главнокомандующего был утвержден…</a:t>
            </a:r>
          </a:p>
          <a:p>
            <a:pPr algn="just">
              <a:buNone/>
            </a:pPr>
            <a:endParaRPr lang="ru-RU" sz="3600" b="1"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75000"/>
                  </a:schemeClr>
                </a:solidFill>
                <a:latin typeface="Times New Roman" pitchFamily="18" charset="0"/>
                <a:cs typeface="Times New Roman" pitchFamily="18" charset="0"/>
              </a:rPr>
              <a:t>        </a:t>
            </a:r>
            <a:r>
              <a:rPr lang="ru-RU" sz="4000" dirty="0" smtClean="0">
                <a:solidFill>
                  <a:schemeClr val="accent2">
                    <a:lumMod val="50000"/>
                  </a:schemeClr>
                </a:solidFill>
                <a:latin typeface="Times New Roman" pitchFamily="18" charset="0"/>
                <a:cs typeface="Times New Roman" pitchFamily="18" charset="0"/>
              </a:rPr>
              <a:t>И.В. Сталин</a:t>
            </a:r>
          </a:p>
          <a:p>
            <a:pPr>
              <a:buNone/>
            </a:pPr>
            <a:r>
              <a:rPr lang="ru-RU" sz="4000" dirty="0" smtClean="0">
                <a:solidFill>
                  <a:schemeClr val="accent2">
                    <a:lumMod val="50000"/>
                  </a:schemeClr>
                </a:solidFill>
                <a:latin typeface="Times New Roman" pitchFamily="18" charset="0"/>
                <a:cs typeface="Times New Roman" pitchFamily="18" charset="0"/>
              </a:rPr>
              <a:t>        А.М. Василевский</a:t>
            </a:r>
          </a:p>
          <a:p>
            <a:pPr>
              <a:buNone/>
            </a:pPr>
            <a:r>
              <a:rPr lang="ru-RU" sz="4000" dirty="0" smtClean="0">
                <a:solidFill>
                  <a:schemeClr val="accent2">
                    <a:lumMod val="50000"/>
                  </a:schemeClr>
                </a:solidFill>
                <a:latin typeface="Times New Roman" pitchFamily="18" charset="0"/>
                <a:cs typeface="Times New Roman" pitchFamily="18" charset="0"/>
              </a:rPr>
              <a:t>        К.Г. Жуков</a:t>
            </a:r>
          </a:p>
          <a:p>
            <a:pPr>
              <a:buNone/>
            </a:pPr>
            <a:r>
              <a:rPr lang="ru-RU" sz="4000" dirty="0" smtClean="0">
                <a:solidFill>
                  <a:schemeClr val="accent2">
                    <a:lumMod val="50000"/>
                  </a:schemeClr>
                </a:solidFill>
                <a:latin typeface="Times New Roman" pitchFamily="18" charset="0"/>
                <a:cs typeface="Times New Roman" pitchFamily="18" charset="0"/>
              </a:rPr>
              <a:t>        Л.П. Берия</a:t>
            </a:r>
            <a:endParaRPr lang="ru-RU" sz="3600" dirty="0" smtClean="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7"/>
            <a:ext cx="7643192" cy="4129106"/>
          </a:xfrm>
        </p:spPr>
        <p:txBody>
          <a:bodyPr>
            <a:normAutofit fontScale="92500" lnSpcReduction="20000"/>
          </a:bodyPr>
          <a:lstStyle/>
          <a:p>
            <a:pPr algn="just">
              <a:buNone/>
            </a:pPr>
            <a:r>
              <a:rPr lang="ru-RU" sz="3600" b="1" dirty="0" smtClean="0">
                <a:solidFill>
                  <a:schemeClr val="accent2">
                    <a:lumMod val="50000"/>
                  </a:schemeClr>
                </a:solidFill>
                <a:latin typeface="Times New Roman" pitchFamily="18" charset="0"/>
                <a:cs typeface="Times New Roman" pitchFamily="18" charset="0"/>
              </a:rPr>
              <a:t>8. В августе 1941 года в должности Верховного главнокомандующего был утвержден…</a:t>
            </a:r>
          </a:p>
          <a:p>
            <a:pPr>
              <a:buNone/>
            </a:pPr>
            <a:endParaRPr lang="ru-RU" sz="3600" dirty="0" smtClean="0">
              <a:solidFill>
                <a:schemeClr val="accent2">
                  <a:lumMod val="50000"/>
                </a:schemeClr>
              </a:solidFill>
              <a:latin typeface="Times New Roman" pitchFamily="18" charset="0"/>
              <a:cs typeface="Times New Roman" pitchFamily="18" charset="0"/>
            </a:endParaRPr>
          </a:p>
          <a:p>
            <a:pPr>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И.В. Сталин</a:t>
            </a:r>
          </a:p>
          <a:p>
            <a:pPr>
              <a:buNone/>
            </a:pPr>
            <a:r>
              <a:rPr lang="ru-RU" sz="4000" dirty="0" smtClean="0">
                <a:solidFill>
                  <a:schemeClr val="accent2">
                    <a:lumMod val="50000"/>
                  </a:schemeClr>
                </a:solidFill>
                <a:latin typeface="Times New Roman" pitchFamily="18" charset="0"/>
                <a:cs typeface="Times New Roman" pitchFamily="18" charset="0"/>
              </a:rPr>
              <a:t>      А.М. Василевский</a:t>
            </a:r>
          </a:p>
          <a:p>
            <a:pPr>
              <a:buNone/>
            </a:pPr>
            <a:r>
              <a:rPr lang="ru-RU" sz="4000" dirty="0" smtClean="0">
                <a:solidFill>
                  <a:schemeClr val="accent2">
                    <a:lumMod val="50000"/>
                  </a:schemeClr>
                </a:solidFill>
                <a:latin typeface="Times New Roman" pitchFamily="18" charset="0"/>
                <a:cs typeface="Times New Roman" pitchFamily="18" charset="0"/>
              </a:rPr>
              <a:t>      К.Г. Жуков</a:t>
            </a:r>
          </a:p>
          <a:p>
            <a:pPr>
              <a:buNone/>
            </a:pPr>
            <a:r>
              <a:rPr lang="ru-RU" sz="4000" dirty="0" smtClean="0">
                <a:solidFill>
                  <a:schemeClr val="accent2">
                    <a:lumMod val="50000"/>
                  </a:schemeClr>
                </a:solidFill>
                <a:latin typeface="Times New Roman" pitchFamily="18" charset="0"/>
                <a:cs typeface="Times New Roman" pitchFamily="18" charset="0"/>
              </a:rPr>
              <a:t>      Л.П. Берия</a:t>
            </a:r>
            <a:endParaRPr lang="ru-RU" sz="3600" dirty="0" smtClean="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519522"/>
            <a:ext cx="7643192" cy="4266474"/>
          </a:xfrm>
        </p:spPr>
        <p:txBody>
          <a:bodyPr>
            <a:normAutofit fontScale="92500" lnSpcReduction="10000"/>
          </a:bodyPr>
          <a:lstStyle/>
          <a:p>
            <a:pPr algn="just">
              <a:buNone/>
            </a:pPr>
            <a:r>
              <a:rPr lang="ru-RU" sz="3600" b="1" dirty="0" smtClean="0">
                <a:solidFill>
                  <a:schemeClr val="accent2">
                    <a:lumMod val="50000"/>
                  </a:schemeClr>
                </a:solidFill>
                <a:latin typeface="Times New Roman" pitchFamily="18" charset="0"/>
                <a:cs typeface="Times New Roman" pitchFamily="18" charset="0"/>
              </a:rPr>
              <a:t>9. Как расшифровывалось название советского танка КВ?</a:t>
            </a:r>
          </a:p>
          <a:p>
            <a:pPr algn="just">
              <a:buNone/>
            </a:pPr>
            <a:endParaRPr lang="ru-RU" sz="1400" dirty="0" smtClean="0">
              <a:solidFill>
                <a:schemeClr val="accent2">
                  <a:lumMod val="50000"/>
                </a:schemeClr>
              </a:solidFill>
              <a:latin typeface="Times New Roman" pitchFamily="18" charset="0"/>
              <a:cs typeface="Times New Roman" pitchFamily="18" charset="0"/>
            </a:endParaRPr>
          </a:p>
          <a:p>
            <a:pPr algn="just">
              <a:buNone/>
            </a:pPr>
            <a:r>
              <a:rPr lang="ru-RU" sz="1400" dirty="0" smtClean="0">
                <a:solidFill>
                  <a:schemeClr val="accent2">
                    <a:lumMod val="50000"/>
                  </a:schemeClr>
                </a:solidFill>
                <a:latin typeface="Times New Roman" pitchFamily="18" charset="0"/>
                <a:cs typeface="Times New Roman" pitchFamily="18" charset="0"/>
              </a:rPr>
              <a:t> </a:t>
            </a:r>
          </a:p>
          <a:p>
            <a:pPr algn="just">
              <a:buNone/>
            </a:pPr>
            <a:r>
              <a:rPr lang="ru-RU" sz="4000" dirty="0" smtClean="0">
                <a:solidFill>
                  <a:schemeClr val="accent2">
                    <a:lumMod val="50000"/>
                  </a:schemeClr>
                </a:solidFill>
                <a:latin typeface="Times New Roman" pitchFamily="18" charset="0"/>
                <a:cs typeface="Times New Roman" pitchFamily="18" charset="0"/>
              </a:rPr>
              <a:t>   «Красное вооружение»</a:t>
            </a:r>
          </a:p>
          <a:p>
            <a:pPr algn="just">
              <a:buNone/>
            </a:pPr>
            <a:r>
              <a:rPr lang="ru-RU" sz="4000" dirty="0" smtClean="0">
                <a:solidFill>
                  <a:schemeClr val="accent2">
                    <a:lumMod val="50000"/>
                  </a:schemeClr>
                </a:solidFill>
                <a:latin typeface="Times New Roman" pitchFamily="18" charset="0"/>
                <a:cs typeface="Times New Roman" pitchFamily="18" charset="0"/>
              </a:rPr>
              <a:t>   «Конец войне»</a:t>
            </a:r>
          </a:p>
          <a:p>
            <a:pPr algn="just">
              <a:buNone/>
            </a:pPr>
            <a:r>
              <a:rPr lang="ru-RU" sz="4000" dirty="0" smtClean="0">
                <a:solidFill>
                  <a:schemeClr val="accent2">
                    <a:lumMod val="50000"/>
                  </a:schemeClr>
                </a:solidFill>
                <a:latin typeface="Times New Roman" pitchFamily="18" charset="0"/>
                <a:cs typeface="Times New Roman" pitchFamily="18" charset="0"/>
              </a:rPr>
              <a:t>   «Клим Ворошилов»</a:t>
            </a:r>
          </a:p>
          <a:p>
            <a:pPr algn="just">
              <a:buNone/>
            </a:pPr>
            <a:r>
              <a:rPr lang="ru-RU" sz="4000" dirty="0" smtClean="0">
                <a:solidFill>
                  <a:schemeClr val="accent2">
                    <a:lumMod val="50000"/>
                  </a:schemeClr>
                </a:solidFill>
                <a:latin typeface="Times New Roman" pitchFamily="18" charset="0"/>
                <a:cs typeface="Times New Roman" pitchFamily="18" charset="0"/>
              </a:rPr>
              <a:t>   «Красный воин»</a:t>
            </a:r>
          </a:p>
          <a:p>
            <a:pPr>
              <a:buNone/>
            </a:pPr>
            <a:endParaRPr lang="ru-RU" sz="4000"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519522"/>
            <a:ext cx="7643192" cy="4266474"/>
          </a:xfrm>
        </p:spPr>
        <p:txBody>
          <a:bodyPr>
            <a:normAutofit fontScale="92500" lnSpcReduction="10000"/>
          </a:bodyPr>
          <a:lstStyle/>
          <a:p>
            <a:pPr algn="just">
              <a:buNone/>
            </a:pPr>
            <a:r>
              <a:rPr lang="ru-RU" sz="3600" b="1" dirty="0" smtClean="0">
                <a:solidFill>
                  <a:schemeClr val="accent2">
                    <a:lumMod val="50000"/>
                  </a:schemeClr>
                </a:solidFill>
                <a:latin typeface="Times New Roman" pitchFamily="18" charset="0"/>
                <a:cs typeface="Times New Roman" pitchFamily="18" charset="0"/>
              </a:rPr>
              <a:t>9. Как расшифровывалось название советского танка КВ?</a:t>
            </a:r>
          </a:p>
          <a:p>
            <a:pPr algn="just">
              <a:buNone/>
            </a:pPr>
            <a:endParaRPr lang="ru-RU" sz="1400" b="1" dirty="0" smtClean="0">
              <a:solidFill>
                <a:schemeClr val="accent2">
                  <a:lumMod val="50000"/>
                </a:schemeClr>
              </a:solidFill>
              <a:latin typeface="Times New Roman" pitchFamily="18" charset="0"/>
              <a:cs typeface="Times New Roman" pitchFamily="18" charset="0"/>
            </a:endParaRPr>
          </a:p>
          <a:p>
            <a:pPr algn="just">
              <a:buNone/>
            </a:pPr>
            <a:r>
              <a:rPr lang="ru-RU" sz="1400" b="1" dirty="0" smtClean="0">
                <a:solidFill>
                  <a:schemeClr val="accent2">
                    <a:lumMod val="50000"/>
                  </a:schemeClr>
                </a:solidFill>
                <a:latin typeface="Times New Roman" pitchFamily="18" charset="0"/>
                <a:cs typeface="Times New Roman" pitchFamily="18" charset="0"/>
              </a:rPr>
              <a:t> </a:t>
            </a:r>
          </a:p>
          <a:p>
            <a:pPr algn="just">
              <a:buNone/>
            </a:pPr>
            <a:r>
              <a:rPr lang="ru-RU" sz="4000" dirty="0" smtClean="0">
                <a:solidFill>
                  <a:schemeClr val="accent2">
                    <a:lumMod val="50000"/>
                  </a:schemeClr>
                </a:solidFill>
                <a:latin typeface="Times New Roman" pitchFamily="18" charset="0"/>
                <a:cs typeface="Times New Roman" pitchFamily="18" charset="0"/>
              </a:rPr>
              <a:t>   «Красное вооружение»</a:t>
            </a:r>
          </a:p>
          <a:p>
            <a:pPr algn="just">
              <a:buNone/>
            </a:pPr>
            <a:r>
              <a:rPr lang="ru-RU" sz="4000" dirty="0" smtClean="0">
                <a:solidFill>
                  <a:schemeClr val="accent2">
                    <a:lumMod val="50000"/>
                  </a:schemeClr>
                </a:solidFill>
                <a:latin typeface="Times New Roman" pitchFamily="18" charset="0"/>
                <a:cs typeface="Times New Roman" pitchFamily="18" charset="0"/>
              </a:rPr>
              <a:t>   «Конец войне»</a:t>
            </a:r>
          </a:p>
          <a:p>
            <a:pPr algn="just">
              <a:buNone/>
            </a:pPr>
            <a:r>
              <a:rPr lang="ru-RU" sz="4000" dirty="0" smtClean="0">
                <a:solidFill>
                  <a:schemeClr val="accent2">
                    <a:lumMod val="50000"/>
                  </a:schemeClr>
                </a:solidFill>
                <a:latin typeface="Times New Roman" pitchFamily="18" charset="0"/>
                <a:cs typeface="Times New Roman" pitchFamily="18" charset="0"/>
              </a:rPr>
              <a:t>   </a:t>
            </a:r>
            <a:r>
              <a:rPr lang="ru-RU" sz="4000" b="1" dirty="0" smtClean="0">
                <a:solidFill>
                  <a:schemeClr val="accent2">
                    <a:lumMod val="50000"/>
                  </a:schemeClr>
                </a:solidFill>
                <a:latin typeface="Times New Roman" pitchFamily="18" charset="0"/>
                <a:cs typeface="Times New Roman" pitchFamily="18" charset="0"/>
              </a:rPr>
              <a:t>«Клим Ворошилов»</a:t>
            </a:r>
          </a:p>
          <a:p>
            <a:pPr algn="just">
              <a:buNone/>
            </a:pPr>
            <a:r>
              <a:rPr lang="ru-RU" sz="4000" dirty="0" smtClean="0">
                <a:solidFill>
                  <a:schemeClr val="accent2">
                    <a:lumMod val="50000"/>
                  </a:schemeClr>
                </a:solidFill>
                <a:latin typeface="Times New Roman" pitchFamily="18" charset="0"/>
                <a:cs typeface="Times New Roman" pitchFamily="18" charset="0"/>
              </a:rPr>
              <a:t>   «Красный воин»</a:t>
            </a:r>
          </a:p>
          <a:p>
            <a:pPr>
              <a:buNone/>
            </a:pPr>
            <a:endParaRPr lang="ru-RU" sz="4000"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6"/>
            <a:ext cx="7643192" cy="4482498"/>
          </a:xfrm>
        </p:spPr>
        <p:txBody>
          <a:bodyPr>
            <a:normAutofit fontScale="92500" lnSpcReduction="20000"/>
          </a:bodyPr>
          <a:lstStyle/>
          <a:p>
            <a:pPr algn="just">
              <a:buNone/>
            </a:pPr>
            <a:r>
              <a:rPr lang="ru-RU" sz="2800" dirty="0" smtClean="0">
                <a:solidFill>
                  <a:schemeClr val="accent2">
                    <a:lumMod val="50000"/>
                  </a:schemeClr>
                </a:solidFill>
                <a:latin typeface="Times New Roman" pitchFamily="18" charset="0"/>
                <a:cs typeface="Times New Roman" pitchFamily="18" charset="0"/>
              </a:rPr>
              <a:t>10</a:t>
            </a:r>
            <a:r>
              <a:rPr lang="ru-RU" sz="3600" dirty="0" smtClean="0">
                <a:solidFill>
                  <a:schemeClr val="accent2">
                    <a:lumMod val="50000"/>
                  </a:schemeClr>
                </a:solidFill>
                <a:latin typeface="Times New Roman" pitchFamily="18" charset="0"/>
                <a:cs typeface="Times New Roman" pitchFamily="18" charset="0"/>
              </a:rPr>
              <a:t>. </a:t>
            </a:r>
            <a:r>
              <a:rPr lang="ru-RU" sz="2400" b="1" dirty="0" smtClean="0">
                <a:solidFill>
                  <a:schemeClr val="accent2">
                    <a:lumMod val="50000"/>
                  </a:schemeClr>
                </a:solidFill>
                <a:latin typeface="Times New Roman" pitchFamily="18" charset="0"/>
                <a:cs typeface="Times New Roman" pitchFamily="18" charset="0"/>
              </a:rPr>
              <a:t>20 ноября 1945 года начался судебный процесс по делу совершения преступлений против мира и человечества. На скамье подсудимых оказался 21 человек - активные участники террора, грабежей и угнетений на оккупированных территориях. Этот процесс длился почти год. В каком городе проходило судебное заседание?</a:t>
            </a:r>
          </a:p>
          <a:p>
            <a:pPr algn="just">
              <a:buNone/>
            </a:pPr>
            <a:endParaRPr lang="ru-RU" sz="2400" dirty="0" smtClean="0">
              <a:solidFill>
                <a:schemeClr val="accent2">
                  <a:lumMod val="50000"/>
                </a:schemeClr>
              </a:solidFill>
              <a:latin typeface="Times New Roman" pitchFamily="18" charset="0"/>
              <a:cs typeface="Times New Roman" pitchFamily="18" charset="0"/>
            </a:endParaRPr>
          </a:p>
          <a:p>
            <a:pPr algn="just">
              <a:buNone/>
            </a:pPr>
            <a:r>
              <a:rPr lang="ru-RU" sz="3600" dirty="0" smtClean="0">
                <a:solidFill>
                  <a:schemeClr val="accent2">
                    <a:lumMod val="50000"/>
                  </a:schemeClr>
                </a:solidFill>
                <a:latin typeface="Times New Roman" pitchFamily="18" charset="0"/>
                <a:cs typeface="Times New Roman" pitchFamily="18" charset="0"/>
              </a:rPr>
              <a:t>   В Нюрнберге</a:t>
            </a:r>
          </a:p>
          <a:p>
            <a:pPr algn="just">
              <a:buNone/>
            </a:pPr>
            <a:r>
              <a:rPr lang="ru-RU" sz="3600" dirty="0" smtClean="0">
                <a:solidFill>
                  <a:schemeClr val="accent2">
                    <a:lumMod val="50000"/>
                  </a:schemeClr>
                </a:solidFill>
                <a:latin typeface="Times New Roman" pitchFamily="18" charset="0"/>
                <a:cs typeface="Times New Roman" pitchFamily="18" charset="0"/>
              </a:rPr>
              <a:t>   В Мюнхене</a:t>
            </a:r>
          </a:p>
          <a:p>
            <a:pPr algn="just">
              <a:buNone/>
            </a:pPr>
            <a:r>
              <a:rPr lang="ru-RU" sz="3600" dirty="0" smtClean="0">
                <a:solidFill>
                  <a:schemeClr val="accent2">
                    <a:lumMod val="50000"/>
                  </a:schemeClr>
                </a:solidFill>
                <a:latin typeface="Times New Roman" pitchFamily="18" charset="0"/>
                <a:cs typeface="Times New Roman" pitchFamily="18" charset="0"/>
              </a:rPr>
              <a:t>   В Берлине</a:t>
            </a:r>
          </a:p>
          <a:p>
            <a:pPr algn="just">
              <a:buNone/>
            </a:pPr>
            <a:r>
              <a:rPr lang="ru-RU" sz="3600" dirty="0" smtClean="0">
                <a:solidFill>
                  <a:schemeClr val="accent2">
                    <a:lumMod val="50000"/>
                  </a:schemeClr>
                </a:solidFill>
                <a:latin typeface="Times New Roman" pitchFamily="18" charset="0"/>
                <a:cs typeface="Times New Roman" pitchFamily="18" charset="0"/>
              </a:rPr>
              <a:t>   В Баварии</a:t>
            </a:r>
          </a:p>
          <a:p>
            <a:pPr algn="just">
              <a:buNone/>
            </a:pP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043608" y="465516"/>
            <a:ext cx="7643192" cy="4482498"/>
          </a:xfrm>
        </p:spPr>
        <p:txBody>
          <a:bodyPr>
            <a:normAutofit fontScale="92500" lnSpcReduction="20000"/>
          </a:bodyPr>
          <a:lstStyle/>
          <a:p>
            <a:pPr algn="just">
              <a:buNone/>
            </a:pPr>
            <a:r>
              <a:rPr lang="ru-RU" sz="2800" b="1" dirty="0" smtClean="0">
                <a:solidFill>
                  <a:schemeClr val="accent2">
                    <a:lumMod val="50000"/>
                  </a:schemeClr>
                </a:solidFill>
                <a:latin typeface="Times New Roman" pitchFamily="18" charset="0"/>
                <a:cs typeface="Times New Roman" pitchFamily="18" charset="0"/>
              </a:rPr>
              <a:t>10</a:t>
            </a:r>
            <a:r>
              <a:rPr lang="ru-RU" sz="3600" b="1" dirty="0" smtClean="0">
                <a:solidFill>
                  <a:schemeClr val="accent2">
                    <a:lumMod val="50000"/>
                  </a:schemeClr>
                </a:solidFill>
                <a:latin typeface="Times New Roman" pitchFamily="18" charset="0"/>
                <a:cs typeface="Times New Roman" pitchFamily="18" charset="0"/>
              </a:rPr>
              <a:t>. </a:t>
            </a:r>
            <a:r>
              <a:rPr lang="ru-RU" sz="2400" b="1" dirty="0" smtClean="0">
                <a:solidFill>
                  <a:schemeClr val="accent2">
                    <a:lumMod val="50000"/>
                  </a:schemeClr>
                </a:solidFill>
                <a:latin typeface="Times New Roman" pitchFamily="18" charset="0"/>
                <a:cs typeface="Times New Roman" pitchFamily="18" charset="0"/>
              </a:rPr>
              <a:t>20 ноября 1945 года начался судебный процесс по делу совершения преступлений против мира и человечества. На скамье подсудимых оказался 21 человек - активные участники террора, грабежей и угнетений на оккупированных территориях. Этот процесс длился почти год. В каком городе проходило судебное заседание?</a:t>
            </a:r>
          </a:p>
          <a:p>
            <a:pPr algn="just">
              <a:buNone/>
            </a:pPr>
            <a:endParaRPr lang="ru-RU" sz="2400" dirty="0" smtClean="0">
              <a:latin typeface="Times New Roman" pitchFamily="18" charset="0"/>
              <a:cs typeface="Times New Roman" pitchFamily="18" charset="0"/>
            </a:endParaRPr>
          </a:p>
          <a:p>
            <a:pPr algn="just">
              <a:buNone/>
            </a:pPr>
            <a:r>
              <a:rPr lang="ru-RU" sz="3600" dirty="0" smtClean="0">
                <a:solidFill>
                  <a:schemeClr val="accent2">
                    <a:lumMod val="50000"/>
                  </a:schemeClr>
                </a:solidFill>
                <a:latin typeface="Times New Roman" pitchFamily="18" charset="0"/>
                <a:cs typeface="Times New Roman" pitchFamily="18" charset="0"/>
              </a:rPr>
              <a:t>   </a:t>
            </a:r>
            <a:r>
              <a:rPr lang="ru-RU" sz="3600" b="1" dirty="0" smtClean="0">
                <a:solidFill>
                  <a:schemeClr val="accent2">
                    <a:lumMod val="50000"/>
                  </a:schemeClr>
                </a:solidFill>
                <a:latin typeface="Times New Roman" pitchFamily="18" charset="0"/>
                <a:cs typeface="Times New Roman" pitchFamily="18" charset="0"/>
              </a:rPr>
              <a:t>В Нюрнберге</a:t>
            </a:r>
          </a:p>
          <a:p>
            <a:pPr algn="just">
              <a:buNone/>
            </a:pPr>
            <a:r>
              <a:rPr lang="ru-RU" sz="3600" dirty="0" smtClean="0">
                <a:solidFill>
                  <a:schemeClr val="accent2">
                    <a:lumMod val="50000"/>
                  </a:schemeClr>
                </a:solidFill>
                <a:latin typeface="Times New Roman" pitchFamily="18" charset="0"/>
                <a:cs typeface="Times New Roman" pitchFamily="18" charset="0"/>
              </a:rPr>
              <a:t>   В Мюнхене</a:t>
            </a:r>
          </a:p>
          <a:p>
            <a:pPr algn="just">
              <a:buNone/>
            </a:pPr>
            <a:r>
              <a:rPr lang="ru-RU" sz="3600" dirty="0" smtClean="0">
                <a:solidFill>
                  <a:schemeClr val="accent2">
                    <a:lumMod val="50000"/>
                  </a:schemeClr>
                </a:solidFill>
                <a:latin typeface="Times New Roman" pitchFamily="18" charset="0"/>
                <a:cs typeface="Times New Roman" pitchFamily="18" charset="0"/>
              </a:rPr>
              <a:t>   В Берлине</a:t>
            </a:r>
          </a:p>
          <a:p>
            <a:pPr algn="just">
              <a:buNone/>
            </a:pPr>
            <a:r>
              <a:rPr lang="ru-RU" sz="3600" dirty="0" smtClean="0">
                <a:solidFill>
                  <a:schemeClr val="accent2">
                    <a:lumMod val="50000"/>
                  </a:schemeClr>
                </a:solidFill>
                <a:latin typeface="Times New Roman" pitchFamily="18" charset="0"/>
                <a:cs typeface="Times New Roman" pitchFamily="18" charset="0"/>
              </a:rPr>
              <a:t>   В Баварии</a:t>
            </a:r>
          </a:p>
          <a:p>
            <a:pPr algn="just">
              <a:buNone/>
            </a:pPr>
            <a:endParaRPr lang="ru-RU" sz="3600"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a:effectLst/>
        </p:spPr>
      </p:pic>
      <p:sp>
        <p:nvSpPr>
          <p:cNvPr id="3" name="Содержимое 2"/>
          <p:cNvSpPr>
            <a:spLocks noGrp="1"/>
          </p:cNvSpPr>
          <p:nvPr>
            <p:ph idx="1"/>
          </p:nvPr>
        </p:nvSpPr>
        <p:spPr>
          <a:xfrm>
            <a:off x="1403648" y="843558"/>
            <a:ext cx="7283152" cy="3751065"/>
          </a:xfrm>
        </p:spPr>
        <p:txBody>
          <a:bodyPr/>
          <a:lstStyle/>
          <a:p>
            <a:pPr algn="ctr">
              <a:buNone/>
            </a:pPr>
            <a:endParaRPr lang="ru-RU" dirty="0" smtClean="0">
              <a:latin typeface="Times New Roman" pitchFamily="18" charset="0"/>
              <a:cs typeface="Times New Roman" pitchFamily="18" charset="0"/>
            </a:endParaRPr>
          </a:p>
          <a:p>
            <a:pPr algn="ctr">
              <a:buNone/>
            </a:pPr>
            <a:r>
              <a:rPr lang="ru-RU" sz="4000" b="1" dirty="0" smtClean="0">
                <a:solidFill>
                  <a:srgbClr val="FF0000"/>
                </a:solidFill>
                <a:latin typeface="Times New Roman" pitchFamily="18" charset="0"/>
                <a:cs typeface="Times New Roman" pitchFamily="18" charset="0"/>
              </a:rPr>
              <a:t>ЗАДАНИЕ 8.</a:t>
            </a:r>
          </a:p>
          <a:p>
            <a:pPr algn="ctr">
              <a:buNone/>
            </a:pPr>
            <a:r>
              <a:rPr lang="ru-RU" sz="4000" b="1" dirty="0" smtClean="0">
                <a:solidFill>
                  <a:srgbClr val="FF0000"/>
                </a:solidFill>
                <a:latin typeface="Times New Roman" pitchFamily="18" charset="0"/>
                <a:cs typeface="Times New Roman" pitchFamily="18" charset="0"/>
              </a:rPr>
              <a:t>«НАЗОВИ   ПОСЛОВИЦУ»</a:t>
            </a:r>
            <a:endParaRPr lang="ru-RU" sz="4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1"/>
            <a:ext cx="9143999" cy="5143500"/>
          </a:xfrm>
          <a:prstGeom prst="rect">
            <a:avLst/>
          </a:prstGeom>
          <a:noFill/>
          <a:ln w="9525">
            <a:noFill/>
            <a:miter lim="800000"/>
            <a:headEnd/>
            <a:tailEnd/>
          </a:ln>
          <a:effectLst/>
        </p:spPr>
      </p:pic>
      <p:sp>
        <p:nvSpPr>
          <p:cNvPr id="3" name="Содержимое 2"/>
          <p:cNvSpPr>
            <a:spLocks noGrp="1"/>
          </p:cNvSpPr>
          <p:nvPr>
            <p:ph idx="1"/>
          </p:nvPr>
        </p:nvSpPr>
        <p:spPr>
          <a:xfrm>
            <a:off x="1187624" y="411511"/>
            <a:ext cx="7499176" cy="4183112"/>
          </a:xfrm>
        </p:spPr>
        <p:txBody>
          <a:bodyPr/>
          <a:lstStyle/>
          <a:p>
            <a:pPr algn="ctr">
              <a:spcBef>
                <a:spcPts val="0"/>
              </a:spcBef>
              <a:buNone/>
            </a:pPr>
            <a:endParaRPr lang="ru-RU" dirty="0" smtClean="0"/>
          </a:p>
          <a:p>
            <a:pPr algn="ctr">
              <a:spcBef>
                <a:spcPts val="0"/>
              </a:spcBef>
              <a:buNone/>
            </a:pPr>
            <a:endParaRPr lang="ru-RU" dirty="0" smtClean="0"/>
          </a:p>
          <a:p>
            <a:pPr algn="ctr">
              <a:spcBef>
                <a:spcPts val="0"/>
              </a:spcBef>
              <a:buNone/>
            </a:pPr>
            <a:r>
              <a:rPr lang="ru-RU" dirty="0" smtClean="0">
                <a:latin typeface="Times New Roman" pitchFamily="18" charset="0"/>
                <a:cs typeface="Times New Roman" pitchFamily="18" charset="0"/>
              </a:rPr>
              <a:t>Аналитическая справка </a:t>
            </a:r>
          </a:p>
          <a:p>
            <a:pPr algn="ctr">
              <a:spcBef>
                <a:spcPts val="0"/>
              </a:spcBef>
              <a:buNone/>
            </a:pPr>
            <a:r>
              <a:rPr lang="ru-RU" dirty="0" smtClean="0">
                <a:latin typeface="Times New Roman" pitchFamily="18" charset="0"/>
                <a:cs typeface="Times New Roman" pitchFamily="18" charset="0"/>
              </a:rPr>
              <a:t>о тематическом контроле: </a:t>
            </a:r>
          </a:p>
          <a:p>
            <a:pPr algn="ctr">
              <a:spcBef>
                <a:spcPts val="0"/>
              </a:spcBef>
              <a:buNone/>
            </a:pPr>
            <a:r>
              <a:rPr lang="ru-RU" dirty="0" smtClean="0">
                <a:solidFill>
                  <a:schemeClr val="accent6">
                    <a:lumMod val="50000"/>
                  </a:schemeClr>
                </a:solidFill>
                <a:latin typeface="Times New Roman" pitchFamily="18" charset="0"/>
                <a:cs typeface="Times New Roman" pitchFamily="18" charset="0"/>
              </a:rPr>
              <a:t>«Патриотическое воспитание дошкольников в процессе </a:t>
            </a:r>
          </a:p>
          <a:p>
            <a:pPr algn="ctr">
              <a:spcBef>
                <a:spcPts val="0"/>
              </a:spcBef>
              <a:buNone/>
            </a:pPr>
            <a:r>
              <a:rPr lang="ru-RU" dirty="0" smtClean="0">
                <a:solidFill>
                  <a:schemeClr val="accent6">
                    <a:lumMod val="50000"/>
                  </a:schemeClr>
                </a:solidFill>
                <a:latin typeface="Times New Roman" pitchFamily="18" charset="0"/>
                <a:cs typeface="Times New Roman" pitchFamily="18" charset="0"/>
              </a:rPr>
              <a:t>ознакомления с ВОВ»</a:t>
            </a:r>
            <a:endParaRPr lang="ru-RU"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259632" y="195487"/>
            <a:ext cx="7560840" cy="4399136"/>
          </a:xfrm>
        </p:spPr>
        <p:txBody>
          <a:bodyPr>
            <a:noAutofit/>
          </a:bodyPr>
          <a:lstStyle/>
          <a:p>
            <a:pPr marL="457200" indent="-457200" algn="just">
              <a:buAutoNum type="arabicPeriod"/>
            </a:pPr>
            <a:r>
              <a:rPr lang="ru-RU" sz="2400" b="1" i="1" dirty="0" smtClean="0">
                <a:solidFill>
                  <a:srgbClr val="002060"/>
                </a:solidFill>
                <a:latin typeface="Times New Roman" pitchFamily="18" charset="0"/>
                <a:cs typeface="Times New Roman" pitchFamily="18" charset="0"/>
              </a:rPr>
              <a:t>Храбрость – сестра победы.</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Дружно за мир стоять – войне не бывать.</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Войну хорошо слышать, да тяжело видеть.</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Кому война, а кому мать родная.</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Война – это большое болото: легко влезть, но трудно выбраться.</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Хочешь победить на войне, работай вдвойне.</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Воин воюет, а детки горюют.</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Бой красен мужеством, а приятель дружеством.</a:t>
            </a:r>
          </a:p>
          <a:p>
            <a:pPr marL="457200" indent="-457200" algn="just">
              <a:buAutoNum type="arabicPeriod"/>
            </a:pPr>
            <a:r>
              <a:rPr lang="ru-RU" sz="2400" b="1" i="1" dirty="0" smtClean="0">
                <a:solidFill>
                  <a:srgbClr val="002060"/>
                </a:solidFill>
                <a:latin typeface="Times New Roman" pitchFamily="18" charset="0"/>
                <a:cs typeface="Times New Roman" pitchFamily="18" charset="0"/>
              </a:rPr>
              <a:t>Миром дорожить, людям долго жить</a:t>
            </a:r>
            <a:r>
              <a:rPr lang="ru-RU" sz="2400" i="1" dirty="0" smtClean="0">
                <a:solidFill>
                  <a:srgbClr val="002060"/>
                </a:solidFill>
                <a:latin typeface="Times New Roman" pitchFamily="18" charset="0"/>
                <a:cs typeface="Times New Roman" pitchFamily="18" charset="0"/>
              </a:rPr>
              <a:t>.</a:t>
            </a:r>
            <a:endParaRPr lang="ru-RU" sz="2400" i="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a:effectLst/>
        </p:spPr>
      </p:pic>
      <p:sp>
        <p:nvSpPr>
          <p:cNvPr id="3" name="Содержимое 2"/>
          <p:cNvSpPr>
            <a:spLocks noGrp="1"/>
          </p:cNvSpPr>
          <p:nvPr>
            <p:ph idx="1"/>
          </p:nvPr>
        </p:nvSpPr>
        <p:spPr>
          <a:xfrm>
            <a:off x="1259632" y="195486"/>
            <a:ext cx="7427168" cy="4590510"/>
          </a:xfrm>
        </p:spPr>
        <p:txBody>
          <a:bodyPr>
            <a:normAutofit fontScale="85000" lnSpcReduction="20000"/>
          </a:bodyPr>
          <a:lstStyle/>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Кому мир недорог, тот нам и ворог.</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В бою побывать – цену жизни узнать.</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Война войной, а обед по расписанию.</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С миру по нитке – Гитлеру веревка.</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Пуля </a:t>
            </a:r>
            <a:r>
              <a:rPr lang="ru-RU" b="1" i="1" dirty="0" err="1" smtClean="0">
                <a:solidFill>
                  <a:schemeClr val="accent4">
                    <a:lumMod val="50000"/>
                  </a:schemeClr>
                </a:solidFill>
                <a:latin typeface="Times New Roman" pitchFamily="18" charset="0"/>
                <a:cs typeface="Times New Roman" pitchFamily="18" charset="0"/>
              </a:rPr>
              <a:t>дура</a:t>
            </a:r>
            <a:r>
              <a:rPr lang="ru-RU" b="1" i="1" dirty="0" smtClean="0">
                <a:solidFill>
                  <a:schemeClr val="accent4">
                    <a:lumMod val="50000"/>
                  </a:schemeClr>
                </a:solidFill>
                <a:latin typeface="Times New Roman" pitchFamily="18" charset="0"/>
                <a:cs typeface="Times New Roman" pitchFamily="18" charset="0"/>
              </a:rPr>
              <a:t>, штык молодец.</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Бой – святое дело, иди на врага смело.</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Лучше умереть в поле, чем в бабье подоле.</a:t>
            </a:r>
          </a:p>
          <a:p>
            <a:pPr marL="514350" indent="-514350" algn="just">
              <a:buAutoNum type="arabicPeriod"/>
            </a:pPr>
            <a:r>
              <a:rPr lang="ru-RU" b="1" i="1" dirty="0" smtClean="0">
                <a:solidFill>
                  <a:schemeClr val="accent4">
                    <a:lumMod val="50000"/>
                  </a:schemeClr>
                </a:solidFill>
                <a:latin typeface="Times New Roman" pitchFamily="18" charset="0"/>
                <a:cs typeface="Times New Roman" pitchFamily="18" charset="0"/>
              </a:rPr>
              <a:t>До Москвы на танках, а от Москвы на санках.</a:t>
            </a:r>
          </a:p>
          <a:p>
            <a:pPr marL="514350" indent="-514350">
              <a:buAutoNum type="arabicPeriod"/>
            </a:pPr>
            <a:r>
              <a:rPr lang="ru-RU" b="1" i="1" dirty="0" smtClean="0">
                <a:solidFill>
                  <a:schemeClr val="accent4">
                    <a:lumMod val="50000"/>
                  </a:schemeClr>
                </a:solidFill>
                <a:latin typeface="Times New Roman" pitchFamily="18" charset="0"/>
                <a:cs typeface="Times New Roman" pitchFamily="18" charset="0"/>
              </a:rPr>
              <a:t>Умелый боец везде </a:t>
            </a:r>
          </a:p>
          <a:p>
            <a:pPr marL="514350" indent="-514350">
              <a:buNone/>
            </a:pPr>
            <a:r>
              <a:rPr lang="ru-RU" b="1" i="1" dirty="0" smtClean="0">
                <a:solidFill>
                  <a:schemeClr val="accent4">
                    <a:lumMod val="50000"/>
                  </a:schemeClr>
                </a:solidFill>
                <a:latin typeface="Times New Roman" pitchFamily="18" charset="0"/>
                <a:cs typeface="Times New Roman" pitchFamily="18" charset="0"/>
              </a:rPr>
              <a:t>молодец.</a:t>
            </a:r>
            <a:endParaRPr lang="ru-RU" b="1" i="1" dirty="0">
              <a:solidFill>
                <a:schemeClr val="accent4">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0" y="0"/>
            <a:ext cx="7380312" cy="5380062"/>
          </a:xfrm>
          <a:prstGeom prst="rect">
            <a:avLst/>
          </a:prstGeom>
          <a:noFill/>
          <a:ln w="9525">
            <a:noFill/>
            <a:miter lim="800000"/>
            <a:headEnd/>
            <a:tailEnd/>
          </a:ln>
        </p:spPr>
      </p:pic>
      <p:sp>
        <p:nvSpPr>
          <p:cNvPr id="3" name="Содержимое 2"/>
          <p:cNvSpPr>
            <a:spLocks noGrp="1"/>
          </p:cNvSpPr>
          <p:nvPr>
            <p:ph idx="1"/>
          </p:nvPr>
        </p:nvSpPr>
        <p:spPr>
          <a:xfrm>
            <a:off x="1331640" y="519523"/>
            <a:ext cx="5832648" cy="4075100"/>
          </a:xfrm>
        </p:spPr>
        <p:txBody>
          <a:bodyPr/>
          <a:lstStyle/>
          <a:p>
            <a:pPr>
              <a:buNone/>
            </a:pPr>
            <a:endParaRPr lang="ru-RU" dirty="0" smtClean="0"/>
          </a:p>
          <a:p>
            <a:pPr>
              <a:buNone/>
            </a:pPr>
            <a:endParaRPr lang="ru-RU" i="1" dirty="0" smtClean="0"/>
          </a:p>
          <a:p>
            <a:pPr>
              <a:buNone/>
            </a:pPr>
            <a:endParaRPr lang="ru-RU" sz="2000" i="1" dirty="0" smtClean="0"/>
          </a:p>
          <a:p>
            <a:pPr algn="ctr">
              <a:buNone/>
            </a:pPr>
            <a:r>
              <a:rPr lang="ru-RU" sz="4000" b="1" dirty="0" smtClean="0">
                <a:solidFill>
                  <a:srgbClr val="FF0000"/>
                </a:solidFill>
                <a:latin typeface="Times New Roman" pitchFamily="18" charset="0"/>
                <a:cs typeface="Times New Roman" pitchFamily="18" charset="0"/>
              </a:rPr>
              <a:t>   НАГРАЖДЕНИЕ!!!</a:t>
            </a:r>
            <a:endParaRPr lang="ru-RU" sz="4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0" y="0"/>
            <a:ext cx="7380312" cy="5380062"/>
          </a:xfrm>
          <a:prstGeom prst="rect">
            <a:avLst/>
          </a:prstGeom>
          <a:noFill/>
          <a:ln w="9525">
            <a:noFill/>
            <a:miter lim="800000"/>
            <a:headEnd/>
            <a:tailEnd/>
          </a:ln>
        </p:spPr>
      </p:pic>
      <p:sp>
        <p:nvSpPr>
          <p:cNvPr id="3" name="Содержимое 2"/>
          <p:cNvSpPr>
            <a:spLocks noGrp="1"/>
          </p:cNvSpPr>
          <p:nvPr>
            <p:ph idx="1"/>
          </p:nvPr>
        </p:nvSpPr>
        <p:spPr>
          <a:xfrm>
            <a:off x="1331640" y="519523"/>
            <a:ext cx="5832648" cy="4075100"/>
          </a:xfrm>
        </p:spPr>
        <p:txBody>
          <a:bodyPr/>
          <a:lstStyle/>
          <a:p>
            <a:pPr>
              <a:buNone/>
            </a:pPr>
            <a:endParaRPr lang="ru-RU" dirty="0" smtClean="0"/>
          </a:p>
          <a:p>
            <a:pPr>
              <a:buNone/>
            </a:pPr>
            <a:endParaRPr lang="ru-RU" i="1" dirty="0" smtClean="0"/>
          </a:p>
          <a:p>
            <a:pPr>
              <a:buNone/>
            </a:pPr>
            <a:endParaRPr lang="ru-RU" sz="2000" i="1" dirty="0" smtClean="0"/>
          </a:p>
          <a:p>
            <a:pPr algn="ctr">
              <a:buNone/>
            </a:pPr>
            <a:r>
              <a:rPr lang="ru-RU" sz="4000" b="1" dirty="0" smtClean="0">
                <a:solidFill>
                  <a:srgbClr val="FF0000"/>
                </a:solidFill>
                <a:latin typeface="Times New Roman" pitchFamily="18" charset="0"/>
                <a:cs typeface="Times New Roman" pitchFamily="18" charset="0"/>
              </a:rPr>
              <a:t>   </a:t>
            </a:r>
            <a:endParaRPr lang="ru-RU" sz="40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2051720" y="627534"/>
            <a:ext cx="5832648" cy="3416320"/>
          </a:xfrm>
          <a:prstGeom prst="rect">
            <a:avLst/>
          </a:prstGeom>
        </p:spPr>
        <p:txBody>
          <a:bodyPr wrap="square">
            <a:spAutoFit/>
          </a:bodyPr>
          <a:lstStyle/>
          <a:p>
            <a:pPr>
              <a:buNone/>
            </a:pPr>
            <a:r>
              <a:rPr lang="ru-RU" sz="3600" b="1" dirty="0" smtClean="0">
                <a:solidFill>
                  <a:srgbClr val="FF0000"/>
                </a:solidFill>
                <a:latin typeface="Times New Roman" pitchFamily="18" charset="0"/>
                <a:cs typeface="Times New Roman" pitchFamily="18" charset="0"/>
              </a:rPr>
              <a:t>«Люди!</a:t>
            </a:r>
          </a:p>
          <a:p>
            <a:pPr>
              <a:buNone/>
            </a:pPr>
            <a:r>
              <a:rPr lang="ru-RU" sz="3600" b="1" dirty="0" smtClean="0">
                <a:solidFill>
                  <a:srgbClr val="FF0000"/>
                </a:solidFill>
                <a:latin typeface="Times New Roman" pitchFamily="18" charset="0"/>
                <a:cs typeface="Times New Roman" pitchFamily="18" charset="0"/>
              </a:rPr>
              <a:t>Покуда сердца стучатся –</a:t>
            </a:r>
          </a:p>
          <a:p>
            <a:pPr>
              <a:buNone/>
            </a:pPr>
            <a:r>
              <a:rPr lang="ru-RU" sz="3600" b="1" dirty="0" smtClean="0">
                <a:solidFill>
                  <a:srgbClr val="FF0000"/>
                </a:solidFill>
                <a:latin typeface="Times New Roman" pitchFamily="18" charset="0"/>
                <a:cs typeface="Times New Roman" pitchFamily="18" charset="0"/>
              </a:rPr>
              <a:t>Помните!</a:t>
            </a:r>
          </a:p>
          <a:p>
            <a:pPr>
              <a:buNone/>
            </a:pPr>
            <a:r>
              <a:rPr lang="ru-RU" sz="3600" b="1" dirty="0" smtClean="0">
                <a:solidFill>
                  <a:srgbClr val="FF0000"/>
                </a:solidFill>
                <a:latin typeface="Times New Roman" pitchFamily="18" charset="0"/>
                <a:cs typeface="Times New Roman" pitchFamily="18" charset="0"/>
              </a:rPr>
              <a:t>Какой ценой завоевано счастье, -</a:t>
            </a:r>
          </a:p>
          <a:p>
            <a:pPr>
              <a:buNone/>
            </a:pPr>
            <a:r>
              <a:rPr lang="ru-RU" sz="3600" b="1" dirty="0" smtClean="0">
                <a:solidFill>
                  <a:srgbClr val="FF0000"/>
                </a:solidFill>
                <a:latin typeface="Times New Roman" pitchFamily="18" charset="0"/>
                <a:cs typeface="Times New Roman" pitchFamily="18" charset="0"/>
              </a:rPr>
              <a:t>Пожалуйста, помните!»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457200" y="1869673"/>
            <a:ext cx="8229600" cy="2724950"/>
          </a:xfrm>
        </p:spPr>
        <p:txBody>
          <a:bodyPr/>
          <a:lstStyle/>
          <a:p>
            <a:pPr algn="ctr">
              <a:buNone/>
            </a:pPr>
            <a:endParaRPr lang="ru-RU" b="1" dirty="0" smtClean="0">
              <a:solidFill>
                <a:srgbClr val="FF0000"/>
              </a:solidFill>
              <a:latin typeface="Times New Roman" pitchFamily="18" charset="0"/>
              <a:cs typeface="Times New Roman" pitchFamily="18" charset="0"/>
            </a:endParaRPr>
          </a:p>
          <a:p>
            <a:pPr algn="ctr">
              <a:buNone/>
            </a:pPr>
            <a:r>
              <a:rPr lang="ru-RU" sz="4400" b="1" dirty="0" smtClean="0">
                <a:solidFill>
                  <a:srgbClr val="FF0000"/>
                </a:solidFill>
                <a:latin typeface="Times New Roman" pitchFamily="18" charset="0"/>
                <a:cs typeface="Times New Roman" pitchFamily="18" charset="0"/>
              </a:rPr>
              <a:t>ИГРА – ВИКТОРИНА:</a:t>
            </a:r>
          </a:p>
          <a:p>
            <a:pPr algn="ctr">
              <a:buNone/>
            </a:pPr>
            <a:r>
              <a:rPr lang="ru-RU" sz="4400" b="1" dirty="0" smtClean="0">
                <a:solidFill>
                  <a:srgbClr val="FF0000"/>
                </a:solidFill>
                <a:latin typeface="Times New Roman" pitchFamily="18" charset="0"/>
                <a:cs typeface="Times New Roman" pitchFamily="18" charset="0"/>
              </a:rPr>
              <a:t>« ПО  СТРАНИЦАМ  ВОЙНЫ»</a:t>
            </a:r>
            <a:endParaRPr lang="ru-RU" sz="4400" b="1" dirty="0">
              <a:solidFill>
                <a:srgbClr val="FF0000"/>
              </a:solidFill>
              <a:latin typeface="Times New Roman" pitchFamily="18" charset="0"/>
              <a:cs typeface="Times New Roman" pitchFamily="18" charset="0"/>
            </a:endParaRPr>
          </a:p>
        </p:txBody>
      </p:sp>
      <p:pic>
        <p:nvPicPr>
          <p:cNvPr id="5123" name="Picture 3"/>
          <p:cNvPicPr>
            <a:picLocks noChangeAspect="1" noChangeArrowheads="1"/>
          </p:cNvPicPr>
          <p:nvPr/>
        </p:nvPicPr>
        <p:blipFill>
          <a:blip r:embed="rId3" cstate="print"/>
          <a:srcRect/>
          <a:stretch>
            <a:fillRect/>
          </a:stretch>
        </p:blipFill>
        <p:spPr bwMode="auto">
          <a:xfrm>
            <a:off x="971600" y="339502"/>
            <a:ext cx="7092280" cy="20882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457200" y="357505"/>
            <a:ext cx="8229600" cy="4237118"/>
          </a:xfrm>
        </p:spPr>
        <p:txBody>
          <a:bodyPr/>
          <a:lstStyle/>
          <a:p>
            <a:pPr>
              <a:buNone/>
            </a:pPr>
            <a:endParaRPr lang="ru-RU" dirty="0" smtClean="0">
              <a:solidFill>
                <a:srgbClr val="C00000"/>
              </a:solidFill>
              <a:latin typeface="Times New Roman" pitchFamily="18" charset="0"/>
              <a:cs typeface="Times New Roman" pitchFamily="18" charset="0"/>
            </a:endParaRPr>
          </a:p>
          <a:p>
            <a:pPr>
              <a:buNone/>
            </a:pPr>
            <a:endParaRPr lang="ru-RU" dirty="0" smtClean="0">
              <a:solidFill>
                <a:srgbClr val="C00000"/>
              </a:solidFill>
              <a:latin typeface="Times New Roman" pitchFamily="18" charset="0"/>
              <a:cs typeface="Times New Roman" pitchFamily="18" charset="0"/>
            </a:endParaRPr>
          </a:p>
          <a:p>
            <a:pPr>
              <a:buNone/>
            </a:pPr>
            <a:endParaRPr lang="ru-RU" dirty="0" smtClean="0">
              <a:solidFill>
                <a:srgbClr val="C00000"/>
              </a:solidFill>
              <a:latin typeface="Times New Roman" pitchFamily="18" charset="0"/>
              <a:cs typeface="Times New Roman" pitchFamily="18" charset="0"/>
            </a:endParaRPr>
          </a:p>
          <a:p>
            <a:pPr algn="ctr">
              <a:buNone/>
            </a:pPr>
            <a:r>
              <a:rPr lang="ru-RU" sz="4000" b="1" dirty="0" smtClean="0">
                <a:solidFill>
                  <a:srgbClr val="C00000"/>
                </a:solidFill>
                <a:latin typeface="Times New Roman" pitchFamily="18" charset="0"/>
                <a:cs typeface="Times New Roman" pitchFamily="18" charset="0"/>
              </a:rPr>
              <a:t>ЗАДАНИЕ 1.</a:t>
            </a:r>
          </a:p>
          <a:p>
            <a:pPr algn="ctr">
              <a:buNone/>
            </a:pPr>
            <a:r>
              <a:rPr lang="ru-RU" sz="4000" b="1" dirty="0" smtClean="0">
                <a:solidFill>
                  <a:srgbClr val="C00000"/>
                </a:solidFill>
                <a:latin typeface="Times New Roman" pitchFamily="18" charset="0"/>
                <a:cs typeface="Times New Roman" pitchFamily="18" charset="0"/>
              </a:rPr>
              <a:t> «ВИЗИТНАЯ КАРТОЧКА»</a:t>
            </a:r>
            <a:endParaRPr lang="ru-RU" sz="40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a:effectLst/>
        </p:spPr>
      </p:pic>
      <p:sp>
        <p:nvSpPr>
          <p:cNvPr id="3" name="Содержимое 2"/>
          <p:cNvSpPr>
            <a:spLocks noGrp="1"/>
          </p:cNvSpPr>
          <p:nvPr>
            <p:ph idx="1"/>
          </p:nvPr>
        </p:nvSpPr>
        <p:spPr>
          <a:xfrm>
            <a:off x="1187624" y="357505"/>
            <a:ext cx="7200800" cy="4237118"/>
          </a:xfrm>
        </p:spPr>
        <p:txBody>
          <a:bodyPr/>
          <a:lstStyle/>
          <a:p>
            <a:endParaRPr lang="ru-RU" dirty="0" smtClean="0"/>
          </a:p>
          <a:p>
            <a:pPr algn="ctr">
              <a:buNone/>
            </a:pPr>
            <a:endParaRPr lang="ru-RU" dirty="0" smtClean="0">
              <a:solidFill>
                <a:srgbClr val="FF0000"/>
              </a:solidFill>
            </a:endParaRPr>
          </a:p>
          <a:p>
            <a:pPr algn="ctr">
              <a:buNone/>
            </a:pPr>
            <a:r>
              <a:rPr lang="ru-RU" sz="4000" b="1" dirty="0" smtClean="0">
                <a:solidFill>
                  <a:srgbClr val="FF0000"/>
                </a:solidFill>
                <a:latin typeface="Times New Roman" pitchFamily="18" charset="0"/>
                <a:cs typeface="Times New Roman" pitchFamily="18" charset="0"/>
              </a:rPr>
              <a:t>ЗАДАНИЕ 2.</a:t>
            </a:r>
          </a:p>
          <a:p>
            <a:pPr algn="ctr">
              <a:buNone/>
            </a:pPr>
            <a:r>
              <a:rPr lang="ru-RU" sz="4000" b="1" dirty="0" smtClean="0">
                <a:solidFill>
                  <a:srgbClr val="FF0000"/>
                </a:solidFill>
                <a:latin typeface="Times New Roman" pitchFamily="18" charset="0"/>
                <a:cs typeface="Times New Roman" pitchFamily="18" charset="0"/>
              </a:rPr>
              <a:t>«СТРАНИЦЫ  БОЕВОЙ  СЛАВЫ»</a:t>
            </a:r>
            <a:endParaRPr lang="ru-RU" sz="4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457200" y="573529"/>
            <a:ext cx="8229600" cy="4021094"/>
          </a:xfrm>
        </p:spPr>
        <p:txBody>
          <a:bodyPr>
            <a:normAutofit/>
          </a:bodyPr>
          <a:lstStyle/>
          <a:p>
            <a:pPr algn="ctr">
              <a:buNone/>
            </a:pPr>
            <a:endParaRPr lang="ru-RU" sz="4000" b="1" dirty="0" smtClean="0">
              <a:latin typeface="Times New Roman" pitchFamily="18" charset="0"/>
              <a:cs typeface="Times New Roman" pitchFamily="18" charset="0"/>
            </a:endParaRPr>
          </a:p>
          <a:p>
            <a:pPr algn="ctr">
              <a:buNone/>
            </a:pPr>
            <a:r>
              <a:rPr lang="ru-RU" sz="4000" b="1" dirty="0" smtClean="0">
                <a:solidFill>
                  <a:schemeClr val="accent6">
                    <a:lumMod val="75000"/>
                  </a:schemeClr>
                </a:solidFill>
                <a:latin typeface="Times New Roman" pitchFamily="18" charset="0"/>
                <a:cs typeface="Times New Roman" pitchFamily="18" charset="0"/>
              </a:rPr>
              <a:t>ЗАДАНИЕ 3.</a:t>
            </a:r>
          </a:p>
          <a:p>
            <a:pPr algn="ctr">
              <a:buNone/>
            </a:pPr>
            <a:r>
              <a:rPr lang="ru-RU" sz="4000" b="1" dirty="0" smtClean="0">
                <a:solidFill>
                  <a:schemeClr val="accent6">
                    <a:lumMod val="75000"/>
                  </a:schemeClr>
                </a:solidFill>
                <a:latin typeface="Times New Roman" pitchFamily="18" charset="0"/>
                <a:cs typeface="Times New Roman" pitchFamily="18" charset="0"/>
              </a:rPr>
              <a:t>«ДЕТИ – ГЕРОИ </a:t>
            </a:r>
          </a:p>
          <a:p>
            <a:pPr algn="ctr">
              <a:buNone/>
            </a:pPr>
            <a:r>
              <a:rPr lang="ru-RU" sz="4000" b="1" dirty="0" smtClean="0">
                <a:solidFill>
                  <a:schemeClr val="accent6">
                    <a:lumMod val="75000"/>
                  </a:schemeClr>
                </a:solidFill>
                <a:latin typeface="Times New Roman" pitchFamily="18" charset="0"/>
                <a:cs typeface="Times New Roman" pitchFamily="18" charset="0"/>
              </a:rPr>
              <a:t>ВЕЛИКОЙ  ОТЕЧЕСТВЕННОЙ ВОЙНЫ»</a:t>
            </a:r>
            <a:endParaRPr lang="ru-RU" sz="4000" b="1" dirty="0">
              <a:solidFill>
                <a:schemeClr val="accent6">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Содержимое 2"/>
          <p:cNvSpPr>
            <a:spLocks noGrp="1"/>
          </p:cNvSpPr>
          <p:nvPr>
            <p:ph idx="1"/>
          </p:nvPr>
        </p:nvSpPr>
        <p:spPr>
          <a:xfrm>
            <a:off x="1403648" y="1491631"/>
            <a:ext cx="6984776" cy="3102992"/>
          </a:xfrm>
        </p:spPr>
        <p:txBody>
          <a:bodyPr/>
          <a:lstStyle/>
          <a:p>
            <a:pPr algn="ctr">
              <a:buNone/>
            </a:pPr>
            <a:endParaRPr lang="ru-RU" dirty="0" smtClean="0"/>
          </a:p>
          <a:p>
            <a:pPr algn="ctr">
              <a:buNone/>
            </a:pPr>
            <a:endParaRPr lang="ru-RU" dirty="0" smtClean="0"/>
          </a:p>
          <a:p>
            <a:pPr algn="ctr">
              <a:buNone/>
            </a:pPr>
            <a:r>
              <a:rPr lang="ru-RU" sz="4000" b="1" dirty="0" smtClean="0">
                <a:solidFill>
                  <a:schemeClr val="accent2">
                    <a:lumMod val="75000"/>
                  </a:schemeClr>
                </a:solidFill>
                <a:latin typeface="Times New Roman" pitchFamily="18" charset="0"/>
                <a:cs typeface="Times New Roman" pitchFamily="18" charset="0"/>
              </a:rPr>
              <a:t>ЗАДАНИЕ 4.</a:t>
            </a:r>
          </a:p>
          <a:p>
            <a:pPr algn="ctr">
              <a:buNone/>
            </a:pPr>
            <a:r>
              <a:rPr lang="ru-RU" sz="4000" b="1" dirty="0" smtClean="0">
                <a:solidFill>
                  <a:schemeClr val="accent2">
                    <a:lumMod val="75000"/>
                  </a:schemeClr>
                </a:solidFill>
                <a:latin typeface="Times New Roman" pitchFamily="18" charset="0"/>
                <a:cs typeface="Times New Roman" pitchFamily="18" charset="0"/>
              </a:rPr>
              <a:t>«ОРДЕНА И МЕДАЛИ»</a:t>
            </a:r>
          </a:p>
          <a:p>
            <a:pPr algn="ctr">
              <a:buNone/>
            </a:pPr>
            <a:endParaRPr lang="ru-RU" sz="4000" b="1" dirty="0">
              <a:solidFill>
                <a:srgbClr val="C00000"/>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3" cstate="print"/>
          <a:srcRect/>
          <a:stretch>
            <a:fillRect/>
          </a:stretch>
        </p:blipFill>
        <p:spPr bwMode="auto">
          <a:xfrm>
            <a:off x="2699792" y="357504"/>
            <a:ext cx="4176464" cy="22142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483</TotalTime>
  <Words>1187</Words>
  <Application>Microsoft Office PowerPoint</Application>
  <PresentationFormat>Экран (16:9)</PresentationFormat>
  <Paragraphs>264</Paragraphs>
  <Slides>43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Екетерина</dc:creator>
  <cp:lastModifiedBy>Екетерина</cp:lastModifiedBy>
  <cp:revision>58</cp:revision>
  <dcterms:created xsi:type="dcterms:W3CDTF">2025-04-13T13:47:44Z</dcterms:created>
  <dcterms:modified xsi:type="dcterms:W3CDTF">2025-07-10T14:26:32Z</dcterms:modified>
</cp:coreProperties>
</file>