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60" r:id="rId13"/>
    <p:sldId id="275" r:id="rId14"/>
    <p:sldId id="276" r:id="rId15"/>
    <p:sldId id="25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77379" autoAdjust="0"/>
  </p:normalViewPr>
  <p:slideViewPr>
    <p:cSldViewPr snapToGrid="0">
      <p:cViewPr>
        <p:scale>
          <a:sx n="78" d="100"/>
          <a:sy n="78" d="100"/>
        </p:scale>
        <p:origin x="-8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AD771-F522-4E9A-BFC2-178C8DA4514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BACFDF-B920-4CDB-A254-F38B340B8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203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Чтобы запустить барабан, нужно щелкнуть на красный</a:t>
            </a:r>
            <a:r>
              <a:rPr lang="ru-RU" baseline="0" dirty="0" smtClean="0"/>
              <a:t> круг. Выпадение номеров настроено следующим образом: 2, 7, 1, 6, 3, 5, 8, 4.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ACFDF-B920-4CDB-A254-F38B340B80F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56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ACFDF-B920-4CDB-A254-F38B340B80F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526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ACFDF-B920-4CDB-A254-F38B340B80F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050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ACFDF-B920-4CDB-A254-F38B340B80F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568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ACFDF-B920-4CDB-A254-F38B340B80F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758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ACFDF-B920-4CDB-A254-F38B340B80F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028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58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08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13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63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3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05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33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9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65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330F1-A3A1-4CB3-8DA2-6039BC125921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53B59-A022-49F8-9914-C5241E006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27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1079;&#1074;&#1091;&#1082;&#1080;-&#1087;&#1088;&#1080;&#1088;&#1086;&#1076;&#1099;-&#1074;&#1086;&#1089;&#1093;&#1086;&#1076;.mp3" TargetMode="External"/><Relationship Id="rId5" Type="http://schemas.openxmlformats.org/officeDocument/2006/relationships/slide" Target="slide3.xml"/><Relationship Id="rId4" Type="http://schemas.openxmlformats.org/officeDocument/2006/relationships/hyperlink" Target="http://www.youtube.com/watch?v=abd1NWTWfE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slide" Target="slide1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16.radikal.ru/i191/1010/d5/b6e50082c822.png" TargetMode="External"/><Relationship Id="rId13" Type="http://schemas.openxmlformats.org/officeDocument/2006/relationships/hyperlink" Target="http://www.youtube.com/watch?v=abd1NWTWfEs" TargetMode="External"/><Relationship Id="rId3" Type="http://schemas.openxmlformats.org/officeDocument/2006/relationships/hyperlink" Target="http://pedsovet.su/powerpoint/5835_priem_romashka" TargetMode="External"/><Relationship Id="rId7" Type="http://schemas.openxmlformats.org/officeDocument/2006/relationships/hyperlink" Target="http://deti.svetmiry.ru/media/2014/05/20ff713f375f.jpg" TargetMode="External"/><Relationship Id="rId12" Type="http://schemas.openxmlformats.org/officeDocument/2006/relationships/hyperlink" Target="http://pedsovet.su/_ld/344/00863211.jp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5300/marina-bazanowa.2b/0_5118c_36d31a2c_L" TargetMode="External"/><Relationship Id="rId11" Type="http://schemas.openxmlformats.org/officeDocument/2006/relationships/hyperlink" Target="http://www.osh.by/wp-content/uploads/2014/02/skripichnii_kluch0000.png" TargetMode="External"/><Relationship Id="rId5" Type="http://schemas.openxmlformats.org/officeDocument/2006/relationships/hyperlink" Target="http://planet.org.ua/wp-content/uploads/2014/02/Shkola.jpg" TargetMode="External"/><Relationship Id="rId10" Type="http://schemas.openxmlformats.org/officeDocument/2006/relationships/hyperlink" Target="http://print-convert.ru/sample_01.jpg" TargetMode="External"/><Relationship Id="rId4" Type="http://schemas.openxmlformats.org/officeDocument/2006/relationships/hyperlink" Target="http://imcsaba.3dn.ru/32451c80e368.jpg" TargetMode="External"/><Relationship Id="rId9" Type="http://schemas.openxmlformats.org/officeDocument/2006/relationships/hyperlink" Target="http://pedsovet.su/_ld/265/3260601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slide" Target="slide5.xml"/><Relationship Id="rId12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9.xml"/><Relationship Id="rId5" Type="http://schemas.openxmlformats.org/officeDocument/2006/relationships/slide" Target="slide4.xml"/><Relationship Id="rId15" Type="http://schemas.openxmlformats.org/officeDocument/2006/relationships/image" Target="../media/image10.png"/><Relationship Id="rId10" Type="http://schemas.openxmlformats.org/officeDocument/2006/relationships/slide" Target="slide8.xml"/><Relationship Id="rId4" Type="http://schemas.openxmlformats.org/officeDocument/2006/relationships/image" Target="../media/image7.jpeg"/><Relationship Id="rId9" Type="http://schemas.openxmlformats.org/officeDocument/2006/relationships/slide" Target="slide7.xml"/><Relationship Id="rId1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hyperlink" Target="&#1055;&#1086;&#1095;&#1077;&#1084;&#1091;%20&#1084;&#1099;%20&#1090;&#1072;&#1082;%20&#1075;&#1086;&#1074;&#1086;&#1088;&#1080;&#1084;.mp4" TargetMode="Externa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csaba.3dn.ru/32451c80e3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70" y="2136835"/>
            <a:ext cx="3932564" cy="400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lanet.org.ua/wp-content/uploads/2014/02/Shkol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4507" y="3355552"/>
            <a:ext cx="2256221" cy="24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257005" y="6144544"/>
            <a:ext cx="626076" cy="4704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38947" y="1213505"/>
            <a:ext cx="7164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Игра «Что? Где? Когда»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4852" y="3040121"/>
            <a:ext cx="63980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52650" algn="ctr"/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Экологическая безопасность</a:t>
            </a:r>
            <a:endParaRPr lang="ru-RU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637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146" y="155060"/>
            <a:ext cx="10515600" cy="41335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4"/>
              </a:rPr>
              <a:t>Музыкальная пауза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5" action="ppaction://hlinksldjump" highlightClick="1"/>
          </p:cNvPr>
          <p:cNvSpPr/>
          <p:nvPr/>
        </p:nvSpPr>
        <p:spPr>
          <a:xfrm>
            <a:off x="11460480" y="623620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6" descr="http://www.osh.by/wp-content/uploads/2014/02/skripichnii_kluch0000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099" y="568411"/>
            <a:ext cx="7579388" cy="568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24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480" y="623620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3864" y="86498"/>
            <a:ext cx="10034264" cy="457201"/>
          </a:xfr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Черный ящик. </a:t>
            </a:r>
            <a:r>
              <a:rPr lang="ru-RU" sz="4900" b="1" dirty="0" smtClean="0">
                <a:solidFill>
                  <a:srgbClr val="FFFF00"/>
                </a:solidFill>
              </a:rPr>
              <a:t>Экология Байкала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45201" y="731292"/>
            <a:ext cx="1033766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Баю-бай, баю-бай,</a:t>
            </a:r>
            <a:endParaRPr lang="ru-RU" sz="4000" b="1" dirty="0"/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Рыбка, рыбка, приплывай,</a:t>
            </a:r>
            <a:endParaRPr lang="ru-RU" sz="4000" b="1" dirty="0"/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Из байкальской глубины,</a:t>
            </a:r>
            <a:endParaRPr lang="ru-RU" sz="4000" b="1" dirty="0"/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От Посольской стороны.</a:t>
            </a:r>
            <a:endParaRPr lang="ru-RU" sz="4000" b="1" dirty="0"/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Наш сыночек подрастёт,</a:t>
            </a:r>
            <a:endParaRPr lang="ru-RU" sz="4000" b="1" dirty="0"/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Он по бережку пойдёт,</a:t>
            </a:r>
            <a:endParaRPr lang="ru-RU" sz="4000" b="1" dirty="0"/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Рыбку-</a:t>
            </a:r>
            <a:r>
              <a:rPr lang="ru-RU" sz="4000" b="1" dirty="0" err="1">
                <a:solidFill>
                  <a:srgbClr val="0D0D0D"/>
                </a:solidFill>
              </a:rPr>
              <a:t>рыбоньку</a:t>
            </a:r>
            <a:r>
              <a:rPr lang="ru-RU" sz="4000" b="1" dirty="0">
                <a:solidFill>
                  <a:srgbClr val="0D0D0D"/>
                </a:solidFill>
              </a:rPr>
              <a:t> ловить,</a:t>
            </a:r>
            <a:endParaRPr lang="ru-RU" sz="4000" b="1" dirty="0"/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D0D0D"/>
                </a:solidFill>
              </a:rPr>
              <a:t>Тятьку с </a:t>
            </a:r>
            <a:r>
              <a:rPr lang="ru-RU" sz="4000" b="1" dirty="0" err="1">
                <a:solidFill>
                  <a:srgbClr val="0D0D0D"/>
                </a:solidFill>
              </a:rPr>
              <a:t>мамкою</a:t>
            </a:r>
            <a:r>
              <a:rPr lang="ru-RU" sz="4000" b="1" dirty="0">
                <a:solidFill>
                  <a:srgbClr val="0D0D0D"/>
                </a:solidFill>
              </a:rPr>
              <a:t> кормить</a:t>
            </a:r>
            <a:r>
              <a:rPr lang="ru-RU" sz="4400" dirty="0">
                <a:solidFill>
                  <a:srgbClr val="0D0D0D"/>
                </a:solidFill>
              </a:rPr>
              <a:t>. </a:t>
            </a:r>
            <a:r>
              <a:rPr lang="ru-RU" sz="3600" i="1" dirty="0">
                <a:solidFill>
                  <a:srgbClr val="0D0D0D"/>
                </a:solidFill>
                <a:latin typeface="Times New Roman"/>
              </a:rPr>
              <a:t>Сергеев М.</a:t>
            </a:r>
            <a:endParaRPr lang="ru-RU" sz="3600" i="1" dirty="0">
              <a:effectLst/>
            </a:endParaRPr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6841936" y="5219292"/>
            <a:ext cx="4097088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Омуль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78896" y="6272784"/>
            <a:ext cx="146304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pic>
        <p:nvPicPr>
          <p:cNvPr id="4098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8" t="11794" r="10769" b="11631"/>
          <a:stretch/>
        </p:blipFill>
        <p:spPr bwMode="auto">
          <a:xfrm>
            <a:off x="7119550" y="811326"/>
            <a:ext cx="4340930" cy="441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95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csaba.3dn.ru/32451c80e3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342" y="2222179"/>
            <a:ext cx="3932564" cy="400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lanet.org.ua/wp-content/uploads/2014/02/Shkol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784" y="3440896"/>
            <a:ext cx="2256221" cy="24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257005" y="6144544"/>
            <a:ext cx="626076" cy="4704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22711" y="1091585"/>
            <a:ext cx="6045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Подведение итогов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390326"/>
              </p:ext>
            </p:extLst>
          </p:nvPr>
        </p:nvGraphicFramePr>
        <p:xfrm>
          <a:off x="3681983" y="2268050"/>
          <a:ext cx="5827778" cy="1243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3889"/>
                <a:gridCol w="2913889"/>
              </a:tblGrid>
              <a:tr h="3898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32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06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103" y="1308354"/>
            <a:ext cx="3311842" cy="4459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059366" y="1323815"/>
            <a:ext cx="2657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</a:rPr>
              <a:t>И. С. Тургенев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11460480" y="611115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8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059366" y="1323815"/>
            <a:ext cx="3701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Байкальский омуль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11460480" y="611115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642" y="1981634"/>
            <a:ext cx="9459187" cy="325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001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Иллюстрации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3"/>
              </a:rPr>
              <a:t>http://pedsovet.su/powerpoint/5835_priem_romashka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http://imcsaba.3dn.ru/32451c80e368.jpg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en-US" dirty="0" smtClean="0">
                <a:hlinkClick r:id="rId5"/>
              </a:rPr>
              <a:t>http://planet.org.ua/wp-content/uploads/2014/02/Shkola.jpg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http://img-fotki.yandex.ru/get/5300/marina-bazanowa.2b/0_5118c_36d31a2c_L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http://deti.svetmiry.ru/media/2014/05/20ff713f375f.jpg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http://s16.radikal.ru/i191/1010/d5/b6e50082c822.png</a:t>
            </a:r>
            <a:endParaRPr lang="ru-RU" dirty="0" smtClean="0"/>
          </a:p>
          <a:p>
            <a:r>
              <a:rPr lang="en-US" dirty="0">
                <a:hlinkClick r:id="rId9"/>
              </a:rPr>
              <a:t>http://pedsovet.su/_</a:t>
            </a:r>
            <a:r>
              <a:rPr lang="en-US" dirty="0" smtClean="0">
                <a:hlinkClick r:id="rId9"/>
              </a:rPr>
              <a:t>ld/265/32606019.jpg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print-convert.ru/sample_01.jpg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www.osh.by/wp-content/uploads/2014/02/skripichnii_kluch0000.png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12"/>
              </a:rPr>
              <a:t>http://pedsovet.su/_</a:t>
            </a:r>
            <a:r>
              <a:rPr lang="en-US" dirty="0" smtClean="0">
                <a:hlinkClick r:id="rId12"/>
              </a:rPr>
              <a:t>ld/344/00863211.jpg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www.youtube.com/watch?v=abd1NWTWfEs</a:t>
            </a:r>
            <a:r>
              <a:rPr lang="en-US" dirty="0" smtClean="0"/>
              <a:t>  - </a:t>
            </a:r>
            <a:r>
              <a:rPr lang="ru-RU" dirty="0" err="1" smtClean="0"/>
              <a:t>физминутка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620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-fotki.yandex.ru/get/5300/marina-bazanowa.2b/0_5118c_36d31a2c_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498" y="947181"/>
            <a:ext cx="4709812" cy="544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23319" y="300850"/>
            <a:ext cx="8896864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Игра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0386" y="624016"/>
            <a:ext cx="5578415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Что?</a:t>
            </a:r>
            <a:endParaRPr lang="ru-RU" sz="166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6083" y="2244453"/>
            <a:ext cx="5578415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Где?</a:t>
            </a:r>
            <a:endParaRPr lang="ru-RU" sz="166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2043" y="3893251"/>
            <a:ext cx="7073583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Когда?</a:t>
            </a:r>
            <a:endParaRPr lang="ru-RU" sz="166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133437" y="6228624"/>
            <a:ext cx="626076" cy="4704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7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Скругленный прямоугольник 85"/>
          <p:cNvSpPr/>
          <p:nvPr/>
        </p:nvSpPr>
        <p:spPr>
          <a:xfrm>
            <a:off x="7205676" y="1072278"/>
            <a:ext cx="4445189" cy="4886744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741404" y="698157"/>
            <a:ext cx="5474045" cy="54616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3114099" y="3092649"/>
            <a:ext cx="707533" cy="707533"/>
            <a:chOff x="5301245" y="3432460"/>
            <a:chExt cx="707533" cy="707533"/>
          </a:xfrm>
          <a:solidFill>
            <a:srgbClr val="FF0000"/>
          </a:solidFill>
        </p:grpSpPr>
        <p:sp>
          <p:nvSpPr>
            <p:cNvPr id="42" name="Овал 41"/>
            <p:cNvSpPr/>
            <p:nvPr/>
          </p:nvSpPr>
          <p:spPr>
            <a:xfrm>
              <a:off x="5301245" y="3432460"/>
              <a:ext cx="707533" cy="707533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Круговая стрелка 55"/>
            <p:cNvSpPr/>
            <p:nvPr/>
          </p:nvSpPr>
          <p:spPr>
            <a:xfrm>
              <a:off x="5424616" y="3459033"/>
              <a:ext cx="469557" cy="593983"/>
            </a:xfrm>
            <a:prstGeom prst="circularArrow">
              <a:avLst>
                <a:gd name="adj1" fmla="val 0"/>
                <a:gd name="adj2" fmla="val 3263142"/>
                <a:gd name="adj3" fmla="val 5796686"/>
                <a:gd name="adj4" fmla="val 10800000"/>
                <a:gd name="adj5" fmla="val 125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1" name="Стрелка влево 60"/>
          <p:cNvSpPr/>
          <p:nvPr/>
        </p:nvSpPr>
        <p:spPr>
          <a:xfrm>
            <a:off x="6033104" y="2787770"/>
            <a:ext cx="854249" cy="123517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4" name="Группа 6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284205" y="247135"/>
              <a:ext cx="11652422" cy="6388443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4691918" y="151529"/>
            <a:ext cx="52157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Вращайте барабан</a:t>
            </a:r>
            <a:endParaRPr lang="ru-RU" sz="48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pSp>
        <p:nvGrpSpPr>
          <p:cNvPr id="67" name="Группа 66"/>
          <p:cNvGrpSpPr/>
          <p:nvPr/>
        </p:nvGrpSpPr>
        <p:grpSpPr>
          <a:xfrm>
            <a:off x="7463481" y="1339365"/>
            <a:ext cx="1914689" cy="1342916"/>
            <a:chOff x="7463481" y="1339365"/>
            <a:chExt cx="1914689" cy="1342916"/>
          </a:xfrm>
        </p:grpSpPr>
        <p:pic>
          <p:nvPicPr>
            <p:cNvPr id="1028" name="Picture 4" descr="http://print-convert.ru/sample_01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3481" y="1339365"/>
              <a:ext cx="1914689" cy="1342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Прямоугольник 65">
              <a:hlinkClick r:id="rId5" action="ppaction://hlinksldjump"/>
            </p:cNvPr>
            <p:cNvSpPr/>
            <p:nvPr/>
          </p:nvSpPr>
          <p:spPr>
            <a:xfrm>
              <a:off x="7813539" y="1592453"/>
              <a:ext cx="12602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effectLst/>
                  <a:hlinkClick r:id="rId5" action="ppaction://hlinksldjump"/>
                </a:rPr>
                <a:t>№1</a:t>
              </a:r>
              <a:endPara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9500994" y="1325996"/>
            <a:ext cx="1914689" cy="1342916"/>
            <a:chOff x="9500994" y="1325996"/>
            <a:chExt cx="1914689" cy="1342916"/>
          </a:xfrm>
        </p:grpSpPr>
        <p:pic>
          <p:nvPicPr>
            <p:cNvPr id="69" name="Picture 4" descr="http://print-convert.ru/sample_01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0994" y="1325996"/>
              <a:ext cx="1914689" cy="1342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Прямоугольник 73"/>
            <p:cNvSpPr/>
            <p:nvPr/>
          </p:nvSpPr>
          <p:spPr>
            <a:xfrm>
              <a:off x="9828197" y="1592453"/>
              <a:ext cx="12602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effectLst/>
                  <a:hlinkClick r:id="rId7" action="ppaction://hlinksldjump"/>
                </a:rPr>
                <a:t>№2</a:t>
              </a:r>
              <a:endPara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7482642" y="2844192"/>
            <a:ext cx="1914689" cy="1342916"/>
            <a:chOff x="7482642" y="2844192"/>
            <a:chExt cx="1914689" cy="1342916"/>
          </a:xfrm>
        </p:grpSpPr>
        <p:pic>
          <p:nvPicPr>
            <p:cNvPr id="68" name="Picture 4" descr="http://print-convert.ru/sample_01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2642" y="2844192"/>
              <a:ext cx="1914689" cy="1342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Прямоугольник 74"/>
            <p:cNvSpPr/>
            <p:nvPr/>
          </p:nvSpPr>
          <p:spPr>
            <a:xfrm>
              <a:off x="7815210" y="3074127"/>
              <a:ext cx="12602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8" action="ppaction://hlinksldjump"/>
                </a:rPr>
                <a:t>№4</a:t>
              </a:r>
              <a:endPara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9518279" y="2859941"/>
            <a:ext cx="1914689" cy="1342916"/>
            <a:chOff x="9518279" y="2859941"/>
            <a:chExt cx="1914689" cy="1342916"/>
          </a:xfrm>
        </p:grpSpPr>
        <p:pic>
          <p:nvPicPr>
            <p:cNvPr id="70" name="Picture 4" descr="http://print-convert.ru/sample_01.jp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8279" y="2859941"/>
              <a:ext cx="1914689" cy="1342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Прямоугольник 75"/>
            <p:cNvSpPr/>
            <p:nvPr/>
          </p:nvSpPr>
          <p:spPr>
            <a:xfrm>
              <a:off x="9845482" y="3069734"/>
              <a:ext cx="12602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9" action="ppaction://hlinksldjump"/>
                </a:rPr>
                <a:t>№5</a:t>
              </a:r>
              <a:endPara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7463479" y="4349020"/>
            <a:ext cx="1914689" cy="1342916"/>
            <a:chOff x="7463479" y="4349020"/>
            <a:chExt cx="1914689" cy="1342916"/>
          </a:xfrm>
        </p:grpSpPr>
        <p:pic>
          <p:nvPicPr>
            <p:cNvPr id="71" name="Picture 4" descr="http://print-convert.ru/sample_01.jpg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3479" y="4349020"/>
              <a:ext cx="1914689" cy="1342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Прямоугольник 76"/>
            <p:cNvSpPr/>
            <p:nvPr/>
          </p:nvSpPr>
          <p:spPr>
            <a:xfrm>
              <a:off x="7813539" y="4491751"/>
              <a:ext cx="12602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10" action="ppaction://hlinksldjump"/>
                </a:rPr>
                <a:t>№7</a:t>
              </a:r>
              <a:endPara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9504738" y="4360451"/>
            <a:ext cx="1914689" cy="1342916"/>
            <a:chOff x="9504738" y="4360451"/>
            <a:chExt cx="1914689" cy="1342916"/>
          </a:xfrm>
        </p:grpSpPr>
        <p:pic>
          <p:nvPicPr>
            <p:cNvPr id="72" name="Picture 4" descr="http://print-convert.ru/sample_01.jp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4738" y="4360451"/>
              <a:ext cx="1914689" cy="1342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Прямоугольник 77"/>
            <p:cNvSpPr/>
            <p:nvPr/>
          </p:nvSpPr>
          <p:spPr>
            <a:xfrm>
              <a:off x="9837592" y="4506545"/>
              <a:ext cx="12602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hlinkClick r:id="rId11" action="ppaction://hlinksldjump"/>
                </a:rPr>
                <a:t>№8</a:t>
              </a:r>
              <a:endPara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 rot="1228688">
            <a:off x="1034037" y="927198"/>
            <a:ext cx="4926706" cy="4985596"/>
            <a:chOff x="1020480" y="924749"/>
            <a:chExt cx="4926706" cy="4985596"/>
          </a:xfrm>
        </p:grpSpPr>
        <p:grpSp>
          <p:nvGrpSpPr>
            <p:cNvPr id="83" name="Группа 82"/>
            <p:cNvGrpSpPr/>
            <p:nvPr/>
          </p:nvGrpSpPr>
          <p:grpSpPr>
            <a:xfrm>
              <a:off x="1020480" y="924749"/>
              <a:ext cx="4926706" cy="4985596"/>
              <a:chOff x="1020480" y="924749"/>
              <a:chExt cx="4926706" cy="4985596"/>
            </a:xfrm>
          </p:grpSpPr>
          <p:grpSp>
            <p:nvGrpSpPr>
              <p:cNvPr id="58" name="Группа 57"/>
              <p:cNvGrpSpPr/>
              <p:nvPr/>
            </p:nvGrpSpPr>
            <p:grpSpPr>
              <a:xfrm>
                <a:off x="1020480" y="1002251"/>
                <a:ext cx="4926706" cy="4908094"/>
                <a:chOff x="3207626" y="1342062"/>
                <a:chExt cx="4926706" cy="4908094"/>
              </a:xfrm>
            </p:grpSpPr>
            <p:sp>
              <p:nvSpPr>
                <p:cNvPr id="12" name="Трапеция 11"/>
                <p:cNvSpPr/>
                <p:nvPr/>
              </p:nvSpPr>
              <p:spPr>
                <a:xfrm rot="10800000">
                  <a:off x="5153087" y="1348871"/>
                  <a:ext cx="1003852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FF0000"/>
                      </a:solidFill>
                    </a:rPr>
                    <a:t>3</a:t>
                  </a:r>
                </a:p>
              </p:txBody>
            </p:sp>
            <p:cxnSp>
              <p:nvCxnSpPr>
                <p:cNvPr id="19" name="Прямая соединительная линия 18"/>
                <p:cNvCxnSpPr/>
                <p:nvPr/>
              </p:nvCxnSpPr>
              <p:spPr>
                <a:xfrm flipV="1">
                  <a:off x="6156939" y="5863660"/>
                  <a:ext cx="861699" cy="386496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 flipH="1">
                  <a:off x="7744621" y="4239826"/>
                  <a:ext cx="389711" cy="898010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 flipH="1" flipV="1">
                  <a:off x="3218702" y="4361430"/>
                  <a:ext cx="349749" cy="824734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 flipH="1">
                  <a:off x="3207626" y="2437925"/>
                  <a:ext cx="347370" cy="895246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Прямая соединительная линия 28"/>
                <p:cNvCxnSpPr/>
                <p:nvPr/>
              </p:nvCxnSpPr>
              <p:spPr>
                <a:xfrm flipV="1">
                  <a:off x="4269193" y="1342062"/>
                  <a:ext cx="897745" cy="399934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/>
                <p:nvPr/>
              </p:nvCxnSpPr>
              <p:spPr>
                <a:xfrm flipH="1" flipV="1">
                  <a:off x="4285511" y="5896860"/>
                  <a:ext cx="867576" cy="353295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Трапеция 33"/>
                <p:cNvSpPr/>
                <p:nvPr/>
              </p:nvSpPr>
              <p:spPr>
                <a:xfrm rot="2700000">
                  <a:off x="4129156" y="3826021"/>
                  <a:ext cx="1003852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FF0000"/>
                      </a:solidFill>
                    </a:rPr>
                    <a:t>6</a:t>
                  </a:r>
                </a:p>
              </p:txBody>
            </p:sp>
            <p:sp>
              <p:nvSpPr>
                <p:cNvPr id="35" name="Трапеция 34"/>
                <p:cNvSpPr/>
                <p:nvPr/>
              </p:nvSpPr>
              <p:spPr>
                <a:xfrm rot="5400000">
                  <a:off x="3710864" y="2829933"/>
                  <a:ext cx="1003852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FF0000"/>
                      </a:solidFill>
                    </a:rPr>
                    <a:t>5</a:t>
                  </a:r>
                </a:p>
              </p:txBody>
            </p:sp>
            <p:sp>
              <p:nvSpPr>
                <p:cNvPr id="36" name="Трапеция 35"/>
                <p:cNvSpPr/>
                <p:nvPr/>
              </p:nvSpPr>
              <p:spPr>
                <a:xfrm rot="8100000">
                  <a:off x="4119812" y="1815562"/>
                  <a:ext cx="966925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rtlCol="0" anchor="ctr"/>
                <a:lstStyle/>
                <a:p>
                  <a:pPr algn="ctr"/>
                  <a:r>
                    <a:rPr lang="ru-RU" sz="4800" b="1" dirty="0" smtClean="0">
                      <a:solidFill>
                        <a:srgbClr val="FF0000"/>
                      </a:solidFill>
                    </a:rPr>
                    <a:t>4</a:t>
                  </a:r>
                </a:p>
              </p:txBody>
            </p:sp>
            <p:sp>
              <p:nvSpPr>
                <p:cNvPr id="37" name="Трапеция 36"/>
                <p:cNvSpPr/>
                <p:nvPr/>
              </p:nvSpPr>
              <p:spPr>
                <a:xfrm rot="16200000">
                  <a:off x="6607418" y="2781064"/>
                  <a:ext cx="1003852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FF0000"/>
                      </a:solidFill>
                    </a:rPr>
                    <a:t>1</a:t>
                  </a:r>
                </a:p>
              </p:txBody>
            </p:sp>
            <p:sp>
              <p:nvSpPr>
                <p:cNvPr id="38" name="Трапеция 37"/>
                <p:cNvSpPr/>
                <p:nvPr/>
              </p:nvSpPr>
              <p:spPr>
                <a:xfrm rot="21600000">
                  <a:off x="5153088" y="4239827"/>
                  <a:ext cx="1003852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FF0000"/>
                      </a:solidFill>
                    </a:rPr>
                    <a:t>7</a:t>
                  </a:r>
                </a:p>
              </p:txBody>
            </p:sp>
            <p:sp>
              <p:nvSpPr>
                <p:cNvPr id="39" name="Трапеция 38"/>
                <p:cNvSpPr/>
                <p:nvPr/>
              </p:nvSpPr>
              <p:spPr>
                <a:xfrm rot="-2700000">
                  <a:off x="6178134" y="3792822"/>
                  <a:ext cx="1003852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FF0000"/>
                      </a:solidFill>
                    </a:rPr>
                    <a:t>8</a:t>
                  </a:r>
                </a:p>
              </p:txBody>
            </p:sp>
            <p:sp>
              <p:nvSpPr>
                <p:cNvPr id="40" name="Трапеция 39"/>
                <p:cNvSpPr/>
                <p:nvPr/>
              </p:nvSpPr>
              <p:spPr>
                <a:xfrm rot="-8100000">
                  <a:off x="6184854" y="1769305"/>
                  <a:ext cx="1003852" cy="2010328"/>
                </a:xfrm>
                <a:prstGeom prst="trapezoid">
                  <a:avLst>
                    <a:gd name="adj" fmla="val 36940"/>
                  </a:avLst>
                </a:prstGeom>
                <a:gradFill flip="none" rotWithShape="1"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762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FF0000"/>
                      </a:solidFill>
                    </a:rPr>
                    <a:t>2</a:t>
                  </a:r>
                </a:p>
              </p:txBody>
            </p:sp>
            <p:cxnSp>
              <p:nvCxnSpPr>
                <p:cNvPr id="50" name="Прямая соединительная линия 49"/>
                <p:cNvCxnSpPr/>
                <p:nvPr/>
              </p:nvCxnSpPr>
              <p:spPr>
                <a:xfrm>
                  <a:off x="7752455" y="2426888"/>
                  <a:ext cx="362053" cy="857413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>
                  <a:off x="6137108" y="1342062"/>
                  <a:ext cx="903725" cy="333532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030" name="Picture 6" descr="http://www.osh.by/wp-content/uploads/2014/02/skripichnii_kluch0000.png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3498" y="924749"/>
                <a:ext cx="1164473" cy="8733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2" name="Picture 8" descr="https://pixabay.com/static/uploads/photo/2014/04/03/10/22/black-box-310220_640.png">
              <a:hlinkClick r:id="rId1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2294" y="4767879"/>
              <a:ext cx="823047" cy="752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1" name="Управляющая кнопка: далее 90">
            <a:hlinkClick r:id="" action="ppaction://hlinkshowjump?jump=nextslide" highlightClick="1"/>
          </p:cNvPr>
          <p:cNvSpPr/>
          <p:nvPr/>
        </p:nvSpPr>
        <p:spPr>
          <a:xfrm>
            <a:off x="11212330" y="6057744"/>
            <a:ext cx="626076" cy="47044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96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800000">
                                      <p:cBhvr>
                                        <p:cTn id="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0">
                                      <p:cBhvr>
                                        <p:cTn id="1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2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400000">
                                      <p:cBhvr>
                                        <p:cTn id="3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3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64" y="86498"/>
            <a:ext cx="8229848" cy="457201"/>
          </a:xfr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Вопрос №1.  </a:t>
            </a:r>
            <a:r>
              <a:rPr lang="ru-RU" sz="4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Экология общения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Управляющая кнопка: возврат 2">
            <a:hlinkClick r:id="rId4" action="ppaction://hlinksldjump" highlightClick="1"/>
          </p:cNvPr>
          <p:cNvSpPr/>
          <p:nvPr/>
        </p:nvSpPr>
        <p:spPr>
          <a:xfrm>
            <a:off x="11460480" y="623620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69585" y="850955"/>
            <a:ext cx="1045958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00FF"/>
                </a:solidFill>
              </a:rPr>
              <a:t>Жест «ОК</a:t>
            </a:r>
            <a:r>
              <a:rPr lang="ru-RU" sz="4400" b="1" dirty="0" smtClean="0">
                <a:solidFill>
                  <a:srgbClr val="0000FF"/>
                </a:solidFill>
              </a:rPr>
              <a:t>». </a:t>
            </a:r>
            <a:r>
              <a:rPr lang="ru-RU" sz="4400" b="1" dirty="0" smtClean="0"/>
              <a:t>Знак </a:t>
            </a:r>
            <a:r>
              <a:rPr lang="ru-RU" sz="4400" b="1" dirty="0"/>
              <a:t>может означать </a:t>
            </a:r>
            <a:r>
              <a:rPr lang="ru-RU" sz="4400" b="1" dirty="0" smtClean="0"/>
              <a:t>разный смысл </a:t>
            </a:r>
            <a:r>
              <a:rPr lang="ru-RU" sz="4400" b="1" dirty="0"/>
              <a:t>в разных государствах</a:t>
            </a:r>
            <a:r>
              <a:rPr lang="ru-RU" sz="4400" b="1" dirty="0" smtClean="0"/>
              <a:t>:</a:t>
            </a:r>
            <a:endParaRPr lang="ru-RU" sz="4400" b="1" dirty="0"/>
          </a:p>
          <a:p>
            <a:r>
              <a:rPr lang="ru-RU" sz="4400" b="1" dirty="0"/>
              <a:t>В США и Росси – «ОК</a:t>
            </a:r>
            <a:r>
              <a:rPr lang="ru-RU" sz="4400" b="1" dirty="0" smtClean="0"/>
              <a:t>».</a:t>
            </a:r>
            <a:endParaRPr lang="ru-RU" sz="4400" b="1" dirty="0"/>
          </a:p>
          <a:p>
            <a:r>
              <a:rPr lang="ru-RU" sz="4400" b="1" dirty="0"/>
              <a:t>В Германии и Франции – ничто, ноль</a:t>
            </a:r>
            <a:r>
              <a:rPr lang="ru-RU" sz="4400" b="1" dirty="0" smtClean="0"/>
              <a:t>.</a:t>
            </a:r>
            <a:endParaRPr lang="ru-RU" sz="4400" b="1" dirty="0"/>
          </a:p>
          <a:p>
            <a:r>
              <a:rPr lang="ru-RU" sz="4400" b="1" dirty="0"/>
              <a:t>В Бразилии – непристойный жест</a:t>
            </a:r>
            <a:r>
              <a:rPr lang="ru-RU" sz="4400" b="1" dirty="0" smtClean="0"/>
              <a:t>.</a:t>
            </a:r>
            <a:endParaRPr lang="ru-RU" sz="4400" b="1" dirty="0"/>
          </a:p>
          <a:p>
            <a:r>
              <a:rPr lang="ru-RU" sz="4400" b="1" dirty="0"/>
              <a:t>В Тунисе – угроза убить</a:t>
            </a:r>
            <a:r>
              <a:rPr lang="ru-RU" sz="4400" b="1" dirty="0" smtClean="0"/>
              <a:t>.</a:t>
            </a:r>
            <a:endParaRPr lang="ru-RU" sz="4400" b="1" dirty="0"/>
          </a:p>
          <a:p>
            <a:r>
              <a:rPr lang="ru-RU" sz="4400" b="1" dirty="0"/>
              <a:t>В Японии – значение </a:t>
            </a:r>
            <a:r>
              <a:rPr lang="ru-RU" sz="4400" b="1" dirty="0" smtClean="0"/>
              <a:t>…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23536" y="5355030"/>
            <a:ext cx="490563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 Деньги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78896" y="6272784"/>
            <a:ext cx="146304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pic>
        <p:nvPicPr>
          <p:cNvPr id="1026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7" t="56178" r="67600" b="13389"/>
          <a:stretch/>
        </p:blipFill>
        <p:spPr bwMode="auto">
          <a:xfrm>
            <a:off x="9326880" y="3267000"/>
            <a:ext cx="2133600" cy="208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480" y="611115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3864" y="86498"/>
            <a:ext cx="6708072" cy="457201"/>
          </a:xfr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№2.</a:t>
            </a:r>
            <a:r>
              <a:rPr lang="ru-RU" dirty="0" smtClean="0"/>
              <a:t> </a:t>
            </a:r>
            <a:r>
              <a:rPr lang="ru-RU" sz="4900" b="1" dirty="0" smtClean="0">
                <a:solidFill>
                  <a:srgbClr val="FFFF00"/>
                </a:solidFill>
              </a:rPr>
              <a:t>Экология души</a:t>
            </a:r>
            <a:r>
              <a:rPr lang="ru-RU" dirty="0" smtClean="0"/>
              <a:t>. 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42738" y="891494"/>
            <a:ext cx="1033486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Вопрос: </a:t>
            </a:r>
            <a:r>
              <a:rPr lang="ru-RU" sz="4000" i="1" dirty="0" smtClean="0"/>
              <a:t>Для этого поэта </a:t>
            </a:r>
            <a:r>
              <a:rPr lang="ru-RU" sz="4000" i="1" dirty="0"/>
              <a:t>природа всегда была живым организмом, имеющим душу: </a:t>
            </a:r>
          </a:p>
          <a:p>
            <a:r>
              <a:rPr lang="ru-RU" sz="4400" b="1" dirty="0">
                <a:solidFill>
                  <a:srgbClr val="0000FF"/>
                </a:solidFill>
              </a:rPr>
              <a:t>Не то, что мните вы, природа: </a:t>
            </a:r>
          </a:p>
          <a:p>
            <a:r>
              <a:rPr lang="ru-RU" sz="4400" b="1" dirty="0">
                <a:solidFill>
                  <a:srgbClr val="0000FF"/>
                </a:solidFill>
              </a:rPr>
              <a:t>Не слепок, не бездушный лик –</a:t>
            </a:r>
          </a:p>
          <a:p>
            <a:r>
              <a:rPr lang="ru-RU" sz="4400" b="1" dirty="0" smtClean="0">
                <a:solidFill>
                  <a:srgbClr val="0000FF"/>
                </a:solidFill>
              </a:rPr>
              <a:t>В </a:t>
            </a:r>
            <a:r>
              <a:rPr lang="ru-RU" sz="4400" b="1" dirty="0">
                <a:solidFill>
                  <a:srgbClr val="0000FF"/>
                </a:solidFill>
              </a:rPr>
              <a:t>ней есть душа, в ней есть свобода, </a:t>
            </a:r>
          </a:p>
          <a:p>
            <a:r>
              <a:rPr lang="ru-RU" sz="4400" b="1" dirty="0">
                <a:solidFill>
                  <a:srgbClr val="0000FF"/>
                </a:solidFill>
              </a:rPr>
              <a:t>В ней есть любовь, в ней есть язык…</a:t>
            </a:r>
            <a:br>
              <a:rPr lang="ru-RU" sz="4400" b="1" dirty="0">
                <a:solidFill>
                  <a:srgbClr val="0000FF"/>
                </a:solidFill>
              </a:rPr>
            </a:br>
            <a:r>
              <a:rPr lang="ru-RU" sz="4000" i="1" dirty="0" smtClean="0"/>
              <a:t>Назовите автора стихотворения. </a:t>
            </a:r>
            <a:endParaRPr lang="ru-RU" sz="4000" i="1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6371967" y="5410941"/>
            <a:ext cx="490563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     И. С. Тургенев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78896" y="6272784"/>
            <a:ext cx="146304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58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1460480" y="623620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3864" y="86498"/>
            <a:ext cx="7656824" cy="457201"/>
          </a:xfr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Вопрос №4. </a:t>
            </a:r>
            <a:r>
              <a:rPr lang="ru-RU" sz="4900" b="1" dirty="0" smtClean="0">
                <a:solidFill>
                  <a:srgbClr val="FFFF00"/>
                </a:solidFill>
              </a:rPr>
              <a:t>Экология питания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71872" y="2820636"/>
            <a:ext cx="4608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</a:rPr>
              <a:t>Блиц – игра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7232" y="4707924"/>
            <a:ext cx="490563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Текст ответа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78896" y="6272784"/>
            <a:ext cx="146304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960" y="1166640"/>
            <a:ext cx="3460304" cy="4613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33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1460480" y="623620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3864" y="86498"/>
            <a:ext cx="10083032" cy="457201"/>
          </a:xfr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Вопрос №5. </a:t>
            </a:r>
            <a:r>
              <a:rPr lang="ru-RU" sz="4900" b="1" dirty="0" smtClean="0">
                <a:solidFill>
                  <a:srgbClr val="FFFF00"/>
                </a:solidFill>
              </a:rPr>
              <a:t>Информационная экология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68096" y="727008"/>
            <a:ext cx="1069238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</a:rPr>
              <a:t>Это</a:t>
            </a:r>
            <a:r>
              <a:rPr lang="ru-RU" sz="4000" dirty="0" smtClean="0"/>
              <a:t> </a:t>
            </a:r>
            <a:r>
              <a:rPr lang="ru-RU" sz="4000" b="1" dirty="0"/>
              <a:t>нежелательные электронные письма, которые содержат рекламные материалы. </a:t>
            </a:r>
            <a:r>
              <a:rPr lang="ru-RU" sz="4400" b="1" dirty="0">
                <a:solidFill>
                  <a:srgbClr val="0000FF"/>
                </a:solidFill>
              </a:rPr>
              <a:t>Это</a:t>
            </a:r>
            <a:r>
              <a:rPr lang="ru-RU" sz="4400" b="1" dirty="0"/>
              <a:t> дорого обходится для получателя, так как пользователь тратит на получение большего количества писем свое время и оплаченный интернет-трафик. Также </a:t>
            </a:r>
            <a:r>
              <a:rPr lang="ru-RU" sz="4400" b="1" dirty="0" smtClean="0">
                <a:solidFill>
                  <a:srgbClr val="0000FF"/>
                </a:solidFill>
              </a:rPr>
              <a:t>это</a:t>
            </a:r>
            <a:r>
              <a:rPr lang="ru-RU" sz="4400" b="1" dirty="0" smtClean="0"/>
              <a:t> может содержать вредоносные программы</a:t>
            </a:r>
            <a:r>
              <a:rPr lang="ru-RU" sz="4400" b="1" dirty="0"/>
              <a:t>. Что </a:t>
            </a:r>
            <a:r>
              <a:rPr lang="ru-RU" sz="4400" b="1" dirty="0" smtClean="0">
                <a:solidFill>
                  <a:srgbClr val="0000FF"/>
                </a:solidFill>
              </a:rPr>
              <a:t>это</a:t>
            </a:r>
            <a:r>
              <a:rPr lang="ru-RU" sz="4400" b="1" dirty="0" smtClean="0"/>
              <a:t>?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74768" y="5318013"/>
            <a:ext cx="490563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 Спам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78896" y="6272784"/>
            <a:ext cx="146304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684" y="140122"/>
            <a:ext cx="1856361" cy="1237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78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1460480" y="623620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3864" y="86498"/>
            <a:ext cx="11326616" cy="457201"/>
          </a:xfr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Вопрос №7. </a:t>
            </a:r>
            <a:r>
              <a:rPr lang="ru-RU" dirty="0"/>
              <a:t> </a:t>
            </a:r>
            <a:r>
              <a:rPr lang="ru-RU" sz="4900" b="1" dirty="0" smtClean="0">
                <a:solidFill>
                  <a:srgbClr val="FFFF00"/>
                </a:solidFill>
              </a:rPr>
              <a:t>Мой дом – моя крепость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16864" y="804672"/>
            <a:ext cx="1019300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Каждая </a:t>
            </a:r>
            <a:r>
              <a:rPr lang="ru-RU" sz="4000" b="1" dirty="0"/>
              <a:t>команда составляет памятку на тему </a:t>
            </a:r>
            <a:r>
              <a:rPr lang="ru-RU" sz="4000" b="1" dirty="0">
                <a:solidFill>
                  <a:srgbClr val="0000FF"/>
                </a:solidFill>
              </a:rPr>
              <a:t>«Правила безопасности дома». </a:t>
            </a:r>
            <a:r>
              <a:rPr lang="ru-RU" sz="4000" b="1" dirty="0"/>
              <a:t>На задание отводится всего две минуты, выполнение только письменное. По истечении времени листочки с памятками сдаются. Победитель – команда, которая записала больше пунктов и наиболее правильно </a:t>
            </a:r>
            <a:endParaRPr lang="ru-RU" sz="4000" b="1" dirty="0" smtClean="0"/>
          </a:p>
          <a:p>
            <a:r>
              <a:rPr lang="ru-RU" sz="4000" b="1" dirty="0" smtClean="0"/>
              <a:t>составила </a:t>
            </a:r>
            <a:r>
              <a:rPr lang="ru-RU" sz="4000" b="1" dirty="0"/>
              <a:t>памятку</a:t>
            </a:r>
            <a:r>
              <a:rPr lang="ru-RU" sz="4000" dirty="0"/>
              <a:t>.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6554847" y="6208996"/>
            <a:ext cx="490563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Текст ответа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78896" y="6272784"/>
            <a:ext cx="146304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048" y="4492176"/>
            <a:ext cx="2790451" cy="1744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178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480" y="6236208"/>
            <a:ext cx="731520" cy="6217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3864" y="86498"/>
            <a:ext cx="2794687" cy="457201"/>
          </a:xfr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Вопрос №8.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26336" y="5780782"/>
            <a:ext cx="9534144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Животные, растения и насекомые, внесённые в Красную Книгу Иркутской области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2640" y="6272784"/>
            <a:ext cx="146304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024710"/>
              </p:ext>
            </p:extLst>
          </p:nvPr>
        </p:nvGraphicFramePr>
        <p:xfrm>
          <a:off x="855664" y="891790"/>
          <a:ext cx="10353808" cy="5059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9776"/>
                <a:gridCol w="2109776"/>
                <a:gridCol w="2109776"/>
                <a:gridCol w="2109776"/>
                <a:gridCol w="19147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b="1" dirty="0" err="1" smtClean="0">
                          <a:latin typeface="+mn-lt"/>
                        </a:rPr>
                        <a:t>Крас-ный</a:t>
                      </a:r>
                      <a:r>
                        <a:rPr lang="ru-RU" sz="4000" b="1" dirty="0" smtClean="0">
                          <a:latin typeface="+mn-lt"/>
                        </a:rPr>
                        <a:t> или горный волк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</a:rPr>
                        <a:t>Ландыш майский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</a:rPr>
                        <a:t>Морж </a:t>
                      </a:r>
                      <a:r>
                        <a:rPr lang="ru-RU" sz="4000" b="1" dirty="0" err="1" smtClean="0">
                          <a:latin typeface="+mn-lt"/>
                        </a:rPr>
                        <a:t>атлан</a:t>
                      </a:r>
                      <a:r>
                        <a:rPr lang="ru-RU" sz="4000" b="1" dirty="0" smtClean="0">
                          <a:latin typeface="+mn-lt"/>
                        </a:rPr>
                        <a:t>-</a:t>
                      </a:r>
                      <a:r>
                        <a:rPr lang="ru-RU" sz="4000" b="1" dirty="0" err="1" smtClean="0">
                          <a:latin typeface="+mn-lt"/>
                        </a:rPr>
                        <a:t>тичес</a:t>
                      </a:r>
                      <a:r>
                        <a:rPr lang="ru-RU" sz="4000" b="1" dirty="0" smtClean="0">
                          <a:latin typeface="+mn-lt"/>
                        </a:rPr>
                        <a:t>-кий.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+mn-lt"/>
                        </a:rPr>
                        <a:t>СТИКТА РАЙТА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</a:rPr>
                        <a:t>Амур-</a:t>
                      </a:r>
                      <a:r>
                        <a:rPr lang="ru-RU" sz="4000" b="1" dirty="0" err="1" smtClean="0">
                          <a:latin typeface="+mn-lt"/>
                        </a:rPr>
                        <a:t>ский</a:t>
                      </a:r>
                      <a:r>
                        <a:rPr lang="ru-RU" sz="4000" b="1" dirty="0" smtClean="0">
                          <a:latin typeface="+mn-lt"/>
                        </a:rPr>
                        <a:t> тигр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+mn-lt"/>
                        </a:rPr>
                        <a:t>ПАВЛИ-НИЙ ГЛАЗ НОЧНОЙ МАЛЫЙ</a:t>
                      </a:r>
                      <a:endParaRPr lang="ru-RU" sz="3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Лошадь Пржевальского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</a:rPr>
                        <a:t>Аир болот-</a:t>
                      </a:r>
                      <a:r>
                        <a:rPr lang="ru-RU" sz="4000" b="1" dirty="0" err="1" smtClean="0">
                          <a:latin typeface="+mn-lt"/>
                        </a:rPr>
                        <a:t>ный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+mn-lt"/>
                        </a:rPr>
                        <a:t>Беломордый </a:t>
                      </a:r>
                      <a:r>
                        <a:rPr lang="ru-RU" sz="4000" b="1" dirty="0" err="1" smtClean="0">
                          <a:latin typeface="+mn-lt"/>
                        </a:rPr>
                        <a:t>дель-фин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+mn-lt"/>
                        </a:rPr>
                        <a:t>КРАСОТ-КА-ДЕВУ-ШКА ЯПОНС-КАЯ</a:t>
                      </a:r>
                      <a:endParaRPr lang="ru-RU" sz="3200" b="1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12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450</Words>
  <Application>Microsoft Office PowerPoint</Application>
  <PresentationFormat>Произвольный</PresentationFormat>
  <Paragraphs>98</Paragraphs>
  <Slides>15</Slides>
  <Notes>6</Notes>
  <HiddenSlides>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Вопрос №1.  Экология общения.</vt:lpstr>
      <vt:lpstr>Вопрос №2. Экология души.  </vt:lpstr>
      <vt:lpstr>Вопрос №4. Экология питания. </vt:lpstr>
      <vt:lpstr>Вопрос №5. Информационная экология. </vt:lpstr>
      <vt:lpstr>Вопрос №7.  Мой дом – моя крепость. </vt:lpstr>
      <vt:lpstr>Вопрос №8. </vt:lpstr>
      <vt:lpstr>Музыкальная пауза</vt:lpstr>
      <vt:lpstr>Черный ящик. Экология Байкала. </vt:lpstr>
      <vt:lpstr>Презентация PowerPoint</vt:lpstr>
      <vt:lpstr>Презентация PowerPoint</vt:lpstr>
      <vt:lpstr>Презентация PowerPoint</vt:lpstr>
      <vt:lpstr>Иллюстрации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александровна елена</dc:creator>
  <cp:lastModifiedBy>1</cp:lastModifiedBy>
  <cp:revision>70</cp:revision>
  <dcterms:created xsi:type="dcterms:W3CDTF">2015-07-08T11:55:46Z</dcterms:created>
  <dcterms:modified xsi:type="dcterms:W3CDTF">2017-10-23T18:23:30Z</dcterms:modified>
</cp:coreProperties>
</file>