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8" r:id="rId5"/>
    <p:sldId id="269" r:id="rId6"/>
    <p:sldId id="259" r:id="rId7"/>
    <p:sldId id="271" r:id="rId8"/>
    <p:sldId id="272" r:id="rId9"/>
    <p:sldId id="261" r:id="rId10"/>
    <p:sldId id="260" r:id="rId11"/>
    <p:sldId id="262" r:id="rId12"/>
    <p:sldId id="263" r:id="rId13"/>
    <p:sldId id="264" r:id="rId14"/>
    <p:sldId id="265" r:id="rId15"/>
    <p:sldId id="266" r:id="rId16"/>
    <p:sldId id="267" r:id="rId17"/>
    <p:sldId id="273" r:id="rId18"/>
    <p:sldId id="274" r:id="rId19"/>
    <p:sldId id="275" r:id="rId20"/>
    <p:sldId id="276" r:id="rId21"/>
    <p:sldId id="277" r:id="rId22"/>
    <p:sldId id="278" r:id="rId23"/>
    <p:sldId id="279" r:id="rId24"/>
    <p:sldId id="280" r:id="rId25"/>
    <p:sldId id="281" r:id="rId26"/>
    <p:sldId id="282" r:id="rId27"/>
    <p:sldId id="270" r:id="rId28"/>
    <p:sldId id="283" r:id="rId29"/>
    <p:sldId id="284"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890" autoAdjust="0"/>
    <p:restoredTop sz="94660"/>
  </p:normalViewPr>
  <p:slideViewPr>
    <p:cSldViewPr>
      <p:cViewPr>
        <p:scale>
          <a:sx n="75" d="100"/>
          <a:sy n="75" d="100"/>
        </p:scale>
        <p:origin x="-1522" y="-259"/>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09.11.2021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09.11.2021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09.11.2021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09.11.2021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09.11.2021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09.11.2021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09.11.2021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09.11.2021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B4C71EC6-210F-42DE-9C53-41977AD35B3D}" type="datetimeFigureOut">
              <a:rPr lang="ru-RU" smtClean="0"/>
              <a:t>09.11.2021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09.11.2021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09.11.2021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B4C71EC6-210F-42DE-9C53-41977AD35B3D}" type="datetimeFigureOut">
              <a:rPr lang="ru-RU" smtClean="0"/>
              <a:t>09.11.2021</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B19B0651-EE4F-4900-A07F-96A6BFA9D0F0}" type="slidenum">
              <a:rPr lang="ru-RU" smtClean="0"/>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s://infourok.ru/go.html?href=http://pandia.ru/text/category/professionalmznaya_deyatelmznostmz/"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15616" y="413088"/>
            <a:ext cx="5987537" cy="369332"/>
          </a:xfrm>
          <a:prstGeom prst="rect">
            <a:avLst/>
          </a:prstGeom>
          <a:noFill/>
        </p:spPr>
        <p:txBody>
          <a:bodyPr wrap="none" rtlCol="0">
            <a:spAutoFit/>
          </a:bodyPr>
          <a:lstStyle/>
          <a:p>
            <a:r>
              <a:rPr lang="ru-RU" dirty="0" smtClean="0"/>
              <a:t>ГБПОУ ПО </a:t>
            </a:r>
            <a:r>
              <a:rPr lang="ru-RU" dirty="0" smtClean="0"/>
              <a:t> «Мокшанский </a:t>
            </a:r>
            <a:r>
              <a:rPr lang="ru-RU" dirty="0" smtClean="0"/>
              <a:t>агротехнологический </a:t>
            </a:r>
            <a:r>
              <a:rPr lang="ru-RU" dirty="0" smtClean="0"/>
              <a:t>колледж»</a:t>
            </a:r>
            <a:endParaRPr lang="ru-RU" dirty="0"/>
          </a:p>
        </p:txBody>
      </p:sp>
      <p:sp>
        <p:nvSpPr>
          <p:cNvPr id="5" name="TextBox 4"/>
          <p:cNvSpPr txBox="1"/>
          <p:nvPr/>
        </p:nvSpPr>
        <p:spPr>
          <a:xfrm>
            <a:off x="3799374" y="6237312"/>
            <a:ext cx="1701107" cy="369332"/>
          </a:xfrm>
          <a:prstGeom prst="rect">
            <a:avLst/>
          </a:prstGeom>
          <a:noFill/>
        </p:spPr>
        <p:txBody>
          <a:bodyPr wrap="none" rtlCol="0">
            <a:spAutoFit/>
          </a:bodyPr>
          <a:lstStyle/>
          <a:p>
            <a:r>
              <a:rPr lang="ru-RU" dirty="0" smtClean="0"/>
              <a:t>Мокшан 2021</a:t>
            </a:r>
            <a:endParaRPr lang="ru-RU" dirty="0"/>
          </a:p>
        </p:txBody>
      </p:sp>
      <p:sp>
        <p:nvSpPr>
          <p:cNvPr id="6" name="TextBox 5"/>
          <p:cNvSpPr txBox="1"/>
          <p:nvPr/>
        </p:nvSpPr>
        <p:spPr>
          <a:xfrm>
            <a:off x="1979712" y="2708920"/>
            <a:ext cx="5628464" cy="646331"/>
          </a:xfrm>
          <a:prstGeom prst="rect">
            <a:avLst/>
          </a:prstGeom>
          <a:noFill/>
        </p:spPr>
        <p:txBody>
          <a:bodyPr wrap="none" rtlCol="0">
            <a:spAutoFit/>
          </a:bodyPr>
          <a:lstStyle/>
          <a:p>
            <a:pPr algn="ctr"/>
            <a:r>
              <a:rPr lang="ru-RU" sz="3600" dirty="0" smtClean="0"/>
              <a:t>«Молодые программисты»</a:t>
            </a:r>
            <a:endParaRPr lang="ru-RU" sz="3600" dirty="0"/>
          </a:p>
        </p:txBody>
      </p:sp>
    </p:spTree>
    <p:extLst>
      <p:ext uri="{BB962C8B-B14F-4D97-AF65-F5344CB8AC3E}">
        <p14:creationId xmlns:p14="http://schemas.microsoft.com/office/powerpoint/2010/main" val="14657912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827584" y="1497617"/>
            <a:ext cx="7408333" cy="3450696"/>
          </a:xfrm>
        </p:spPr>
        <p:txBody>
          <a:bodyPr>
            <a:normAutofit lnSpcReduction="10000"/>
          </a:bodyPr>
          <a:lstStyle/>
          <a:p>
            <a:r>
              <a:rPr lang="ru-RU" dirty="0" smtClean="0"/>
              <a:t>Возникновение </a:t>
            </a:r>
            <a:r>
              <a:rPr lang="ru-RU" dirty="0"/>
              <a:t>программирования как рода занятий и, особенно, как </a:t>
            </a:r>
            <a:r>
              <a:rPr lang="ru-RU" dirty="0">
                <a:hlinkClick r:id="rId2"/>
              </a:rPr>
              <a:t>профессиональной деятельности</a:t>
            </a:r>
            <a:r>
              <a:rPr lang="ru-RU" dirty="0"/>
              <a:t> трудно датировать однозначно. Часто первым программируемым устройством принято считать жаккардовый ткацкий станок, построенный в 1804 году Жозефом Мари </a:t>
            </a:r>
            <a:r>
              <a:rPr lang="ru-RU" dirty="0" err="1"/>
              <a:t>Жаккаром</a:t>
            </a:r>
            <a:r>
              <a:rPr lang="ru-RU" dirty="0"/>
              <a:t>, который произвёл революцию в ткацкой промышленности, предоставив возможность программировать узоры на тканях при помощи перфокарт.</a:t>
            </a:r>
          </a:p>
        </p:txBody>
      </p:sp>
      <p:sp>
        <p:nvSpPr>
          <p:cNvPr id="3" name="Заголовок 2"/>
          <p:cNvSpPr>
            <a:spLocks noGrp="1"/>
          </p:cNvSpPr>
          <p:nvPr>
            <p:ph type="title"/>
          </p:nvPr>
        </p:nvSpPr>
        <p:spPr/>
        <p:txBody>
          <a:bodyPr/>
          <a:lstStyle/>
          <a:p>
            <a:r>
              <a:rPr lang="ru-RU" dirty="0" smtClean="0"/>
              <a:t>Рождение </a:t>
            </a:r>
            <a:r>
              <a:rPr lang="ru-RU" dirty="0" smtClean="0"/>
              <a:t>программирования</a:t>
            </a:r>
            <a:endParaRPr lang="ru-RU" dirty="0"/>
          </a:p>
        </p:txBody>
      </p:sp>
      <p:pic>
        <p:nvPicPr>
          <p:cNvPr id="1026" name="Picture 2" descr="Ткацкий станок Жаккарда | Galanix"/>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2875" y="4509120"/>
            <a:ext cx="2341125" cy="2378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7752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1844824"/>
            <a:ext cx="7772400" cy="3413712"/>
          </a:xfrm>
        </p:spPr>
        <p:txBody>
          <a:bodyPr>
            <a:normAutofit fontScale="90000"/>
          </a:bodyPr>
          <a:lstStyle/>
          <a:p>
            <a:r>
              <a:rPr lang="ru-RU" sz="2000" dirty="0">
                <a:solidFill>
                  <a:schemeClr val="tx1"/>
                </a:solidFill>
              </a:rPr>
              <a:t>Первое программируемое вычислительное устройство, Аналитическую машину, разработал Чарлз Бэббидж (но не смог её построить). 19 июля 1843 года графиня Ада Августа Лавлейс, дочка великого английского поэта Джорджа Байрона, как принято считать, написала первую в истории человечества программу для Аналитической машины. Однако ни одна из программ написанных Адой Лавлейс никогда так и не была запущена. Её принято считать почётным первым программистом. История сохранила её имя в названии универсального языка программирования «Ада». Именно она написала множество программ для вычислительных машин Бэббиджа, причем надо отметить, что некоторые из предложенных ею терминов и определений фигурируют даже в современных учебниках программирования.</a:t>
            </a:r>
            <a:r>
              <a:rPr lang="ru-RU" dirty="0">
                <a:solidFill>
                  <a:schemeClr val="tx1"/>
                </a:solidFill>
              </a:rPr>
              <a:t/>
            </a:r>
            <a:br>
              <a:rPr lang="ru-RU" dirty="0">
                <a:solidFill>
                  <a:schemeClr val="tx1"/>
                </a:solidFill>
              </a:rPr>
            </a:br>
            <a:endParaRPr lang="ru-RU" dirty="0"/>
          </a:p>
        </p:txBody>
      </p:sp>
      <p:sp>
        <p:nvSpPr>
          <p:cNvPr id="3" name="Текст 2"/>
          <p:cNvSpPr>
            <a:spLocks noGrp="1"/>
          </p:cNvSpPr>
          <p:nvPr>
            <p:ph type="body" idx="1"/>
          </p:nvPr>
        </p:nvSpPr>
        <p:spPr>
          <a:xfrm>
            <a:off x="1259632" y="620688"/>
            <a:ext cx="6417734" cy="939801"/>
          </a:xfrm>
        </p:spPr>
        <p:txBody>
          <a:bodyPr>
            <a:normAutofit/>
          </a:bodyPr>
          <a:lstStyle/>
          <a:p>
            <a:r>
              <a:rPr lang="ru-RU" sz="3200" dirty="0" smtClean="0"/>
              <a:t>Первая </a:t>
            </a:r>
            <a:r>
              <a:rPr lang="ru-RU" sz="3200" dirty="0" smtClean="0"/>
              <a:t>программируемая машина</a:t>
            </a:r>
            <a:endParaRPr lang="ru-RU" sz="3200" dirty="0"/>
          </a:p>
        </p:txBody>
      </p:sp>
      <p:pic>
        <p:nvPicPr>
          <p:cNvPr id="3074" name="Picture 2" descr="История создания персонального компьютера и его компоненты - презентация  онлайн"/>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078" t="32243" r="16740" b="8065"/>
          <a:stretch/>
        </p:blipFill>
        <p:spPr bwMode="auto">
          <a:xfrm>
            <a:off x="251520" y="4941168"/>
            <a:ext cx="2548831" cy="1696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3082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1052736"/>
            <a:ext cx="7772400" cy="2232248"/>
          </a:xfrm>
        </p:spPr>
        <p:txBody>
          <a:bodyPr>
            <a:normAutofit fontScale="90000"/>
          </a:bodyPr>
          <a:lstStyle/>
          <a:p>
            <a:r>
              <a:rPr lang="ru-RU" sz="2000" dirty="0">
                <a:solidFill>
                  <a:schemeClr val="tx1"/>
                </a:solidFill>
              </a:rPr>
              <a:t>Первый работающий программируемый компьютер </a:t>
            </a:r>
            <a:r>
              <a:rPr lang="ru-RU" sz="2000" dirty="0" smtClean="0">
                <a:solidFill>
                  <a:schemeClr val="tx1"/>
                </a:solidFill>
              </a:rPr>
              <a:t>(1941 год), </a:t>
            </a:r>
            <a:r>
              <a:rPr lang="ru-RU" sz="2000" dirty="0">
                <a:solidFill>
                  <a:schemeClr val="tx1"/>
                </a:solidFill>
              </a:rPr>
              <a:t>первые программы для него, а также первый язык программирования высокого уровня </a:t>
            </a:r>
            <a:r>
              <a:rPr lang="ru-RU" sz="2000" dirty="0" err="1">
                <a:solidFill>
                  <a:schemeClr val="tx1"/>
                </a:solidFill>
              </a:rPr>
              <a:t>Планкалкюль</a:t>
            </a:r>
            <a:r>
              <a:rPr lang="ru-RU" sz="2000" dirty="0">
                <a:solidFill>
                  <a:schemeClr val="tx1"/>
                </a:solidFill>
              </a:rPr>
              <a:t> создал немецкий инженер Конрад </a:t>
            </a:r>
            <a:r>
              <a:rPr lang="ru-RU" sz="2000" dirty="0" err="1">
                <a:solidFill>
                  <a:schemeClr val="tx1"/>
                </a:solidFill>
              </a:rPr>
              <a:t>Цузе</a:t>
            </a:r>
            <a:r>
              <a:rPr lang="ru-RU" sz="2000" dirty="0">
                <a:solidFill>
                  <a:schemeClr val="tx1"/>
                </a:solidFill>
              </a:rPr>
              <a:t>.</a:t>
            </a:r>
            <a:br>
              <a:rPr lang="ru-RU" sz="2000" dirty="0">
                <a:solidFill>
                  <a:schemeClr val="tx1"/>
                </a:solidFill>
              </a:rPr>
            </a:br>
            <a:r>
              <a:rPr lang="ru-RU" sz="2000" dirty="0">
                <a:solidFill>
                  <a:schemeClr val="tx1"/>
                </a:solidFill>
              </a:rPr>
              <a:t>Имена людей, впервые начавших профессионально выполнять работу собственно по программированию, история не сохранила, так как поначалу программирование рассматривалось как второстепенная наладочная операция.</a:t>
            </a:r>
            <a:r>
              <a:rPr lang="ru-RU" dirty="0">
                <a:solidFill>
                  <a:schemeClr val="tx1"/>
                </a:solidFill>
              </a:rPr>
              <a:t/>
            </a:r>
            <a:br>
              <a:rPr lang="ru-RU" dirty="0">
                <a:solidFill>
                  <a:schemeClr val="tx1"/>
                </a:solidFill>
              </a:rPr>
            </a:br>
            <a:endParaRPr lang="ru-RU" dirty="0"/>
          </a:p>
        </p:txBody>
      </p:sp>
      <p:sp>
        <p:nvSpPr>
          <p:cNvPr id="3" name="Текст 2"/>
          <p:cNvSpPr>
            <a:spLocks noGrp="1"/>
          </p:cNvSpPr>
          <p:nvPr>
            <p:ph type="body" idx="1"/>
          </p:nvPr>
        </p:nvSpPr>
        <p:spPr>
          <a:xfrm>
            <a:off x="1259632" y="548680"/>
            <a:ext cx="6417734" cy="435745"/>
          </a:xfrm>
        </p:spPr>
        <p:txBody>
          <a:bodyPr/>
          <a:lstStyle/>
          <a:p>
            <a:r>
              <a:rPr lang="ru-RU" dirty="0" smtClean="0"/>
              <a:t>Первый работающий компьютер</a:t>
            </a:r>
            <a:endParaRPr lang="ru-RU" dirty="0"/>
          </a:p>
        </p:txBody>
      </p:sp>
      <p:pic>
        <p:nvPicPr>
          <p:cNvPr id="2050" name="Picture 2" descr="Кто изобрел самый первый персональный компьютер в мире и в России | Техкульт"/>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8221" y="3140968"/>
            <a:ext cx="5832648" cy="3132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08364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Jb5W4QYjIuLifUcEheN-rA-article.png"/>
          <p:cNvPicPr>
            <a:picLocks noChangeAspect="1"/>
          </p:cNvPicPr>
          <p:nvPr/>
        </p:nvPicPr>
        <p:blipFill>
          <a:blip r:embed="rId2" cstate="print">
            <a:duotone>
              <a:prstClr val="black"/>
              <a:schemeClr val="accent5">
                <a:tint val="45000"/>
                <a:satMod val="400000"/>
              </a:schemeClr>
            </a:duotone>
          </a:blip>
          <a:stretch>
            <a:fillRect/>
          </a:stretch>
        </p:blipFill>
        <p:spPr>
          <a:xfrm>
            <a:off x="-324544" y="4352925"/>
            <a:ext cx="2571750" cy="2505075"/>
          </a:xfrm>
          <a:prstGeom prst="rect">
            <a:avLst/>
          </a:prstGeom>
        </p:spPr>
      </p:pic>
      <p:pic>
        <p:nvPicPr>
          <p:cNvPr id="5" name="Рисунок 4" descr="bill_gates.png"/>
          <p:cNvPicPr>
            <a:picLocks noChangeAspect="1"/>
          </p:cNvPicPr>
          <p:nvPr/>
        </p:nvPicPr>
        <p:blipFill>
          <a:blip r:embed="rId3" cstate="print">
            <a:duotone>
              <a:prstClr val="black"/>
              <a:schemeClr val="accent5">
                <a:tint val="45000"/>
                <a:satMod val="400000"/>
              </a:schemeClr>
            </a:duotone>
          </a:blip>
          <a:stretch>
            <a:fillRect/>
          </a:stretch>
        </p:blipFill>
        <p:spPr>
          <a:xfrm>
            <a:off x="3265137" y="4411779"/>
            <a:ext cx="1695159" cy="2387366"/>
          </a:xfrm>
          <a:prstGeom prst="rect">
            <a:avLst/>
          </a:prstGeom>
        </p:spPr>
      </p:pic>
      <p:sp>
        <p:nvSpPr>
          <p:cNvPr id="2" name="Заголовок 1"/>
          <p:cNvSpPr>
            <a:spLocks noGrp="1"/>
          </p:cNvSpPr>
          <p:nvPr>
            <p:ph type="title"/>
          </p:nvPr>
        </p:nvSpPr>
        <p:spPr>
          <a:xfrm>
            <a:off x="683568" y="1412776"/>
            <a:ext cx="7772400" cy="4133792"/>
          </a:xfrm>
        </p:spPr>
        <p:txBody>
          <a:bodyPr>
            <a:normAutofit/>
          </a:bodyPr>
          <a:lstStyle/>
          <a:p>
            <a:pPr marL="342900" indent="-342900" algn="l">
              <a:buFont typeface="Arial" pitchFamily="34" charset="0"/>
              <a:buChar char="•"/>
            </a:pPr>
            <a:r>
              <a:rPr lang="ru-RU" sz="2200" dirty="0" smtClean="0">
                <a:solidFill>
                  <a:schemeClr val="bg2">
                    <a:lumMod val="25000"/>
                  </a:schemeClr>
                </a:solidFill>
              </a:rPr>
              <a:t>Марк </a:t>
            </a:r>
            <a:r>
              <a:rPr lang="ru-RU" sz="2200" dirty="0" err="1">
                <a:solidFill>
                  <a:schemeClr val="bg2">
                    <a:lumMod val="25000"/>
                  </a:schemeClr>
                </a:solidFill>
              </a:rPr>
              <a:t>Цекерберг</a:t>
            </a:r>
            <a:r>
              <a:rPr lang="ru-RU" sz="2200" dirty="0">
                <a:solidFill>
                  <a:schemeClr val="bg2">
                    <a:lumMod val="25000"/>
                  </a:schemeClr>
                </a:solidFill>
              </a:rPr>
              <a:t> – американский программист, основатель социальной сети «</a:t>
            </a:r>
            <a:r>
              <a:rPr lang="en-US" sz="2200" dirty="0">
                <a:solidFill>
                  <a:schemeClr val="bg2">
                    <a:lumMod val="25000"/>
                  </a:schemeClr>
                </a:solidFill>
              </a:rPr>
              <a:t>Facebook</a:t>
            </a:r>
            <a:r>
              <a:rPr lang="ru-RU" sz="2200" dirty="0">
                <a:solidFill>
                  <a:schemeClr val="bg2">
                    <a:lumMod val="25000"/>
                  </a:schemeClr>
                </a:solidFill>
              </a:rPr>
              <a:t>». Его состояние насчитывает около 45 млрд. </a:t>
            </a:r>
            <a:r>
              <a:rPr lang="ru-RU" sz="2200" dirty="0" smtClean="0">
                <a:solidFill>
                  <a:schemeClr val="bg2">
                    <a:lumMod val="25000"/>
                  </a:schemeClr>
                </a:solidFill>
              </a:rPr>
              <a:t>долларов.</a:t>
            </a:r>
            <a:br>
              <a:rPr lang="ru-RU" sz="2200" dirty="0" smtClean="0">
                <a:solidFill>
                  <a:schemeClr val="bg2">
                    <a:lumMod val="25000"/>
                  </a:schemeClr>
                </a:solidFill>
              </a:rPr>
            </a:br>
            <a:r>
              <a:rPr lang="ru-RU" sz="2200" dirty="0" smtClean="0">
                <a:solidFill>
                  <a:schemeClr val="bg2">
                    <a:lumMod val="25000"/>
                  </a:schemeClr>
                </a:solidFill>
              </a:rPr>
              <a:t>Билл </a:t>
            </a:r>
            <a:r>
              <a:rPr lang="ru-RU" sz="2200" dirty="0">
                <a:solidFill>
                  <a:schemeClr val="bg2">
                    <a:lumMod val="25000"/>
                  </a:schemeClr>
                </a:solidFill>
              </a:rPr>
              <a:t>Гейтс - американский программист, предприниматель. Является основателем компании «</a:t>
            </a:r>
            <a:r>
              <a:rPr lang="en-US" sz="2200" dirty="0">
                <a:solidFill>
                  <a:schemeClr val="bg2">
                    <a:lumMod val="25000"/>
                  </a:schemeClr>
                </a:solidFill>
              </a:rPr>
              <a:t>Microsoft</a:t>
            </a:r>
            <a:r>
              <a:rPr lang="ru-RU" sz="2200" dirty="0">
                <a:solidFill>
                  <a:schemeClr val="bg2">
                    <a:lumMod val="25000"/>
                  </a:schemeClr>
                </a:solidFill>
              </a:rPr>
              <a:t>». Его состоянии насчитывает 76 млрд. </a:t>
            </a:r>
            <a:r>
              <a:rPr lang="ru-RU" sz="2200" dirty="0" smtClean="0">
                <a:solidFill>
                  <a:schemeClr val="bg2">
                    <a:lumMod val="25000"/>
                  </a:schemeClr>
                </a:solidFill>
              </a:rPr>
              <a:t>Долларов.</a:t>
            </a:r>
            <a:r>
              <a:rPr lang="ru-RU" sz="2200" dirty="0">
                <a:solidFill>
                  <a:schemeClr val="bg2">
                    <a:lumMod val="25000"/>
                  </a:schemeClr>
                </a:solidFill>
              </a:rPr>
              <a:t/>
            </a:r>
            <a:br>
              <a:rPr lang="ru-RU" sz="2200" dirty="0">
                <a:solidFill>
                  <a:schemeClr val="bg2">
                    <a:lumMod val="25000"/>
                  </a:schemeClr>
                </a:solidFill>
              </a:rPr>
            </a:br>
            <a:r>
              <a:rPr lang="ru-RU" sz="2200" dirty="0">
                <a:solidFill>
                  <a:schemeClr val="bg2">
                    <a:lumMod val="25000"/>
                  </a:schemeClr>
                </a:solidFill>
              </a:rPr>
              <a:t>Стив Джобс – американский программист. Один из основателей компании «</a:t>
            </a:r>
            <a:r>
              <a:rPr lang="en-US" sz="2200" dirty="0">
                <a:solidFill>
                  <a:schemeClr val="bg2">
                    <a:lumMod val="25000"/>
                  </a:schemeClr>
                </a:solidFill>
              </a:rPr>
              <a:t>Apple</a:t>
            </a:r>
            <a:r>
              <a:rPr lang="ru-RU" sz="2200" dirty="0">
                <a:solidFill>
                  <a:schemeClr val="bg2">
                    <a:lumMod val="25000"/>
                  </a:schemeClr>
                </a:solidFill>
              </a:rPr>
              <a:t>». К сожалению умер от болезни в 2011 году.</a:t>
            </a:r>
            <a:br>
              <a:rPr lang="ru-RU" sz="2200" dirty="0">
                <a:solidFill>
                  <a:schemeClr val="bg2">
                    <a:lumMod val="25000"/>
                  </a:schemeClr>
                </a:solidFill>
              </a:rPr>
            </a:br>
            <a:r>
              <a:rPr lang="ru-RU" sz="2200" dirty="0" smtClean="0">
                <a:solidFill>
                  <a:schemeClr val="bg2">
                    <a:lumMod val="25000"/>
                  </a:schemeClr>
                </a:solidFill>
              </a:rPr>
              <a:t>.</a:t>
            </a:r>
            <a:endParaRPr lang="ru-RU" dirty="0"/>
          </a:p>
        </p:txBody>
      </p:sp>
      <p:sp>
        <p:nvSpPr>
          <p:cNvPr id="3" name="Текст 2"/>
          <p:cNvSpPr>
            <a:spLocks noGrp="1"/>
          </p:cNvSpPr>
          <p:nvPr>
            <p:ph type="body" idx="1"/>
          </p:nvPr>
        </p:nvSpPr>
        <p:spPr>
          <a:xfrm>
            <a:off x="1115616" y="404664"/>
            <a:ext cx="6417734" cy="939801"/>
          </a:xfrm>
        </p:spPr>
        <p:txBody>
          <a:bodyPr>
            <a:normAutofit/>
          </a:bodyPr>
          <a:lstStyle/>
          <a:p>
            <a:r>
              <a:rPr lang="ru-RU" sz="3600" dirty="0" smtClean="0">
                <a:solidFill>
                  <a:schemeClr val="bg2">
                    <a:lumMod val="25000"/>
                  </a:schemeClr>
                </a:solidFill>
              </a:rPr>
              <a:t>Знаменитые программисты</a:t>
            </a:r>
            <a:endParaRPr lang="ru-RU" sz="3600" dirty="0">
              <a:solidFill>
                <a:schemeClr val="bg2">
                  <a:lumMod val="25000"/>
                </a:schemeClr>
              </a:solidFill>
            </a:endParaRPr>
          </a:p>
        </p:txBody>
      </p:sp>
      <p:pic>
        <p:nvPicPr>
          <p:cNvPr id="6" name="Рисунок 5" descr="RIP-SteveJobs.png"/>
          <p:cNvPicPr>
            <a:picLocks noChangeAspect="1"/>
          </p:cNvPicPr>
          <p:nvPr/>
        </p:nvPicPr>
        <p:blipFill>
          <a:blip r:embed="rId4" cstate="print">
            <a:duotone>
              <a:prstClr val="black"/>
              <a:schemeClr val="accent5">
                <a:tint val="45000"/>
                <a:satMod val="400000"/>
              </a:schemeClr>
            </a:duotone>
          </a:blip>
          <a:stretch>
            <a:fillRect/>
          </a:stretch>
        </p:blipFill>
        <p:spPr>
          <a:xfrm>
            <a:off x="5148064" y="4499363"/>
            <a:ext cx="3097076" cy="221219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36497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9951" y="3781487"/>
            <a:ext cx="7772400" cy="1524000"/>
          </a:xfrm>
        </p:spPr>
        <p:txBody>
          <a:bodyPr>
            <a:noAutofit/>
          </a:bodyPr>
          <a:lstStyle/>
          <a:p>
            <a:r>
              <a:rPr lang="ru-RU" sz="2000" dirty="0" smtClean="0">
                <a:solidFill>
                  <a:schemeClr val="bg2">
                    <a:lumMod val="25000"/>
                  </a:schemeClr>
                </a:solidFill>
              </a:rPr>
              <a:t>Огромный вклад в эту область принесли русские учёные и инженеры. Академик Сергей </a:t>
            </a:r>
            <a:r>
              <a:rPr lang="ru-RU" sz="2000" b="1" dirty="0" smtClean="0">
                <a:solidFill>
                  <a:schemeClr val="bg2">
                    <a:lumMod val="25000"/>
                  </a:schemeClr>
                </a:solidFill>
              </a:rPr>
              <a:t>Алексеевич Лебедев</a:t>
            </a:r>
            <a:r>
              <a:rPr lang="ru-RU" sz="2000" dirty="0" smtClean="0">
                <a:solidFill>
                  <a:schemeClr val="bg2">
                    <a:lumMod val="25000"/>
                  </a:schemeClr>
                </a:solidFill>
              </a:rPr>
              <a:t> (1902-1974), описал и реализовал основные принципы устройства компьютера в Малой электронной счетной машине (МЭСМ), которая была первым компьютером в континентальной Европе.</a:t>
            </a:r>
            <a:br>
              <a:rPr lang="ru-RU" sz="2000" dirty="0" smtClean="0">
                <a:solidFill>
                  <a:schemeClr val="bg2">
                    <a:lumMod val="25000"/>
                  </a:schemeClr>
                </a:solidFill>
              </a:rPr>
            </a:br>
            <a:endParaRPr lang="ru-RU" sz="2000" dirty="0"/>
          </a:p>
        </p:txBody>
      </p:sp>
      <p:sp>
        <p:nvSpPr>
          <p:cNvPr id="3" name="Текст 2"/>
          <p:cNvSpPr>
            <a:spLocks noGrp="1"/>
          </p:cNvSpPr>
          <p:nvPr>
            <p:ph type="body" idx="1"/>
          </p:nvPr>
        </p:nvSpPr>
        <p:spPr>
          <a:xfrm>
            <a:off x="1331640" y="476672"/>
            <a:ext cx="6417734" cy="939801"/>
          </a:xfrm>
        </p:spPr>
        <p:txBody>
          <a:bodyPr>
            <a:normAutofit fontScale="85000" lnSpcReduction="20000"/>
          </a:bodyPr>
          <a:lstStyle/>
          <a:p>
            <a:r>
              <a:rPr lang="ru-RU" sz="4000" dirty="0" smtClean="0"/>
              <a:t>Знаменитые советские программисты</a:t>
            </a:r>
            <a:endParaRPr lang="ru-RU" sz="4000" dirty="0"/>
          </a:p>
        </p:txBody>
      </p:sp>
      <p:sp>
        <p:nvSpPr>
          <p:cNvPr id="4" name="AutoShape 2" descr="Лебедев Сергей Алексеевич"/>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Лебедев Сергей Алексеевич"/>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6" descr="Лебедев Сергей Алексеевич"/>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8" descr="Лебедев Сергей Алексеевич"/>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0" descr="Лебедев Сергей Алексеевич"/>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AutoShape 12" descr="Лебедев Сергей Алексеевич"/>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0" name="AutoShape 14" descr="Лебедев Сергей Алексеевич"/>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AutoShape 16" descr="Лебедев Сергей Алексеевич"/>
          <p:cNvSpPr>
            <a:spLocks noChangeAspect="1" noChangeArrowheads="1"/>
          </p:cNvSpPr>
          <p:nvPr/>
        </p:nvSpPr>
        <p:spPr bwMode="auto">
          <a:xfrm>
            <a:off x="1222374" y="922337"/>
            <a:ext cx="2269505" cy="226951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2" name="AutoShape 18" descr="Лебедев Сергей Алексеевич"/>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3" name="AutoShape 20" descr="Лебедев Сергей Алексеевич"/>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4" name="AutoShape 22" descr="Лебедев Сергей Алексеевич"/>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6" name="AutoShape 26" descr="ЛЕБЕДЕВ"/>
          <p:cNvSpPr>
            <a:spLocks noChangeAspect="1" noChangeArrowheads="1"/>
          </p:cNvSpPr>
          <p:nvPr/>
        </p:nvSpPr>
        <p:spPr bwMode="auto">
          <a:xfrm>
            <a:off x="1926590" y="1684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7" name="AutoShape 28" descr="ЛЕБЕДЕВ"/>
          <p:cNvSpPr>
            <a:spLocks noChangeAspect="1" noChangeArrowheads="1"/>
          </p:cNvSpPr>
          <p:nvPr/>
        </p:nvSpPr>
        <p:spPr bwMode="auto">
          <a:xfrm>
            <a:off x="2136775" y="1836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8" name="AutoShape 30" descr="ЛЕБЕДЕВ"/>
          <p:cNvSpPr>
            <a:spLocks noChangeAspect="1" noChangeArrowheads="1"/>
          </p:cNvSpPr>
          <p:nvPr/>
        </p:nvSpPr>
        <p:spPr bwMode="auto">
          <a:xfrm>
            <a:off x="2289175" y="1989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9" name="AutoShape 32" descr="ЛЕБЕДЕВ"/>
          <p:cNvSpPr>
            <a:spLocks noChangeAspect="1" noChangeArrowheads="1"/>
          </p:cNvSpPr>
          <p:nvPr/>
        </p:nvSpPr>
        <p:spPr bwMode="auto">
          <a:xfrm>
            <a:off x="2441575" y="2141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0" name="AutoShape 34" descr="ЛЕБЕДЕВ"/>
          <p:cNvSpPr>
            <a:spLocks noChangeAspect="1" noChangeArrowheads="1"/>
          </p:cNvSpPr>
          <p:nvPr/>
        </p:nvSpPr>
        <p:spPr bwMode="auto">
          <a:xfrm>
            <a:off x="2593975" y="2293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1" name="AutoShape 36" descr="ЛЕБЕДЕВ"/>
          <p:cNvSpPr>
            <a:spLocks noChangeAspect="1" noChangeArrowheads="1"/>
          </p:cNvSpPr>
          <p:nvPr/>
        </p:nvSpPr>
        <p:spPr bwMode="auto">
          <a:xfrm>
            <a:off x="2746375" y="2446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61" name="Picture 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1379537"/>
            <a:ext cx="1988185" cy="2385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10749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1187624" y="404664"/>
            <a:ext cx="6417734" cy="939801"/>
          </a:xfrm>
        </p:spPr>
        <p:txBody>
          <a:bodyPr>
            <a:noAutofit/>
          </a:bodyPr>
          <a:lstStyle/>
          <a:p>
            <a:r>
              <a:rPr lang="ru-RU" sz="2800" dirty="0" smtClean="0"/>
              <a:t>Знаменитый </a:t>
            </a:r>
            <a:r>
              <a:rPr lang="ru-RU" sz="2800" dirty="0"/>
              <a:t>советский </a:t>
            </a:r>
            <a:r>
              <a:rPr lang="ru-RU" sz="2800" dirty="0" smtClean="0"/>
              <a:t>программист</a:t>
            </a:r>
            <a:endParaRPr lang="ru-RU" sz="2800" dirty="0"/>
          </a:p>
        </p:txBody>
      </p:sp>
      <p:sp>
        <p:nvSpPr>
          <p:cNvPr id="4" name="Прямоугольник 3"/>
          <p:cNvSpPr/>
          <p:nvPr/>
        </p:nvSpPr>
        <p:spPr>
          <a:xfrm>
            <a:off x="467544" y="3933056"/>
            <a:ext cx="8424936" cy="2031325"/>
          </a:xfrm>
          <a:prstGeom prst="rect">
            <a:avLst/>
          </a:prstGeom>
        </p:spPr>
        <p:txBody>
          <a:bodyPr wrap="square">
            <a:spAutoFit/>
          </a:bodyPr>
          <a:lstStyle/>
          <a:p>
            <a:r>
              <a:rPr lang="ru-RU" dirty="0" smtClean="0"/>
              <a:t> </a:t>
            </a:r>
            <a:r>
              <a:rPr lang="ru-RU" b="1" dirty="0"/>
              <a:t>Андрей Петрович Ершов</a:t>
            </a:r>
            <a:r>
              <a:rPr lang="ru-RU" dirty="0"/>
              <a:t>  </a:t>
            </a:r>
            <a:r>
              <a:rPr lang="ru-RU" dirty="0" smtClean="0"/>
              <a:t>выдающийся </a:t>
            </a:r>
            <a:r>
              <a:rPr lang="ru-RU" dirty="0"/>
              <a:t>программист, лидер советского программирования. В 1957 году возглавил отдел теоретического программирования Вычислительного центра АН СССР. Под его руководством были созданы такие языки программирования, как Альфа, Альфа-6 и трансляторы с них. Он ввёл преподавание программирования в средней школе, которые привели к введению курса информатики и вычислительной техники в средних школах страны</a:t>
            </a:r>
          </a:p>
        </p:txBody>
      </p:sp>
      <p:pic>
        <p:nvPicPr>
          <p:cNvPr id="1026" name="Picture 2" descr="День памяти академика А.П. Ершова | Институт cистем информатики им. А.П.  Ершова СО РА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0" y="1404144"/>
            <a:ext cx="1819275"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38386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3573016"/>
            <a:ext cx="7772400" cy="1524000"/>
          </a:xfrm>
        </p:spPr>
        <p:txBody>
          <a:bodyPr>
            <a:noAutofit/>
          </a:bodyPr>
          <a:lstStyle/>
          <a:p>
            <a:r>
              <a:rPr lang="ru-RU" sz="2000" dirty="0">
                <a:solidFill>
                  <a:schemeClr val="bg2">
                    <a:lumMod val="25000"/>
                  </a:schemeClr>
                </a:solidFill>
              </a:rPr>
              <a:t>Павел Дуров – российский программист, является рублевым миллионером. Один из основателей российской социальной сети «</a:t>
            </a:r>
            <a:r>
              <a:rPr lang="ru-RU" sz="2000" dirty="0" err="1">
                <a:solidFill>
                  <a:schemeClr val="bg2">
                    <a:lumMod val="25000"/>
                  </a:schemeClr>
                </a:solidFill>
              </a:rPr>
              <a:t>Вконтакте</a:t>
            </a:r>
            <a:r>
              <a:rPr lang="ru-RU" sz="2000" dirty="0">
                <a:solidFill>
                  <a:schemeClr val="bg2">
                    <a:lumMod val="25000"/>
                  </a:schemeClr>
                </a:solidFill>
              </a:rPr>
              <a:t>» и популярного  на сегодняшний день </a:t>
            </a:r>
            <a:r>
              <a:rPr lang="ru-RU" sz="2000" dirty="0" err="1">
                <a:solidFill>
                  <a:schemeClr val="bg2">
                    <a:lumMod val="25000"/>
                  </a:schemeClr>
                </a:solidFill>
              </a:rPr>
              <a:t>мессенеджера</a:t>
            </a:r>
            <a:r>
              <a:rPr lang="ru-RU" sz="2000" dirty="0">
                <a:solidFill>
                  <a:schemeClr val="bg2">
                    <a:lumMod val="25000"/>
                  </a:schemeClr>
                </a:solidFill>
              </a:rPr>
              <a:t> </a:t>
            </a:r>
            <a:r>
              <a:rPr lang="en-US" sz="2000" dirty="0">
                <a:solidFill>
                  <a:schemeClr val="bg2">
                    <a:lumMod val="25000"/>
                  </a:schemeClr>
                </a:solidFill>
              </a:rPr>
              <a:t>Telegram</a:t>
            </a:r>
            <a:r>
              <a:rPr lang="ru-RU" sz="2000" dirty="0" smtClean="0">
                <a:solidFill>
                  <a:schemeClr val="bg2">
                    <a:lumMod val="25000"/>
                  </a:schemeClr>
                </a:solidFill>
              </a:rPr>
              <a:t>.</a:t>
            </a:r>
            <a:endParaRPr lang="ru-RU" sz="2000" dirty="0">
              <a:solidFill>
                <a:schemeClr val="bg2">
                  <a:lumMod val="25000"/>
                </a:schemeClr>
              </a:solidFill>
            </a:endParaRPr>
          </a:p>
        </p:txBody>
      </p:sp>
      <p:sp>
        <p:nvSpPr>
          <p:cNvPr id="3" name="Текст 2"/>
          <p:cNvSpPr>
            <a:spLocks noGrp="1"/>
          </p:cNvSpPr>
          <p:nvPr>
            <p:ph type="body" idx="1"/>
          </p:nvPr>
        </p:nvSpPr>
        <p:spPr>
          <a:xfrm>
            <a:off x="1331640" y="404664"/>
            <a:ext cx="6417734" cy="939801"/>
          </a:xfrm>
        </p:spPr>
        <p:txBody>
          <a:bodyPr>
            <a:noAutofit/>
          </a:bodyPr>
          <a:lstStyle/>
          <a:p>
            <a:r>
              <a:rPr lang="ru-RU" sz="3600" dirty="0" smtClean="0"/>
              <a:t>Знаменитый российский программист</a:t>
            </a:r>
            <a:endParaRPr lang="ru-RU" sz="3600" dirty="0"/>
          </a:p>
        </p:txBody>
      </p:sp>
      <p:pic>
        <p:nvPicPr>
          <p:cNvPr id="5" name="Рисунок 4" descr="дуров1.png"/>
          <p:cNvPicPr>
            <a:picLocks noChangeAspect="1"/>
          </p:cNvPicPr>
          <p:nvPr/>
        </p:nvPicPr>
        <p:blipFill>
          <a:blip r:embed="rId2" cstate="print">
            <a:duotone>
              <a:prstClr val="black"/>
              <a:schemeClr val="accent5">
                <a:tint val="45000"/>
                <a:satMod val="400000"/>
              </a:schemeClr>
            </a:duotone>
          </a:blip>
          <a:stretch>
            <a:fillRect/>
          </a:stretch>
        </p:blipFill>
        <p:spPr>
          <a:xfrm>
            <a:off x="2915816" y="1340767"/>
            <a:ext cx="3293525" cy="2308545"/>
          </a:xfrm>
          <a:prstGeom prst="rect">
            <a:avLst/>
          </a:prstGeom>
        </p:spPr>
      </p:pic>
    </p:spTree>
    <p:extLst>
      <p:ext uri="{BB962C8B-B14F-4D97-AF65-F5344CB8AC3E}">
        <p14:creationId xmlns:p14="http://schemas.microsoft.com/office/powerpoint/2010/main" val="22880060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548680"/>
            <a:ext cx="7772400" cy="1656184"/>
          </a:xfrm>
        </p:spPr>
        <p:txBody>
          <a:bodyPr>
            <a:normAutofit/>
          </a:bodyPr>
          <a:lstStyle/>
          <a:p>
            <a:r>
              <a:rPr lang="ru-RU" sz="8800" dirty="0" smtClean="0">
                <a:latin typeface="Bookman Old Style" pitchFamily="18" charset="0"/>
              </a:rPr>
              <a:t>КОНКУРСЫ</a:t>
            </a:r>
            <a:endParaRPr lang="ru-RU" sz="8800" dirty="0">
              <a:latin typeface="Bookman Old Style" pitchFamily="18" charset="0"/>
            </a:endParaRPr>
          </a:p>
        </p:txBody>
      </p:sp>
      <p:sp>
        <p:nvSpPr>
          <p:cNvPr id="4" name="Подзаголовок 2"/>
          <p:cNvSpPr>
            <a:spLocks noGrp="1"/>
          </p:cNvSpPr>
          <p:nvPr>
            <p:ph type="subTitle" idx="1"/>
          </p:nvPr>
        </p:nvSpPr>
        <p:spPr>
          <a:xfrm>
            <a:off x="1371600" y="3556001"/>
            <a:ext cx="6400800" cy="1473200"/>
          </a:xfrm>
        </p:spPr>
        <p:txBody>
          <a:bodyPr>
            <a:normAutofit/>
          </a:bodyPr>
          <a:lstStyle/>
          <a:p>
            <a:r>
              <a:rPr lang="ru-RU" sz="7200" dirty="0" smtClean="0">
                <a:latin typeface="Gabriola" pitchFamily="82" charset="0"/>
              </a:rPr>
              <a:t>НАЧИНАЕМ…</a:t>
            </a:r>
            <a:endParaRPr lang="ru-RU" sz="7200" dirty="0">
              <a:latin typeface="Gabriola" pitchFamily="82" charset="0"/>
            </a:endParaRPr>
          </a:p>
        </p:txBody>
      </p:sp>
    </p:spTree>
    <p:extLst>
      <p:ext uri="{BB962C8B-B14F-4D97-AF65-F5344CB8AC3E}">
        <p14:creationId xmlns:p14="http://schemas.microsoft.com/office/powerpoint/2010/main" val="8848812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a:bodyPr>
          <a:lstStyle/>
          <a:p>
            <a:pPr marL="0" indent="0" algn="ctr">
              <a:buNone/>
            </a:pPr>
            <a:r>
              <a:rPr lang="ru-RU" sz="4000" dirty="0" smtClean="0"/>
              <a:t>Я выбрал специальность программиста, потому что …</a:t>
            </a:r>
            <a:endParaRPr lang="ru-RU" sz="4000" dirty="0"/>
          </a:p>
        </p:txBody>
      </p:sp>
      <p:sp>
        <p:nvSpPr>
          <p:cNvPr id="3" name="Заголовок 2"/>
          <p:cNvSpPr>
            <a:spLocks noGrp="1"/>
          </p:cNvSpPr>
          <p:nvPr>
            <p:ph type="title"/>
          </p:nvPr>
        </p:nvSpPr>
        <p:spPr/>
        <p:txBody>
          <a:bodyPr/>
          <a:lstStyle/>
          <a:p>
            <a:r>
              <a:rPr lang="ru-RU" dirty="0" smtClean="0"/>
              <a:t>3.Конкурс </a:t>
            </a:r>
            <a:endParaRPr lang="ru-RU" dirty="0"/>
          </a:p>
        </p:txBody>
      </p:sp>
    </p:spTree>
    <p:extLst>
      <p:ext uri="{BB962C8B-B14F-4D97-AF65-F5344CB8AC3E}">
        <p14:creationId xmlns:p14="http://schemas.microsoft.com/office/powerpoint/2010/main" val="21743323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827584" y="2996952"/>
            <a:ext cx="7444349" cy="897549"/>
          </a:xfrm>
        </p:spPr>
        <p:txBody>
          <a:bodyPr>
            <a:normAutofit lnSpcReduction="10000"/>
          </a:bodyPr>
          <a:lstStyle/>
          <a:p>
            <a:pPr marL="0" indent="0" algn="ctr">
              <a:buNone/>
            </a:pPr>
            <a:r>
              <a:rPr lang="ru-RU" sz="5400" dirty="0"/>
              <a:t>«Опознай </a:t>
            </a:r>
            <a:r>
              <a:rPr lang="ru-RU" sz="5400" dirty="0" smtClean="0"/>
              <a:t>пословицу»</a:t>
            </a:r>
            <a:endParaRPr lang="ru-RU" sz="5400" dirty="0"/>
          </a:p>
        </p:txBody>
      </p:sp>
      <p:sp>
        <p:nvSpPr>
          <p:cNvPr id="3" name="Заголовок 2"/>
          <p:cNvSpPr>
            <a:spLocks noGrp="1"/>
          </p:cNvSpPr>
          <p:nvPr>
            <p:ph type="title"/>
          </p:nvPr>
        </p:nvSpPr>
        <p:spPr/>
        <p:txBody>
          <a:bodyPr/>
          <a:lstStyle/>
          <a:p>
            <a:r>
              <a:rPr lang="ru-RU" dirty="0" smtClean="0"/>
              <a:t>4.конкурс</a:t>
            </a:r>
            <a:endParaRPr lang="ru-RU" dirty="0"/>
          </a:p>
        </p:txBody>
      </p:sp>
    </p:spTree>
    <p:extLst>
      <p:ext uri="{BB962C8B-B14F-4D97-AF65-F5344CB8AC3E}">
        <p14:creationId xmlns:p14="http://schemas.microsoft.com/office/powerpoint/2010/main" val="42882246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ru-RU" dirty="0"/>
              <a:t>День </a:t>
            </a:r>
            <a:r>
              <a:rPr lang="ru-RU" dirty="0" smtClean="0"/>
              <a:t>программиста- </a:t>
            </a:r>
            <a:r>
              <a:rPr lang="ru-RU" dirty="0" smtClean="0"/>
              <a:t>неофициальный </a:t>
            </a:r>
            <a:r>
              <a:rPr lang="ru-RU" dirty="0"/>
              <a:t>праздник программистов, отмечается в 256-й день года. Число 256 </a:t>
            </a:r>
            <a:r>
              <a:rPr lang="ru-RU" dirty="0" smtClean="0"/>
              <a:t> </a:t>
            </a:r>
            <a:r>
              <a:rPr lang="ru-RU" dirty="0"/>
              <a:t>выбрано потому, что это количество чисел, которые можно выразить с помощью одного байта – единицы измерения 1 ячейки памяти компьютера. В високосные годы этот праздник попадает на 12 сентября, в </a:t>
            </a:r>
            <a:r>
              <a:rPr lang="ru-RU" dirty="0" err="1"/>
              <a:t>невисокосные</a:t>
            </a:r>
            <a:r>
              <a:rPr lang="ru-RU" dirty="0"/>
              <a:t> — на 13.</a:t>
            </a:r>
            <a:br>
              <a:rPr lang="ru-RU" dirty="0"/>
            </a:br>
            <a:endParaRPr lang="ru-RU" dirty="0"/>
          </a:p>
        </p:txBody>
      </p:sp>
      <p:sp>
        <p:nvSpPr>
          <p:cNvPr id="3" name="Заголовок 2"/>
          <p:cNvSpPr>
            <a:spLocks noGrp="1"/>
          </p:cNvSpPr>
          <p:nvPr>
            <p:ph type="title"/>
          </p:nvPr>
        </p:nvSpPr>
        <p:spPr/>
        <p:txBody>
          <a:bodyPr/>
          <a:lstStyle/>
          <a:p>
            <a:r>
              <a:rPr lang="ru-RU" dirty="0"/>
              <a:t>День программиста</a:t>
            </a:r>
          </a:p>
        </p:txBody>
      </p:sp>
    </p:spTree>
    <p:extLst>
      <p:ext uri="{BB962C8B-B14F-4D97-AF65-F5344CB8AC3E}">
        <p14:creationId xmlns:p14="http://schemas.microsoft.com/office/powerpoint/2010/main" val="36835273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a:bodyPr>
          <a:lstStyle/>
          <a:p>
            <a:pPr marL="0" indent="0" algn="ctr">
              <a:buNone/>
            </a:pPr>
            <a:r>
              <a:rPr lang="ru-RU" sz="8000" dirty="0" smtClean="0">
                <a:latin typeface="Book Antiqua" pitchFamily="18" charset="0"/>
              </a:rPr>
              <a:t>«ПАМЯТЬ»</a:t>
            </a:r>
            <a:endParaRPr lang="ru-RU" sz="8000" dirty="0">
              <a:latin typeface="Book Antiqua" pitchFamily="18" charset="0"/>
            </a:endParaRPr>
          </a:p>
        </p:txBody>
      </p:sp>
      <p:sp>
        <p:nvSpPr>
          <p:cNvPr id="3" name="Заголовок 2"/>
          <p:cNvSpPr>
            <a:spLocks noGrp="1"/>
          </p:cNvSpPr>
          <p:nvPr>
            <p:ph type="title"/>
          </p:nvPr>
        </p:nvSpPr>
        <p:spPr/>
        <p:txBody>
          <a:bodyPr/>
          <a:lstStyle/>
          <a:p>
            <a:r>
              <a:rPr lang="ru-RU" dirty="0" smtClean="0"/>
              <a:t>5. конкурс</a:t>
            </a:r>
            <a:endParaRPr lang="ru-RU" dirty="0"/>
          </a:p>
        </p:txBody>
      </p:sp>
    </p:spTree>
    <p:extLst>
      <p:ext uri="{BB962C8B-B14F-4D97-AF65-F5344CB8AC3E}">
        <p14:creationId xmlns:p14="http://schemas.microsoft.com/office/powerpoint/2010/main" val="20121023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a:bodyPr>
          <a:lstStyle/>
          <a:p>
            <a:pPr marL="0" indent="0" algn="ctr">
              <a:buNone/>
            </a:pPr>
            <a:r>
              <a:rPr lang="ru-RU" sz="6600" dirty="0" smtClean="0"/>
              <a:t>«Устами младенца»</a:t>
            </a:r>
            <a:endParaRPr lang="ru-RU" sz="6600" dirty="0"/>
          </a:p>
        </p:txBody>
      </p:sp>
      <p:sp>
        <p:nvSpPr>
          <p:cNvPr id="3" name="Заголовок 2"/>
          <p:cNvSpPr>
            <a:spLocks noGrp="1"/>
          </p:cNvSpPr>
          <p:nvPr>
            <p:ph type="title"/>
          </p:nvPr>
        </p:nvSpPr>
        <p:spPr/>
        <p:txBody>
          <a:bodyPr/>
          <a:lstStyle/>
          <a:p>
            <a:r>
              <a:rPr lang="ru-RU" dirty="0" smtClean="0"/>
              <a:t>6. конкурс</a:t>
            </a:r>
            <a:endParaRPr lang="ru-RU" dirty="0"/>
          </a:p>
        </p:txBody>
      </p:sp>
    </p:spTree>
    <p:extLst>
      <p:ext uri="{BB962C8B-B14F-4D97-AF65-F5344CB8AC3E}">
        <p14:creationId xmlns:p14="http://schemas.microsoft.com/office/powerpoint/2010/main" val="30689958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a:bodyPr>
          <a:lstStyle/>
          <a:p>
            <a:pPr marL="0" indent="0" algn="ctr">
              <a:buNone/>
            </a:pPr>
            <a:r>
              <a:rPr lang="ru-RU" sz="6600" dirty="0" smtClean="0"/>
              <a:t>«Угадай вслепую»</a:t>
            </a:r>
            <a:endParaRPr lang="ru-RU" sz="6600" dirty="0"/>
          </a:p>
        </p:txBody>
      </p:sp>
      <p:sp>
        <p:nvSpPr>
          <p:cNvPr id="3" name="Заголовок 2"/>
          <p:cNvSpPr>
            <a:spLocks noGrp="1"/>
          </p:cNvSpPr>
          <p:nvPr>
            <p:ph type="title"/>
          </p:nvPr>
        </p:nvSpPr>
        <p:spPr/>
        <p:txBody>
          <a:bodyPr/>
          <a:lstStyle/>
          <a:p>
            <a:r>
              <a:rPr lang="ru-RU" dirty="0" smtClean="0"/>
              <a:t>7.конкурс</a:t>
            </a:r>
            <a:endParaRPr lang="ru-RU" dirty="0"/>
          </a:p>
        </p:txBody>
      </p:sp>
    </p:spTree>
    <p:extLst>
      <p:ext uri="{BB962C8B-B14F-4D97-AF65-F5344CB8AC3E}">
        <p14:creationId xmlns:p14="http://schemas.microsoft.com/office/powerpoint/2010/main" val="4840111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a:bodyPr>
          <a:lstStyle/>
          <a:p>
            <a:pPr marL="0" indent="0" algn="ctr">
              <a:buNone/>
            </a:pPr>
            <a:r>
              <a:rPr lang="ru-RU" sz="5400" dirty="0" smtClean="0">
                <a:solidFill>
                  <a:schemeClr val="tx1"/>
                </a:solidFill>
              </a:rPr>
              <a:t>«Веришь - не веришь»</a:t>
            </a:r>
            <a:endParaRPr lang="ru-RU" sz="5400" dirty="0">
              <a:solidFill>
                <a:schemeClr val="tx1"/>
              </a:solidFill>
            </a:endParaRPr>
          </a:p>
        </p:txBody>
      </p:sp>
      <p:sp>
        <p:nvSpPr>
          <p:cNvPr id="3" name="Заголовок 2"/>
          <p:cNvSpPr>
            <a:spLocks noGrp="1"/>
          </p:cNvSpPr>
          <p:nvPr>
            <p:ph type="title"/>
          </p:nvPr>
        </p:nvSpPr>
        <p:spPr/>
        <p:txBody>
          <a:bodyPr/>
          <a:lstStyle/>
          <a:p>
            <a:r>
              <a:rPr lang="ru-RU" dirty="0" smtClean="0"/>
              <a:t>8.конкурс</a:t>
            </a:r>
            <a:endParaRPr lang="ru-RU" dirty="0"/>
          </a:p>
        </p:txBody>
      </p:sp>
    </p:spTree>
    <p:extLst>
      <p:ext uri="{BB962C8B-B14F-4D97-AF65-F5344CB8AC3E}">
        <p14:creationId xmlns:p14="http://schemas.microsoft.com/office/powerpoint/2010/main" val="27279949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a:bodyPr>
          <a:lstStyle/>
          <a:p>
            <a:pPr marL="0" indent="0" algn="ctr">
              <a:buNone/>
            </a:pPr>
            <a:r>
              <a:rPr lang="ru-RU" sz="4800" dirty="0" smtClean="0"/>
              <a:t>«Информационный забег»</a:t>
            </a:r>
            <a:endParaRPr lang="ru-RU" sz="4800" dirty="0"/>
          </a:p>
        </p:txBody>
      </p:sp>
      <p:sp>
        <p:nvSpPr>
          <p:cNvPr id="3" name="Заголовок 2"/>
          <p:cNvSpPr>
            <a:spLocks noGrp="1"/>
          </p:cNvSpPr>
          <p:nvPr>
            <p:ph type="title"/>
          </p:nvPr>
        </p:nvSpPr>
        <p:spPr/>
        <p:txBody>
          <a:bodyPr/>
          <a:lstStyle/>
          <a:p>
            <a:r>
              <a:rPr lang="ru-RU" dirty="0" smtClean="0"/>
              <a:t>9.конкурс</a:t>
            </a:r>
            <a:endParaRPr lang="ru-RU" dirty="0"/>
          </a:p>
        </p:txBody>
      </p:sp>
    </p:spTree>
    <p:extLst>
      <p:ext uri="{BB962C8B-B14F-4D97-AF65-F5344CB8AC3E}">
        <p14:creationId xmlns:p14="http://schemas.microsoft.com/office/powerpoint/2010/main" val="14629575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a:bodyPr>
          <a:lstStyle/>
          <a:p>
            <a:pPr marL="0" indent="0" algn="ctr">
              <a:buNone/>
            </a:pPr>
            <a:r>
              <a:rPr lang="ru-RU" sz="4400" dirty="0" smtClean="0"/>
              <a:t>«</a:t>
            </a:r>
            <a:r>
              <a:rPr lang="ru-RU" sz="4400" dirty="0"/>
              <a:t>П</a:t>
            </a:r>
            <a:r>
              <a:rPr lang="ru-RU" sz="4400" dirty="0" smtClean="0"/>
              <a:t>риколы программиста»</a:t>
            </a:r>
            <a:endParaRPr lang="ru-RU" sz="4400" dirty="0"/>
          </a:p>
        </p:txBody>
      </p:sp>
      <p:sp>
        <p:nvSpPr>
          <p:cNvPr id="3" name="Заголовок 2"/>
          <p:cNvSpPr>
            <a:spLocks noGrp="1"/>
          </p:cNvSpPr>
          <p:nvPr>
            <p:ph type="title"/>
          </p:nvPr>
        </p:nvSpPr>
        <p:spPr/>
        <p:txBody>
          <a:bodyPr/>
          <a:lstStyle/>
          <a:p>
            <a:r>
              <a:rPr lang="ru-RU" dirty="0" smtClean="0"/>
              <a:t>10.конкурс</a:t>
            </a:r>
            <a:endParaRPr lang="ru-RU" dirty="0"/>
          </a:p>
        </p:txBody>
      </p:sp>
    </p:spTree>
    <p:extLst>
      <p:ext uri="{BB962C8B-B14F-4D97-AF65-F5344CB8AC3E}">
        <p14:creationId xmlns:p14="http://schemas.microsoft.com/office/powerpoint/2010/main" val="14629575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p:cNvPicPr>
          <p:nvPr>
            <p:ph idx="1"/>
          </p:nvPr>
        </p:nvPicPr>
        <p:blipFill rotWithShape="1">
          <a:blip r:embed="rId2">
            <a:extLst>
              <a:ext uri="{28A0092B-C50C-407E-A947-70E740481C1C}">
                <a14:useLocalDpi xmlns:a14="http://schemas.microsoft.com/office/drawing/2010/main" val="0"/>
              </a:ext>
            </a:extLst>
          </a:blip>
          <a:srcRect b="4701"/>
          <a:stretch/>
        </p:blipFill>
        <p:spPr bwMode="auto">
          <a:xfrm>
            <a:off x="1763688" y="1268760"/>
            <a:ext cx="5616624" cy="5157192"/>
          </a:xfrm>
          <a:prstGeom prst="rect">
            <a:avLst/>
          </a:prstGeom>
          <a:noFill/>
        </p:spPr>
      </p:pic>
    </p:spTree>
    <p:extLst>
      <p:ext uri="{BB962C8B-B14F-4D97-AF65-F5344CB8AC3E}">
        <p14:creationId xmlns:p14="http://schemas.microsoft.com/office/powerpoint/2010/main" val="41518378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429000"/>
            <a:ext cx="8229600" cy="2697163"/>
          </a:xfrm>
        </p:spPr>
        <p:txBody>
          <a:bodyPr>
            <a:normAutofit/>
          </a:bodyPr>
          <a:lstStyle/>
          <a:p>
            <a:pPr marL="0" indent="534988"/>
            <a:r>
              <a:rPr lang="ru-RU" dirty="0"/>
              <a:t>Мокшанский агротехнологический </a:t>
            </a:r>
            <a:r>
              <a:rPr lang="ru-RU" dirty="0" smtClean="0"/>
              <a:t>колледж;</a:t>
            </a:r>
            <a:endParaRPr lang="ru-RU" dirty="0"/>
          </a:p>
          <a:p>
            <a:pPr marL="0" indent="534988"/>
            <a:r>
              <a:rPr lang="ru-RU" dirty="0" smtClean="0"/>
              <a:t>Московский </a:t>
            </a:r>
            <a:r>
              <a:rPr lang="ru-RU" dirty="0" smtClean="0"/>
              <a:t>государственный технический университет имени Н. Э. Баумана (Москва)</a:t>
            </a:r>
            <a:r>
              <a:rPr lang="en-US" dirty="0" smtClean="0"/>
              <a:t>;</a:t>
            </a:r>
          </a:p>
          <a:p>
            <a:pPr marL="0" indent="534988"/>
            <a:r>
              <a:rPr lang="ru-RU" dirty="0" smtClean="0"/>
              <a:t>Санкт-Петербургский государственный </a:t>
            </a:r>
            <a:r>
              <a:rPr lang="ru-RU" dirty="0" smtClean="0"/>
              <a:t>политехнический университет (Санкт-Петербург)</a:t>
            </a:r>
            <a:r>
              <a:rPr lang="en-US" dirty="0" smtClean="0"/>
              <a:t>;</a:t>
            </a:r>
          </a:p>
          <a:p>
            <a:pPr marL="0" indent="534988"/>
            <a:r>
              <a:rPr lang="ru-RU" dirty="0" smtClean="0"/>
              <a:t>Костромской политехнический колледж</a:t>
            </a:r>
            <a:r>
              <a:rPr lang="en-US" dirty="0" smtClean="0"/>
              <a:t> (</a:t>
            </a:r>
            <a:r>
              <a:rPr lang="ru-RU" dirty="0" smtClean="0"/>
              <a:t>Кострома)</a:t>
            </a:r>
            <a:r>
              <a:rPr lang="en-US" dirty="0" smtClean="0"/>
              <a:t>.</a:t>
            </a:r>
            <a:endParaRPr lang="ru-RU" dirty="0" smtClean="0"/>
          </a:p>
        </p:txBody>
      </p:sp>
      <p:sp>
        <p:nvSpPr>
          <p:cNvPr id="2" name="Заголовок 1"/>
          <p:cNvSpPr>
            <a:spLocks noGrp="1"/>
          </p:cNvSpPr>
          <p:nvPr>
            <p:ph type="title"/>
          </p:nvPr>
        </p:nvSpPr>
        <p:spPr/>
        <p:txBody>
          <a:bodyPr>
            <a:normAutofit/>
          </a:bodyPr>
          <a:lstStyle/>
          <a:p>
            <a:r>
              <a:rPr lang="ru-RU" dirty="0" smtClean="0"/>
              <a:t>Где учиться на программиста?</a:t>
            </a:r>
            <a:endParaRPr lang="ru-RU" dirty="0"/>
          </a:p>
        </p:txBody>
      </p:sp>
      <p:pic>
        <p:nvPicPr>
          <p:cNvPr id="6" name="Рисунок 5" descr="Без имени-1.png"/>
          <p:cNvPicPr>
            <a:picLocks noChangeAspect="1"/>
          </p:cNvPicPr>
          <p:nvPr/>
        </p:nvPicPr>
        <p:blipFill>
          <a:blip r:embed="rId2" cstate="print">
            <a:duotone>
              <a:schemeClr val="accent1">
                <a:shade val="45000"/>
                <a:satMod val="135000"/>
              </a:schemeClr>
              <a:prstClr val="white"/>
            </a:duotone>
          </a:blip>
          <a:stretch>
            <a:fillRect/>
          </a:stretch>
        </p:blipFill>
        <p:spPr>
          <a:xfrm>
            <a:off x="6228184" y="1484784"/>
            <a:ext cx="1478564" cy="1584176"/>
          </a:xfrm>
          <a:prstGeom prst="rect">
            <a:avLst/>
          </a:prstGeom>
        </p:spPr>
      </p:pic>
      <p:pic>
        <p:nvPicPr>
          <p:cNvPr id="7" name="Рисунок 6" descr="logo-mgu.png"/>
          <p:cNvPicPr>
            <a:picLocks noChangeAspect="1"/>
          </p:cNvPicPr>
          <p:nvPr/>
        </p:nvPicPr>
        <p:blipFill>
          <a:blip r:embed="rId3" cstate="print">
            <a:duotone>
              <a:schemeClr val="accent1">
                <a:shade val="45000"/>
                <a:satMod val="135000"/>
              </a:schemeClr>
              <a:prstClr val="white"/>
            </a:duotone>
          </a:blip>
          <a:stretch>
            <a:fillRect/>
          </a:stretch>
        </p:blipFill>
        <p:spPr>
          <a:xfrm>
            <a:off x="1475656" y="1484784"/>
            <a:ext cx="1681735" cy="1660067"/>
          </a:xfrm>
          <a:prstGeom prst="rect">
            <a:avLst/>
          </a:prstGeom>
        </p:spPr>
      </p:pic>
      <p:pic>
        <p:nvPicPr>
          <p:cNvPr id="8" name="Рисунок 7" descr="logo-mgu.png"/>
          <p:cNvPicPr>
            <a:picLocks noChangeAspect="1"/>
          </p:cNvPicPr>
          <p:nvPr/>
        </p:nvPicPr>
        <p:blipFill>
          <a:blip r:embed="rId4" cstate="print">
            <a:duotone>
              <a:schemeClr val="accent1">
                <a:shade val="45000"/>
                <a:satMod val="135000"/>
              </a:schemeClr>
              <a:prstClr val="white"/>
            </a:duotone>
          </a:blip>
          <a:stretch>
            <a:fillRect/>
          </a:stretch>
        </p:blipFill>
        <p:spPr>
          <a:xfrm>
            <a:off x="3491880" y="1412776"/>
            <a:ext cx="2483248" cy="1708009"/>
          </a:xfrm>
          <a:prstGeom prst="rect">
            <a:avLst/>
          </a:prstGeom>
        </p:spPr>
      </p:pic>
    </p:spTree>
    <p:extLst>
      <p:ext uri="{BB962C8B-B14F-4D97-AF65-F5344CB8AC3E}">
        <p14:creationId xmlns:p14="http://schemas.microsoft.com/office/powerpoint/2010/main" val="18569540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pPr marL="0" indent="0">
              <a:buNone/>
            </a:pPr>
            <a:r>
              <a:rPr lang="ru-RU" sz="2800" smtClean="0"/>
              <a:t>   День </a:t>
            </a:r>
            <a:r>
              <a:rPr lang="ru-RU" sz="2800" dirty="0"/>
              <a:t>программиста стал признанием государственной значимости сферы программного обеспечения и очень важного вклада людей этой профессии в развитие России.</a:t>
            </a:r>
          </a:p>
          <a:p>
            <a:endParaRPr lang="ru-RU" dirty="0"/>
          </a:p>
        </p:txBody>
      </p:sp>
    </p:spTree>
    <p:extLst>
      <p:ext uri="{BB962C8B-B14F-4D97-AF65-F5344CB8AC3E}">
        <p14:creationId xmlns:p14="http://schemas.microsoft.com/office/powerpoint/2010/main" val="40955127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a:bodyPr>
          <a:lstStyle/>
          <a:p>
            <a:pPr marL="0" indent="0" algn="ctr">
              <a:buNone/>
            </a:pPr>
            <a:r>
              <a:rPr lang="ru-RU" sz="6000" dirty="0" smtClean="0"/>
              <a:t>Спасибо за внимание </a:t>
            </a:r>
            <a:endParaRPr lang="ru-RU" sz="6000" dirty="0"/>
          </a:p>
        </p:txBody>
      </p:sp>
    </p:spTree>
    <p:extLst>
      <p:ext uri="{BB962C8B-B14F-4D97-AF65-F5344CB8AC3E}">
        <p14:creationId xmlns:p14="http://schemas.microsoft.com/office/powerpoint/2010/main" val="21253587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ru-RU" dirty="0"/>
              <a:t>Сложно представить более загадочную и многогранную профессию, чем IT-специалист. Веб-разработчики, тестировщики, сисадмины, инженеры, работники технической поддержки и еще многие-многие сотрудники компьютерной сферы в народе именуются программистами.</a:t>
            </a:r>
          </a:p>
          <a:p>
            <a:endParaRPr lang="ru-RU" dirty="0"/>
          </a:p>
        </p:txBody>
      </p:sp>
      <p:sp>
        <p:nvSpPr>
          <p:cNvPr id="3" name="Заголовок 2"/>
          <p:cNvSpPr>
            <a:spLocks noGrp="1"/>
          </p:cNvSpPr>
          <p:nvPr>
            <p:ph type="title"/>
          </p:nvPr>
        </p:nvSpPr>
        <p:spPr/>
        <p:txBody>
          <a:bodyPr/>
          <a:lstStyle/>
          <a:p>
            <a:r>
              <a:rPr lang="ru-RU" dirty="0" smtClean="0"/>
              <a:t>Тайна программирования</a:t>
            </a:r>
            <a:endParaRPr lang="ru-RU" dirty="0"/>
          </a:p>
        </p:txBody>
      </p:sp>
    </p:spTree>
    <p:extLst>
      <p:ext uri="{BB962C8B-B14F-4D97-AF65-F5344CB8AC3E}">
        <p14:creationId xmlns:p14="http://schemas.microsoft.com/office/powerpoint/2010/main" val="17360748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descr="1425380955-hmm.png"/>
          <p:cNvPicPr>
            <a:picLocks noChangeAspect="1"/>
          </p:cNvPicPr>
          <p:nvPr/>
        </p:nvPicPr>
        <p:blipFill>
          <a:blip r:embed="rId2" cstate="print">
            <a:duotone>
              <a:schemeClr val="accent1">
                <a:shade val="45000"/>
                <a:satMod val="135000"/>
              </a:schemeClr>
              <a:prstClr val="white"/>
            </a:duotone>
          </a:blip>
          <a:stretch>
            <a:fillRect/>
          </a:stretch>
        </p:blipFill>
        <p:spPr>
          <a:xfrm>
            <a:off x="2411760" y="4803568"/>
            <a:ext cx="3528392" cy="2047536"/>
          </a:xfrm>
          <a:prstGeom prst="rect">
            <a:avLst/>
          </a:prstGeom>
        </p:spPr>
      </p:pic>
      <p:pic>
        <p:nvPicPr>
          <p:cNvPr id="10" name="Рисунок 9" descr="coin-money-clipart-black-and-white-free-clipart.png"/>
          <p:cNvPicPr>
            <a:picLocks noChangeAspect="1"/>
          </p:cNvPicPr>
          <p:nvPr/>
        </p:nvPicPr>
        <p:blipFill>
          <a:blip r:embed="rId3" cstate="print">
            <a:duotone>
              <a:schemeClr val="accent1">
                <a:shade val="45000"/>
                <a:satMod val="135000"/>
              </a:schemeClr>
              <a:prstClr val="white"/>
            </a:duotone>
          </a:blip>
          <a:stretch>
            <a:fillRect/>
          </a:stretch>
        </p:blipFill>
        <p:spPr>
          <a:xfrm>
            <a:off x="6876256" y="1740262"/>
            <a:ext cx="1649284" cy="1649284"/>
          </a:xfrm>
          <a:prstGeom prst="rect">
            <a:avLst/>
          </a:prstGeom>
        </p:spPr>
      </p:pic>
      <p:sp>
        <p:nvSpPr>
          <p:cNvPr id="3" name="Содержимое 2"/>
          <p:cNvSpPr>
            <a:spLocks noGrp="1"/>
          </p:cNvSpPr>
          <p:nvPr>
            <p:ph idx="1"/>
          </p:nvPr>
        </p:nvSpPr>
        <p:spPr>
          <a:xfrm>
            <a:off x="395536" y="1628800"/>
            <a:ext cx="8229600" cy="2016224"/>
          </a:xfrm>
        </p:spPr>
        <p:txBody>
          <a:bodyPr>
            <a:normAutofit/>
          </a:bodyPr>
          <a:lstStyle/>
          <a:p>
            <a:pPr algn="just" fontAlgn="base">
              <a:buClr>
                <a:schemeClr val="tx1"/>
              </a:buClr>
              <a:buFont typeface="Arial" pitchFamily="34" charset="0"/>
              <a:buChar char="•"/>
            </a:pPr>
            <a:r>
              <a:rPr lang="ru-RU" sz="1800" dirty="0" smtClean="0">
                <a:solidFill>
                  <a:schemeClr val="tx1"/>
                </a:solidFill>
              </a:rPr>
              <a:t>Для </a:t>
            </a:r>
            <a:r>
              <a:rPr lang="ru-RU" sz="1800" dirty="0">
                <a:solidFill>
                  <a:schemeClr val="tx1"/>
                </a:solidFill>
              </a:rPr>
              <a:t>освоения профессии не обязательно заканчивать </a:t>
            </a:r>
            <a:r>
              <a:rPr lang="ru-RU" sz="1800" dirty="0" smtClean="0">
                <a:solidFill>
                  <a:schemeClr val="tx1"/>
                </a:solidFill>
              </a:rPr>
              <a:t>ВУЗ</a:t>
            </a:r>
          </a:p>
          <a:p>
            <a:pPr algn="just" fontAlgn="base">
              <a:buClr>
                <a:schemeClr val="tx1"/>
              </a:buClr>
              <a:buFont typeface="Arial" pitchFamily="34" charset="0"/>
              <a:buChar char="•"/>
            </a:pPr>
            <a:r>
              <a:rPr lang="ru-RU" sz="1800" dirty="0" smtClean="0">
                <a:solidFill>
                  <a:schemeClr val="tx1"/>
                </a:solidFill>
              </a:rPr>
              <a:t>Достаточно </a:t>
            </a:r>
            <a:r>
              <a:rPr lang="ru-RU" sz="1800" dirty="0">
                <a:solidFill>
                  <a:schemeClr val="tx1"/>
                </a:solidFill>
              </a:rPr>
              <a:t>обладать аналитическим </a:t>
            </a:r>
            <a:r>
              <a:rPr lang="ru-RU" sz="1800" dirty="0" smtClean="0">
                <a:solidFill>
                  <a:schemeClr val="tx1"/>
                </a:solidFill>
              </a:rPr>
              <a:t>складом </a:t>
            </a:r>
            <a:r>
              <a:rPr lang="ru-RU" sz="1800" dirty="0">
                <a:solidFill>
                  <a:schemeClr val="tx1"/>
                </a:solidFill>
              </a:rPr>
              <a:t>ума, желанием и доступом к обучающему </a:t>
            </a:r>
            <a:r>
              <a:rPr lang="ru-RU" sz="1800" dirty="0" smtClean="0">
                <a:solidFill>
                  <a:schemeClr val="tx1"/>
                </a:solidFill>
              </a:rPr>
              <a:t>материалу</a:t>
            </a:r>
            <a:endParaRPr lang="ru-RU" sz="1800" dirty="0">
              <a:solidFill>
                <a:schemeClr val="tx1"/>
              </a:solidFill>
            </a:endParaRPr>
          </a:p>
          <a:p>
            <a:pPr marL="0" indent="534988">
              <a:buNone/>
            </a:pPr>
            <a:endParaRPr lang="ru-RU" sz="2800" dirty="0"/>
          </a:p>
        </p:txBody>
      </p:sp>
      <p:sp>
        <p:nvSpPr>
          <p:cNvPr id="2" name="Заголовок 1"/>
          <p:cNvSpPr>
            <a:spLocks noGrp="1"/>
          </p:cNvSpPr>
          <p:nvPr>
            <p:ph type="title"/>
          </p:nvPr>
        </p:nvSpPr>
        <p:spPr/>
        <p:txBody>
          <a:bodyPr>
            <a:normAutofit fontScale="90000"/>
          </a:bodyPr>
          <a:lstStyle/>
          <a:p>
            <a:r>
              <a:rPr lang="ru-RU" dirty="0" smtClean="0"/>
              <a:t>Достоинства работы </a:t>
            </a:r>
            <a:r>
              <a:rPr lang="ru-RU" dirty="0" smtClean="0"/>
              <a:t>программиста</a:t>
            </a:r>
            <a:endParaRPr lang="ru-RU" dirty="0"/>
          </a:p>
        </p:txBody>
      </p:sp>
      <p:sp>
        <p:nvSpPr>
          <p:cNvPr id="4" name="Прямоугольник 3"/>
          <p:cNvSpPr/>
          <p:nvPr/>
        </p:nvSpPr>
        <p:spPr>
          <a:xfrm>
            <a:off x="395536" y="2636913"/>
            <a:ext cx="8632348" cy="1200329"/>
          </a:xfrm>
          <a:prstGeom prst="rect">
            <a:avLst/>
          </a:prstGeom>
        </p:spPr>
        <p:txBody>
          <a:bodyPr wrap="square">
            <a:spAutoFit/>
          </a:bodyPr>
          <a:lstStyle/>
          <a:p>
            <a:pPr marL="285750" indent="-285750" fontAlgn="base">
              <a:buFont typeface="Arial" pitchFamily="34" charset="0"/>
              <a:buChar char="•"/>
            </a:pPr>
            <a:r>
              <a:rPr lang="ru-RU" dirty="0"/>
              <a:t>Высокий уровень оплаты </a:t>
            </a:r>
            <a:r>
              <a:rPr lang="ru-RU" dirty="0" smtClean="0"/>
              <a:t>труда</a:t>
            </a:r>
            <a:endParaRPr lang="ru-RU" dirty="0" smtClean="0"/>
          </a:p>
          <a:p>
            <a:pPr marL="285750" indent="-285750" fontAlgn="base">
              <a:buFont typeface="Arial" pitchFamily="34" charset="0"/>
              <a:buChar char="•"/>
            </a:pPr>
            <a:r>
              <a:rPr lang="ru-RU" dirty="0" smtClean="0"/>
              <a:t>Постоянное </a:t>
            </a:r>
            <a:r>
              <a:rPr lang="ru-RU" dirty="0"/>
              <a:t>увеличение спроса в грамотных специалистах. По сравнению с другими профессиями, можно претендовать на достаточно высокую зарплату. Требования к возрасту и опыту не такие </a:t>
            </a:r>
            <a:r>
              <a:rPr lang="ru-RU" dirty="0" smtClean="0"/>
              <a:t>жесткие</a:t>
            </a:r>
            <a:endParaRPr lang="ru-RU" dirty="0"/>
          </a:p>
        </p:txBody>
      </p:sp>
      <p:sp>
        <p:nvSpPr>
          <p:cNvPr id="7" name="Прямоугольник 6"/>
          <p:cNvSpPr/>
          <p:nvPr/>
        </p:nvSpPr>
        <p:spPr>
          <a:xfrm>
            <a:off x="395536" y="3916530"/>
            <a:ext cx="8274020" cy="923330"/>
          </a:xfrm>
          <a:prstGeom prst="rect">
            <a:avLst/>
          </a:prstGeom>
        </p:spPr>
        <p:txBody>
          <a:bodyPr wrap="square">
            <a:spAutoFit/>
          </a:bodyPr>
          <a:lstStyle/>
          <a:p>
            <a:pPr marL="285750" indent="-285750" algn="just" fontAlgn="base">
              <a:buFont typeface="Arial" pitchFamily="34" charset="0"/>
              <a:buChar char="•"/>
            </a:pPr>
            <a:r>
              <a:rPr lang="ru-RU" dirty="0"/>
              <a:t>В</a:t>
            </a:r>
            <a:r>
              <a:rPr lang="ru-RU" dirty="0" smtClean="0"/>
              <a:t>озможность </a:t>
            </a:r>
            <a:r>
              <a:rPr lang="ru-RU" dirty="0"/>
              <a:t>удаленной работы, самостоятельного поиска </a:t>
            </a:r>
            <a:r>
              <a:rPr lang="ru-RU" dirty="0" smtClean="0"/>
              <a:t>проектов</a:t>
            </a:r>
            <a:endParaRPr lang="ru-RU" dirty="0"/>
          </a:p>
          <a:p>
            <a:pPr marL="285750" indent="-285750" algn="just" fontAlgn="base">
              <a:buFont typeface="Arial" pitchFamily="34" charset="0"/>
              <a:buChar char="•"/>
            </a:pPr>
            <a:r>
              <a:rPr lang="ru-RU" dirty="0"/>
              <a:t>Х</a:t>
            </a:r>
            <a:r>
              <a:rPr lang="ru-RU" dirty="0" smtClean="0"/>
              <a:t>орошие </a:t>
            </a:r>
            <a:r>
              <a:rPr lang="ru-RU" dirty="0"/>
              <a:t>знания предметной части предоставляют возможность переквалификации в смежных </a:t>
            </a:r>
            <a:r>
              <a:rPr lang="ru-RU" dirty="0" smtClean="0"/>
              <a:t>областях</a:t>
            </a:r>
            <a:endParaRPr lang="ru-RU" dirty="0"/>
          </a:p>
        </p:txBody>
      </p:sp>
      <p:pic>
        <p:nvPicPr>
          <p:cNvPr id="11" name="Рисунок 10" descr="11493507-programmer.png"/>
          <p:cNvPicPr>
            <a:picLocks noChangeAspect="1"/>
          </p:cNvPicPr>
          <p:nvPr/>
        </p:nvPicPr>
        <p:blipFill>
          <a:blip r:embed="rId4" cstate="print">
            <a:duotone>
              <a:schemeClr val="accent1">
                <a:shade val="45000"/>
                <a:satMod val="135000"/>
              </a:schemeClr>
              <a:prstClr val="white"/>
            </a:duotone>
          </a:blip>
          <a:stretch>
            <a:fillRect/>
          </a:stretch>
        </p:blipFill>
        <p:spPr>
          <a:xfrm>
            <a:off x="6859488" y="4711531"/>
            <a:ext cx="1181802" cy="1356422"/>
          </a:xfrm>
          <a:prstGeom prst="rect">
            <a:avLst/>
          </a:prstGeom>
        </p:spPr>
      </p:pic>
    </p:spTree>
    <p:extLst>
      <p:ext uri="{BB962C8B-B14F-4D97-AF65-F5344CB8AC3E}">
        <p14:creationId xmlns:p14="http://schemas.microsoft.com/office/powerpoint/2010/main" val="18756198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500px-C_plus_plus.svg_.png"/>
          <p:cNvPicPr>
            <a:picLocks noChangeAspect="1"/>
          </p:cNvPicPr>
          <p:nvPr/>
        </p:nvPicPr>
        <p:blipFill>
          <a:blip r:embed="rId2" cstate="print">
            <a:duotone>
              <a:schemeClr val="accent1">
                <a:shade val="45000"/>
                <a:satMod val="135000"/>
              </a:schemeClr>
              <a:prstClr val="white"/>
            </a:duotone>
          </a:blip>
          <a:stretch>
            <a:fillRect/>
          </a:stretch>
        </p:blipFill>
        <p:spPr>
          <a:xfrm rot="19597530">
            <a:off x="7420337" y="4782549"/>
            <a:ext cx="1703304" cy="1703304"/>
          </a:xfrm>
          <a:prstGeom prst="rect">
            <a:avLst/>
          </a:prstGeom>
        </p:spPr>
      </p:pic>
      <p:pic>
        <p:nvPicPr>
          <p:cNvPr id="12" name="Рисунок 11" descr="w512h5121390729256ps512.png"/>
          <p:cNvPicPr>
            <a:picLocks noChangeAspect="1"/>
          </p:cNvPicPr>
          <p:nvPr/>
        </p:nvPicPr>
        <p:blipFill>
          <a:blip r:embed="rId3" cstate="print">
            <a:duotone>
              <a:schemeClr val="accent1">
                <a:shade val="45000"/>
                <a:satMod val="135000"/>
              </a:schemeClr>
              <a:prstClr val="white"/>
            </a:duotone>
          </a:blip>
          <a:stretch>
            <a:fillRect/>
          </a:stretch>
        </p:blipFill>
        <p:spPr>
          <a:xfrm rot="19333641">
            <a:off x="314578" y="5393774"/>
            <a:ext cx="899351" cy="899351"/>
          </a:xfrm>
          <a:prstGeom prst="rect">
            <a:avLst/>
          </a:prstGeom>
        </p:spPr>
      </p:pic>
      <p:pic>
        <p:nvPicPr>
          <p:cNvPr id="13" name="Рисунок 12" descr="reparation.png"/>
          <p:cNvPicPr>
            <a:picLocks noChangeAspect="1"/>
          </p:cNvPicPr>
          <p:nvPr/>
        </p:nvPicPr>
        <p:blipFill>
          <a:blip r:embed="rId4" cstate="print">
            <a:duotone>
              <a:schemeClr val="accent1">
                <a:shade val="45000"/>
                <a:satMod val="135000"/>
              </a:schemeClr>
              <a:prstClr val="white"/>
            </a:duotone>
          </a:blip>
          <a:stretch>
            <a:fillRect/>
          </a:stretch>
        </p:blipFill>
        <p:spPr>
          <a:xfrm>
            <a:off x="2339752" y="5107277"/>
            <a:ext cx="1760760" cy="1760760"/>
          </a:xfrm>
          <a:prstGeom prst="rect">
            <a:avLst/>
          </a:prstGeom>
        </p:spPr>
      </p:pic>
      <p:pic>
        <p:nvPicPr>
          <p:cNvPr id="15" name="Рисунок 14" descr="1393431532_Excel_D1.png"/>
          <p:cNvPicPr>
            <a:picLocks noChangeAspect="1"/>
          </p:cNvPicPr>
          <p:nvPr/>
        </p:nvPicPr>
        <p:blipFill>
          <a:blip r:embed="rId5" cstate="print">
            <a:duotone>
              <a:schemeClr val="accent1">
                <a:shade val="45000"/>
                <a:satMod val="135000"/>
              </a:schemeClr>
              <a:prstClr val="white"/>
            </a:duotone>
          </a:blip>
          <a:stretch>
            <a:fillRect/>
          </a:stretch>
        </p:blipFill>
        <p:spPr>
          <a:xfrm rot="1330890">
            <a:off x="5585048" y="5253265"/>
            <a:ext cx="1286272" cy="1286272"/>
          </a:xfrm>
          <a:prstGeom prst="rect">
            <a:avLst/>
          </a:prstGeom>
        </p:spPr>
      </p:pic>
      <p:pic>
        <p:nvPicPr>
          <p:cNvPr id="14" name="Рисунок 13" descr="windows-phone-icon-black_14336.png"/>
          <p:cNvPicPr>
            <a:picLocks noChangeAspect="1"/>
          </p:cNvPicPr>
          <p:nvPr/>
        </p:nvPicPr>
        <p:blipFill>
          <a:blip r:embed="rId6" cstate="print">
            <a:duotone>
              <a:schemeClr val="accent1">
                <a:shade val="45000"/>
                <a:satMod val="135000"/>
              </a:schemeClr>
              <a:prstClr val="white"/>
            </a:duotone>
          </a:blip>
          <a:stretch>
            <a:fillRect/>
          </a:stretch>
        </p:blipFill>
        <p:spPr>
          <a:xfrm>
            <a:off x="6914283" y="1578865"/>
            <a:ext cx="1819225" cy="1819225"/>
          </a:xfrm>
          <a:prstGeom prst="rect">
            <a:avLst/>
          </a:prstGeom>
        </p:spPr>
      </p:pic>
      <p:sp>
        <p:nvSpPr>
          <p:cNvPr id="3" name="Содержимое 2"/>
          <p:cNvSpPr>
            <a:spLocks noGrp="1"/>
          </p:cNvSpPr>
          <p:nvPr>
            <p:ph idx="1"/>
          </p:nvPr>
        </p:nvSpPr>
        <p:spPr>
          <a:xfrm>
            <a:off x="251520" y="1412776"/>
            <a:ext cx="8229600" cy="1828800"/>
          </a:xfrm>
        </p:spPr>
        <p:txBody>
          <a:bodyPr>
            <a:noAutofit/>
          </a:bodyPr>
          <a:lstStyle/>
          <a:p>
            <a:pPr marL="0" indent="534988" algn="just">
              <a:buNone/>
            </a:pPr>
            <a:r>
              <a:rPr lang="ru-RU" sz="1800" dirty="0"/>
              <a:t>Программист – это </a:t>
            </a:r>
            <a:r>
              <a:rPr lang="ru-RU" sz="1800" dirty="0" smtClean="0"/>
              <a:t>человек, который занимается разработкой и </a:t>
            </a:r>
            <a:r>
              <a:rPr lang="ru-RU" sz="1800" dirty="0" smtClean="0"/>
              <a:t>написанием </a:t>
            </a:r>
            <a:r>
              <a:rPr lang="ru-RU" sz="1800" dirty="0" smtClean="0"/>
              <a:t>программ для электронно-вычислительных машин, то есть это специалист, который создает алгоритм, основываясь на математических моделях.</a:t>
            </a:r>
            <a:endParaRPr lang="ru-RU" sz="2000" dirty="0"/>
          </a:p>
        </p:txBody>
      </p:sp>
      <p:sp>
        <p:nvSpPr>
          <p:cNvPr id="2" name="Заголовок 1"/>
          <p:cNvSpPr>
            <a:spLocks noGrp="1"/>
          </p:cNvSpPr>
          <p:nvPr>
            <p:ph type="title"/>
          </p:nvPr>
        </p:nvSpPr>
        <p:spPr/>
        <p:txBody>
          <a:bodyPr>
            <a:noAutofit/>
          </a:bodyPr>
          <a:lstStyle/>
          <a:p>
            <a:r>
              <a:rPr lang="ru-RU" sz="4000" dirty="0" smtClean="0"/>
              <a:t>Кто такой программист?</a:t>
            </a:r>
            <a:endParaRPr lang="ru-RU" sz="4000" dirty="0"/>
          </a:p>
        </p:txBody>
      </p:sp>
      <p:sp>
        <p:nvSpPr>
          <p:cNvPr id="4" name="Прямоугольник 3"/>
          <p:cNvSpPr/>
          <p:nvPr/>
        </p:nvSpPr>
        <p:spPr>
          <a:xfrm>
            <a:off x="251520" y="2564904"/>
            <a:ext cx="8632348" cy="923330"/>
          </a:xfrm>
          <a:prstGeom prst="rect">
            <a:avLst/>
          </a:prstGeom>
        </p:spPr>
        <p:txBody>
          <a:bodyPr wrap="square">
            <a:spAutoFit/>
          </a:bodyPr>
          <a:lstStyle/>
          <a:p>
            <a:pPr indent="534988" algn="just"/>
            <a:r>
              <a:rPr lang="ru-RU" dirty="0"/>
              <a:t>Прикладное направление – в этом направлении программисты занимаются разработкой программ, предназначенных для выполнения определённых задач и </a:t>
            </a:r>
            <a:r>
              <a:rPr lang="ru-RU" dirty="0" smtClean="0"/>
              <a:t>рассчитанных </a:t>
            </a:r>
            <a:r>
              <a:rPr lang="ru-RU" dirty="0"/>
              <a:t>на взаимодействие с пользователем.</a:t>
            </a:r>
          </a:p>
        </p:txBody>
      </p:sp>
      <p:sp>
        <p:nvSpPr>
          <p:cNvPr id="5" name="Прямоугольник 4"/>
          <p:cNvSpPr/>
          <p:nvPr/>
        </p:nvSpPr>
        <p:spPr>
          <a:xfrm>
            <a:off x="251520" y="3488234"/>
            <a:ext cx="8632348" cy="923330"/>
          </a:xfrm>
          <a:prstGeom prst="rect">
            <a:avLst/>
          </a:prstGeom>
        </p:spPr>
        <p:txBody>
          <a:bodyPr wrap="square">
            <a:spAutoFit/>
          </a:bodyPr>
          <a:lstStyle/>
          <a:p>
            <a:pPr indent="534988" algn="just"/>
            <a:r>
              <a:rPr lang="ru-RU" dirty="0"/>
              <a:t>Системное направление – в этом направлении программисты разрабатывают операционные системы, интерфейсы и тому подобное. Это </a:t>
            </a:r>
            <a:r>
              <a:rPr lang="ru-RU" dirty="0" smtClean="0"/>
              <a:t>самое редкое </a:t>
            </a:r>
            <a:r>
              <a:rPr lang="ru-RU" dirty="0"/>
              <a:t>и </a:t>
            </a:r>
            <a:r>
              <a:rPr lang="ru-RU" dirty="0" smtClean="0"/>
              <a:t>сложное  </a:t>
            </a:r>
            <a:r>
              <a:rPr lang="ru-RU" dirty="0"/>
              <a:t>в </a:t>
            </a:r>
            <a:r>
              <a:rPr lang="ru-RU" dirty="0" smtClean="0"/>
              <a:t>сфере программирования </a:t>
            </a:r>
            <a:r>
              <a:rPr lang="ru-RU" dirty="0" smtClean="0"/>
              <a:t>.</a:t>
            </a:r>
            <a:endParaRPr lang="ru-RU" dirty="0"/>
          </a:p>
        </p:txBody>
      </p:sp>
      <p:sp>
        <p:nvSpPr>
          <p:cNvPr id="17" name="Прямоугольник 16"/>
          <p:cNvSpPr/>
          <p:nvPr/>
        </p:nvSpPr>
        <p:spPr>
          <a:xfrm>
            <a:off x="223971" y="4509120"/>
            <a:ext cx="8460449" cy="923330"/>
          </a:xfrm>
          <a:prstGeom prst="rect">
            <a:avLst/>
          </a:prstGeom>
        </p:spPr>
        <p:txBody>
          <a:bodyPr wrap="square">
            <a:spAutoFit/>
          </a:bodyPr>
          <a:lstStyle/>
          <a:p>
            <a:pPr indent="534988" algn="just"/>
            <a:r>
              <a:rPr lang="en-US" dirty="0"/>
              <a:t>Web</a:t>
            </a:r>
            <a:r>
              <a:rPr lang="ru-RU" dirty="0"/>
              <a:t>-направление – специалисты этого направления занимаются разработкой сайтов, их дизайна </a:t>
            </a:r>
            <a:r>
              <a:rPr lang="ru-RU" dirty="0" smtClean="0"/>
              <a:t>и </a:t>
            </a:r>
            <a:r>
              <a:rPr lang="ru-RU" dirty="0"/>
              <a:t>все </a:t>
            </a:r>
            <a:r>
              <a:rPr lang="ru-RU" dirty="0" smtClean="0"/>
              <a:t>,что </a:t>
            </a:r>
            <a:r>
              <a:rPr lang="ru-RU" dirty="0"/>
              <a:t>связано с интернетом. В последнее время это </a:t>
            </a:r>
            <a:r>
              <a:rPr lang="ru-RU" dirty="0" smtClean="0"/>
              <a:t>направление набирает </a:t>
            </a:r>
            <a:r>
              <a:rPr lang="ru-RU" dirty="0"/>
              <a:t>популярность.</a:t>
            </a:r>
          </a:p>
        </p:txBody>
      </p:sp>
    </p:spTree>
    <p:extLst>
      <p:ext uri="{BB962C8B-B14F-4D97-AF65-F5344CB8AC3E}">
        <p14:creationId xmlns:p14="http://schemas.microsoft.com/office/powerpoint/2010/main" val="3767746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fontScale="32500" lnSpcReduction="20000"/>
          </a:bodyPr>
          <a:lstStyle/>
          <a:p>
            <a:r>
              <a:rPr lang="ru-RU" sz="4900" dirty="0"/>
              <a:t>Зачастую слово «программирование» и все, что с ним связано, ассоциируется у обычного человека только с персональным компьютером, однако, это не так. Практически каждое электронное устройство — от пульта дистанционного управления до сложных промышленных станков с программным управлением — в свое время прошли через руки специалистов по программированию. Мы ежечасно сталкиваемся с плодами трудов того, что сделал программист. Смотрим ли мы телевизор, слушаем ли радио, разговариваем ли по телефону — мы пользуемся тем, что создал программист. Промышленность, медицина, культура, образование — везде применяются электронные устройства.</a:t>
            </a:r>
          </a:p>
          <a:p>
            <a:r>
              <a:rPr lang="ru-RU" sz="4900" dirty="0"/>
              <a:t>Профессия </a:t>
            </a:r>
            <a:r>
              <a:rPr lang="ru-RU" sz="4900" dirty="0" smtClean="0"/>
              <a:t>«программист» </a:t>
            </a:r>
            <a:r>
              <a:rPr lang="ru-RU" sz="4900" dirty="0"/>
              <a:t>в наше время становится все более популярной. В наше время невозможно уже обойтись без компьютера. Он упрощает нам жизнь, но если бы не программисты, простые пользователи еще бы долго не могли с комфортом пользоваться всеми благами компьютерного мира.</a:t>
            </a:r>
          </a:p>
          <a:p>
            <a:endParaRPr lang="ru-RU" dirty="0"/>
          </a:p>
        </p:txBody>
      </p:sp>
      <p:sp>
        <p:nvSpPr>
          <p:cNvPr id="3" name="Заголовок 2"/>
          <p:cNvSpPr>
            <a:spLocks noGrp="1"/>
          </p:cNvSpPr>
          <p:nvPr>
            <p:ph type="title"/>
          </p:nvPr>
        </p:nvSpPr>
        <p:spPr/>
        <p:txBody>
          <a:bodyPr/>
          <a:lstStyle/>
          <a:p>
            <a:r>
              <a:rPr lang="ru-RU" dirty="0" smtClean="0"/>
              <a:t>Без </a:t>
            </a:r>
            <a:r>
              <a:rPr lang="ru-RU" dirty="0" smtClean="0"/>
              <a:t>компьютера - «никуда»</a:t>
            </a:r>
            <a:endParaRPr lang="ru-RU" dirty="0"/>
          </a:p>
        </p:txBody>
      </p:sp>
    </p:spTree>
    <p:extLst>
      <p:ext uri="{BB962C8B-B14F-4D97-AF65-F5344CB8AC3E}">
        <p14:creationId xmlns:p14="http://schemas.microsoft.com/office/powerpoint/2010/main" val="41799608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2936"/>
            <a:ext cx="8229600" cy="3273227"/>
          </a:xfrm>
        </p:spPr>
        <p:txBody>
          <a:bodyPr>
            <a:normAutofit fontScale="92500" lnSpcReduction="20000"/>
          </a:bodyPr>
          <a:lstStyle/>
          <a:p>
            <a:pPr marL="0" indent="534988" algn="just">
              <a:buNone/>
            </a:pPr>
            <a:r>
              <a:rPr lang="ru-RU" dirty="0" smtClean="0"/>
              <a:t>Программист должен обладать некоторым рядом способностей, которые помогут ему при освоении профессии, а именно:</a:t>
            </a:r>
          </a:p>
          <a:p>
            <a:pPr algn="just"/>
            <a:r>
              <a:rPr lang="ru-RU" sz="1900" dirty="0" smtClean="0"/>
              <a:t>     логическое </a:t>
            </a:r>
            <a:r>
              <a:rPr lang="ru-RU" sz="1900" dirty="0"/>
              <a:t>мышление;</a:t>
            </a:r>
          </a:p>
          <a:p>
            <a:pPr algn="just"/>
            <a:r>
              <a:rPr lang="ru-RU" sz="1900" dirty="0" smtClean="0"/>
              <a:t>     гибкость </a:t>
            </a:r>
            <a:r>
              <a:rPr lang="ru-RU" sz="1900" dirty="0"/>
              <a:t>и динамичность мышления;</a:t>
            </a:r>
          </a:p>
          <a:p>
            <a:pPr algn="just"/>
            <a:r>
              <a:rPr lang="ru-RU" sz="1900" dirty="0" smtClean="0"/>
              <a:t>     способность </a:t>
            </a:r>
            <a:r>
              <a:rPr lang="ru-RU" sz="1900" dirty="0"/>
              <a:t>анализировать </a:t>
            </a:r>
            <a:r>
              <a:rPr lang="ru-RU" sz="1900" dirty="0" smtClean="0"/>
              <a:t>ситуацию</a:t>
            </a:r>
            <a:r>
              <a:rPr lang="en-US" sz="1900" dirty="0" smtClean="0"/>
              <a:t>;</a:t>
            </a:r>
            <a:endParaRPr lang="ru-RU" sz="1900" dirty="0" smtClean="0"/>
          </a:p>
          <a:p>
            <a:pPr algn="just"/>
            <a:r>
              <a:rPr lang="ru-RU" sz="1900" dirty="0" smtClean="0"/>
              <a:t>     хороший </a:t>
            </a:r>
            <a:r>
              <a:rPr lang="ru-RU" sz="1900" dirty="0"/>
              <a:t>уровень развития памяти</a:t>
            </a:r>
            <a:r>
              <a:rPr lang="en-US" sz="1900" dirty="0"/>
              <a:t>;</a:t>
            </a:r>
            <a:endParaRPr lang="ru-RU" sz="1900" dirty="0"/>
          </a:p>
          <a:p>
            <a:pPr marL="0" indent="534988" algn="just"/>
            <a:r>
              <a:rPr lang="ru-RU" sz="1900" dirty="0"/>
              <a:t>способность грамотно выражать свои мысли;</a:t>
            </a:r>
          </a:p>
          <a:p>
            <a:pPr marL="0" indent="534988" algn="just"/>
            <a:r>
              <a:rPr lang="ru-RU" sz="1900" dirty="0"/>
              <a:t>высокий уровень развития технических способностей;</a:t>
            </a:r>
          </a:p>
          <a:p>
            <a:pPr marL="0" indent="534988" algn="just"/>
            <a:r>
              <a:rPr lang="ru-RU" sz="1900" dirty="0"/>
              <a:t>математические способности;</a:t>
            </a:r>
          </a:p>
          <a:p>
            <a:pPr marL="0" indent="534988" algn="just"/>
            <a:r>
              <a:rPr lang="ru-RU" sz="1900" dirty="0"/>
              <a:t>развитое воображение.</a:t>
            </a:r>
          </a:p>
          <a:p>
            <a:pPr algn="just"/>
            <a:endParaRPr lang="ru-RU" dirty="0"/>
          </a:p>
          <a:p>
            <a:pPr marL="0" indent="534988" algn="just">
              <a:buNone/>
            </a:pPr>
            <a:endParaRPr lang="ru-RU" dirty="0"/>
          </a:p>
        </p:txBody>
      </p:sp>
      <p:sp>
        <p:nvSpPr>
          <p:cNvPr id="2" name="Заголовок 1"/>
          <p:cNvSpPr>
            <a:spLocks noGrp="1"/>
          </p:cNvSpPr>
          <p:nvPr>
            <p:ph type="title"/>
          </p:nvPr>
        </p:nvSpPr>
        <p:spPr/>
        <p:txBody>
          <a:bodyPr>
            <a:normAutofit/>
          </a:bodyPr>
          <a:lstStyle/>
          <a:p>
            <a:r>
              <a:rPr lang="ru-RU" dirty="0" smtClean="0"/>
              <a:t>Способности программиста</a:t>
            </a:r>
            <a:endParaRPr lang="ru-RU" dirty="0"/>
          </a:p>
        </p:txBody>
      </p:sp>
      <p:sp>
        <p:nvSpPr>
          <p:cNvPr id="7" name="TextBox 6">
            <a:hlinkClick r:id="rId2" action="ppaction://hlinksldjump"/>
          </p:cNvPr>
          <p:cNvSpPr txBox="1"/>
          <p:nvPr/>
        </p:nvSpPr>
        <p:spPr>
          <a:xfrm>
            <a:off x="251520" y="6381328"/>
            <a:ext cx="2252540" cy="369332"/>
          </a:xfrm>
          <a:prstGeom prst="rect">
            <a:avLst/>
          </a:prstGeom>
          <a:noFill/>
        </p:spPr>
        <p:txBody>
          <a:bodyPr wrap="none" rtlCol="0">
            <a:spAutoFit/>
          </a:bodyPr>
          <a:lstStyle/>
          <a:p>
            <a:r>
              <a:rPr lang="en-US" dirty="0" smtClean="0"/>
              <a:t>&lt;&lt;</a:t>
            </a:r>
            <a:r>
              <a:rPr lang="ru-RU" dirty="0" smtClean="0"/>
              <a:t> в содержание</a:t>
            </a:r>
            <a:endParaRPr lang="ru-RU" dirty="0"/>
          </a:p>
        </p:txBody>
      </p:sp>
      <p:sp>
        <p:nvSpPr>
          <p:cNvPr id="8" name="TextBox 7">
            <a:hlinkClick r:id="" action="ppaction://hlinkshowjump?jump=nextslide"/>
          </p:cNvPr>
          <p:cNvSpPr txBox="1"/>
          <p:nvPr/>
        </p:nvSpPr>
        <p:spPr>
          <a:xfrm>
            <a:off x="7596336" y="6372036"/>
            <a:ext cx="1287532" cy="369332"/>
          </a:xfrm>
          <a:prstGeom prst="rect">
            <a:avLst/>
          </a:prstGeom>
          <a:noFill/>
        </p:spPr>
        <p:txBody>
          <a:bodyPr wrap="none" rtlCol="0">
            <a:spAutoFit/>
          </a:bodyPr>
          <a:lstStyle/>
          <a:p>
            <a:r>
              <a:rPr lang="ru-RU" dirty="0" smtClean="0"/>
              <a:t>далее </a:t>
            </a:r>
            <a:r>
              <a:rPr lang="en-US" dirty="0" smtClean="0"/>
              <a:t>&gt;&gt;</a:t>
            </a:r>
            <a:endParaRPr lang="ru-RU" dirty="0"/>
          </a:p>
        </p:txBody>
      </p:sp>
      <p:sp>
        <p:nvSpPr>
          <p:cNvPr id="10" name="TextBox 9">
            <a:hlinkClick r:id="" action="ppaction://hlinkshowjump?jump=previousslide"/>
          </p:cNvPr>
          <p:cNvSpPr txBox="1"/>
          <p:nvPr/>
        </p:nvSpPr>
        <p:spPr>
          <a:xfrm>
            <a:off x="6228184" y="6381328"/>
            <a:ext cx="1296144" cy="369332"/>
          </a:xfrm>
          <a:prstGeom prst="rect">
            <a:avLst/>
          </a:prstGeom>
          <a:noFill/>
        </p:spPr>
        <p:txBody>
          <a:bodyPr wrap="square" rtlCol="0">
            <a:spAutoFit/>
          </a:bodyPr>
          <a:lstStyle/>
          <a:p>
            <a:r>
              <a:rPr lang="en-US" dirty="0" smtClean="0"/>
              <a:t>&lt;&lt; </a:t>
            </a:r>
            <a:r>
              <a:rPr lang="ru-RU" dirty="0" smtClean="0"/>
              <a:t>назад</a:t>
            </a:r>
            <a:endParaRPr lang="ru-RU" dirty="0"/>
          </a:p>
        </p:txBody>
      </p:sp>
      <p:pic>
        <p:nvPicPr>
          <p:cNvPr id="9" name="Рисунок 8" descr="888422293.png"/>
          <p:cNvPicPr>
            <a:picLocks noChangeAspect="1"/>
          </p:cNvPicPr>
          <p:nvPr/>
        </p:nvPicPr>
        <p:blipFill>
          <a:blip r:embed="rId3" cstate="print">
            <a:duotone>
              <a:schemeClr val="accent1">
                <a:shade val="45000"/>
                <a:satMod val="135000"/>
              </a:schemeClr>
              <a:prstClr val="white"/>
            </a:duotone>
          </a:blip>
          <a:stretch>
            <a:fillRect/>
          </a:stretch>
        </p:blipFill>
        <p:spPr>
          <a:xfrm>
            <a:off x="2843808" y="1268760"/>
            <a:ext cx="1154048" cy="1519196"/>
          </a:xfrm>
          <a:prstGeom prst="rect">
            <a:avLst/>
          </a:prstGeom>
        </p:spPr>
      </p:pic>
      <p:pic>
        <p:nvPicPr>
          <p:cNvPr id="11" name="Рисунок 10" descr="understanding-icon_302530.png"/>
          <p:cNvPicPr>
            <a:picLocks noChangeAspect="1"/>
          </p:cNvPicPr>
          <p:nvPr/>
        </p:nvPicPr>
        <p:blipFill>
          <a:blip r:embed="rId4" cstate="print">
            <a:duotone>
              <a:schemeClr val="accent1">
                <a:shade val="45000"/>
                <a:satMod val="135000"/>
              </a:schemeClr>
              <a:prstClr val="white"/>
            </a:duotone>
          </a:blip>
          <a:stretch>
            <a:fillRect/>
          </a:stretch>
        </p:blipFill>
        <p:spPr>
          <a:xfrm>
            <a:off x="4788024" y="1131772"/>
            <a:ext cx="1656184" cy="1656184"/>
          </a:xfrm>
          <a:prstGeom prst="rect">
            <a:avLst/>
          </a:prstGeom>
        </p:spPr>
      </p:pic>
    </p:spTree>
    <p:extLst>
      <p:ext uri="{BB962C8B-B14F-4D97-AF65-F5344CB8AC3E}">
        <p14:creationId xmlns:p14="http://schemas.microsoft.com/office/powerpoint/2010/main" val="40207531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140968"/>
            <a:ext cx="8229600" cy="2985195"/>
          </a:xfrm>
        </p:spPr>
        <p:txBody>
          <a:bodyPr>
            <a:normAutofit/>
          </a:bodyPr>
          <a:lstStyle/>
          <a:p>
            <a:pPr marL="0" indent="534988" algn="just">
              <a:buNone/>
            </a:pPr>
            <a:r>
              <a:rPr lang="ru-RU" dirty="0"/>
              <a:t>Программист – это востребованная и высокооплачиваемая профессия. Специалист начального уровня </a:t>
            </a:r>
            <a:r>
              <a:rPr lang="ru-RU" dirty="0" smtClean="0"/>
              <a:t>может  получать около 1 </a:t>
            </a:r>
            <a:r>
              <a:rPr lang="ru-RU" dirty="0"/>
              <a:t>000 долларов. По мере </a:t>
            </a:r>
            <a:r>
              <a:rPr lang="ru-RU" dirty="0" smtClean="0"/>
              <a:t>накопления опыта, </a:t>
            </a:r>
            <a:r>
              <a:rPr lang="ru-RU" dirty="0"/>
              <a:t>можно выйти на доход 1500-1800 долларов. </a:t>
            </a:r>
            <a:r>
              <a:rPr lang="ru-RU" dirty="0" smtClean="0"/>
              <a:t>В крупных </a:t>
            </a:r>
            <a:r>
              <a:rPr lang="ru-RU" dirty="0" smtClean="0"/>
              <a:t>организациях </a:t>
            </a:r>
            <a:r>
              <a:rPr lang="ru-RU" dirty="0" smtClean="0"/>
              <a:t>можно зарабатывать до 5000 долларов.</a:t>
            </a:r>
            <a:endParaRPr lang="ru-RU" dirty="0"/>
          </a:p>
        </p:txBody>
      </p:sp>
      <p:sp>
        <p:nvSpPr>
          <p:cNvPr id="2" name="Заголовок 1"/>
          <p:cNvSpPr>
            <a:spLocks noGrp="1"/>
          </p:cNvSpPr>
          <p:nvPr>
            <p:ph type="title"/>
          </p:nvPr>
        </p:nvSpPr>
        <p:spPr/>
        <p:txBody>
          <a:bodyPr>
            <a:normAutofit/>
          </a:bodyPr>
          <a:lstStyle/>
          <a:p>
            <a:r>
              <a:rPr lang="ru-RU" dirty="0" smtClean="0"/>
              <a:t>Заработная плата программиста</a:t>
            </a:r>
            <a:endParaRPr lang="ru-RU" dirty="0"/>
          </a:p>
        </p:txBody>
      </p:sp>
      <p:pic>
        <p:nvPicPr>
          <p:cNvPr id="12" name="Рисунок 11" descr="bagofmoney_5108.png"/>
          <p:cNvPicPr>
            <a:picLocks noChangeAspect="1"/>
          </p:cNvPicPr>
          <p:nvPr/>
        </p:nvPicPr>
        <p:blipFill>
          <a:blip r:embed="rId2" cstate="print">
            <a:duotone>
              <a:schemeClr val="accent1">
                <a:shade val="45000"/>
                <a:satMod val="135000"/>
              </a:schemeClr>
              <a:prstClr val="white"/>
            </a:duotone>
          </a:blip>
          <a:stretch>
            <a:fillRect/>
          </a:stretch>
        </p:blipFill>
        <p:spPr>
          <a:xfrm>
            <a:off x="3707904" y="1412776"/>
            <a:ext cx="1563823" cy="1563823"/>
          </a:xfrm>
          <a:prstGeom prst="rect">
            <a:avLst/>
          </a:prstGeom>
        </p:spPr>
      </p:pic>
      <p:pic>
        <p:nvPicPr>
          <p:cNvPr id="13" name="Рисунок 12" descr="bagofmoney_5108.png"/>
          <p:cNvPicPr>
            <a:picLocks noChangeAspect="1"/>
          </p:cNvPicPr>
          <p:nvPr/>
        </p:nvPicPr>
        <p:blipFill>
          <a:blip r:embed="rId2" cstate="print">
            <a:duotone>
              <a:schemeClr val="accent1">
                <a:shade val="45000"/>
                <a:satMod val="135000"/>
              </a:schemeClr>
              <a:prstClr val="white"/>
            </a:duotone>
          </a:blip>
          <a:stretch>
            <a:fillRect/>
          </a:stretch>
        </p:blipFill>
        <p:spPr>
          <a:xfrm>
            <a:off x="5148064" y="1412776"/>
            <a:ext cx="1563823" cy="1563823"/>
          </a:xfrm>
          <a:prstGeom prst="rect">
            <a:avLst/>
          </a:prstGeom>
        </p:spPr>
      </p:pic>
      <p:pic>
        <p:nvPicPr>
          <p:cNvPr id="14" name="Рисунок 13" descr="bagofmoney_5108.png"/>
          <p:cNvPicPr>
            <a:picLocks noChangeAspect="1"/>
          </p:cNvPicPr>
          <p:nvPr/>
        </p:nvPicPr>
        <p:blipFill>
          <a:blip r:embed="rId2" cstate="print">
            <a:duotone>
              <a:schemeClr val="accent1">
                <a:shade val="45000"/>
                <a:satMod val="135000"/>
              </a:schemeClr>
              <a:prstClr val="white"/>
            </a:duotone>
          </a:blip>
          <a:stretch>
            <a:fillRect/>
          </a:stretch>
        </p:blipFill>
        <p:spPr>
          <a:xfrm>
            <a:off x="2288097" y="1412776"/>
            <a:ext cx="1563823" cy="1563823"/>
          </a:xfrm>
          <a:prstGeom prst="rect">
            <a:avLst/>
          </a:prstGeom>
        </p:spPr>
      </p:pic>
    </p:spTree>
    <p:extLst>
      <p:ext uri="{BB962C8B-B14F-4D97-AF65-F5344CB8AC3E}">
        <p14:creationId xmlns:p14="http://schemas.microsoft.com/office/powerpoint/2010/main" val="6725082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pPr marL="0" indent="0">
              <a:buNone/>
            </a:pPr>
            <a:r>
              <a:rPr lang="ru-RU" dirty="0"/>
              <a:t> Сегодня мы собрались с вами для проведения конкурса программистов. А начать его я хочу со слов, взятых в качестве эпиграфа: </a:t>
            </a:r>
            <a:r>
              <a:rPr lang="ru-RU" sz="2800" b="1" u="sng" dirty="0" smtClean="0"/>
              <a:t>“Кто владеет информацией, тот владеет миром!”</a:t>
            </a:r>
            <a:r>
              <a:rPr lang="ru-RU" sz="2800" dirty="0" smtClean="0"/>
              <a:t> </a:t>
            </a:r>
            <a:r>
              <a:rPr lang="ru-RU" dirty="0" smtClean="0"/>
              <a:t>Информация </a:t>
            </a:r>
            <a:r>
              <a:rPr lang="ru-RU" dirty="0"/>
              <a:t>для человека – это, прежде всего, знания</a:t>
            </a:r>
          </a:p>
        </p:txBody>
      </p:sp>
      <p:sp>
        <p:nvSpPr>
          <p:cNvPr id="3" name="Заголовок 2"/>
          <p:cNvSpPr>
            <a:spLocks noGrp="1"/>
          </p:cNvSpPr>
          <p:nvPr>
            <p:ph type="title"/>
          </p:nvPr>
        </p:nvSpPr>
        <p:spPr/>
        <p:txBody>
          <a:bodyPr>
            <a:normAutofit fontScale="90000"/>
          </a:bodyPr>
          <a:lstStyle/>
          <a:p>
            <a:r>
              <a:rPr lang="ru-RU" b="1" u="sng" dirty="0"/>
              <a:t>“Кто владеет информацией, тот владеет миром!”</a:t>
            </a:r>
            <a:endParaRPr lang="ru-RU" dirty="0"/>
          </a:p>
        </p:txBody>
      </p:sp>
    </p:spTree>
    <p:extLst>
      <p:ext uri="{BB962C8B-B14F-4D97-AF65-F5344CB8AC3E}">
        <p14:creationId xmlns:p14="http://schemas.microsoft.com/office/powerpoint/2010/main" val="311882401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159</TotalTime>
  <Words>943</Words>
  <Application>Microsoft Office PowerPoint</Application>
  <PresentationFormat>Экран (4:3)</PresentationFormat>
  <Paragraphs>78</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Волна</vt:lpstr>
      <vt:lpstr>Презентация PowerPoint</vt:lpstr>
      <vt:lpstr>День программиста</vt:lpstr>
      <vt:lpstr>Тайна программирования</vt:lpstr>
      <vt:lpstr>Достоинства работы программиста</vt:lpstr>
      <vt:lpstr>Кто такой программист?</vt:lpstr>
      <vt:lpstr>Без компьютера - «никуда»</vt:lpstr>
      <vt:lpstr>Способности программиста</vt:lpstr>
      <vt:lpstr>Заработная плата программиста</vt:lpstr>
      <vt:lpstr>“Кто владеет информацией, тот владеет миром!”</vt:lpstr>
      <vt:lpstr>Рождение программирования</vt:lpstr>
      <vt:lpstr>Первое программируемое вычислительное устройство, Аналитическую машину, разработал Чарлз Бэббидж (но не смог её построить). 19 июля 1843 года графиня Ада Августа Лавлейс, дочка великого английского поэта Джорджа Байрона, как принято считать, написала первую в истории человечества программу для Аналитической машины. Однако ни одна из программ написанных Адой Лавлейс никогда так и не была запущена. Её принято считать почётным первым программистом. История сохранила её имя в названии универсального языка программирования «Ада». Именно она написала множество программ для вычислительных машин Бэббиджа, причем надо отметить, что некоторые из предложенных ею терминов и определений фигурируют даже в современных учебниках программирования. </vt:lpstr>
      <vt:lpstr>Первый работающий программируемый компьютер (1941 год), первые программы для него, а также первый язык программирования высокого уровня Планкалкюль создал немецкий инженер Конрад Цузе. Имена людей, впервые начавших профессионально выполнять работу собственно по программированию, история не сохранила, так как поначалу программирование рассматривалось как второстепенная наладочная операция. </vt:lpstr>
      <vt:lpstr>Марк Цекерберг – американский программист, основатель социальной сети «Facebook». Его состояние насчитывает около 45 млрд. долларов. Билл Гейтс - американский программист, предприниматель. Является основателем компании «Microsoft». Его состоянии насчитывает 76 млрд. Долларов. Стив Джобс – американский программист. Один из основателей компании «Apple». К сожалению умер от болезни в 2011 году. .</vt:lpstr>
      <vt:lpstr>Огромный вклад в эту область принесли русские учёные и инженеры. Академик Сергей Алексеевич Лебедев (1902-1974), описал и реализовал основные принципы устройства компьютера в Малой электронной счетной машине (МЭСМ), которая была первым компьютером в континентальной Европе. </vt:lpstr>
      <vt:lpstr>Презентация PowerPoint</vt:lpstr>
      <vt:lpstr>Павел Дуров – российский программист, является рублевым миллионером. Один из основателей российской социальной сети «Вконтакте» и популярного  на сегодняшний день мессенеджера Telegram.</vt:lpstr>
      <vt:lpstr>КОНКУРСЫ</vt:lpstr>
      <vt:lpstr>3.Конкурс </vt:lpstr>
      <vt:lpstr>4.конкурс</vt:lpstr>
      <vt:lpstr>5. конкурс</vt:lpstr>
      <vt:lpstr>6. конкурс</vt:lpstr>
      <vt:lpstr>7.конкурс</vt:lpstr>
      <vt:lpstr>8.конкурс</vt:lpstr>
      <vt:lpstr>9.конкурс</vt:lpstr>
      <vt:lpstr>10.конкурс</vt:lpstr>
      <vt:lpstr>Презентация PowerPoint</vt:lpstr>
      <vt:lpstr>Где учиться на программиста?</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Professional</dc:creator>
  <cp:lastModifiedBy>RePack by Diakov</cp:lastModifiedBy>
  <cp:revision>16</cp:revision>
  <dcterms:created xsi:type="dcterms:W3CDTF">2021-11-08T14:45:22Z</dcterms:created>
  <dcterms:modified xsi:type="dcterms:W3CDTF">2021-11-09T10:26:39Z</dcterms:modified>
</cp:coreProperties>
</file>