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77" r:id="rId4"/>
    <p:sldId id="259" r:id="rId5"/>
    <p:sldId id="260" r:id="rId6"/>
    <p:sldId id="261" r:id="rId7"/>
    <p:sldId id="262" r:id="rId8"/>
    <p:sldId id="263" r:id="rId9"/>
    <p:sldId id="266" r:id="rId10"/>
    <p:sldId id="265" r:id="rId11"/>
    <p:sldId id="278" r:id="rId12"/>
    <p:sldId id="268" r:id="rId13"/>
    <p:sldId id="264" r:id="rId14"/>
    <p:sldId id="279" r:id="rId15"/>
    <p:sldId id="270" r:id="rId16"/>
    <p:sldId id="274" r:id="rId17"/>
    <p:sldId id="280" r:id="rId18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6" y="-5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938904" y="549973"/>
            <a:ext cx="4314190" cy="452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11/15/2024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5124" y="514984"/>
            <a:ext cx="8921750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2017" y="1303273"/>
            <a:ext cx="10387964" cy="3226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7279" y="2689860"/>
              <a:ext cx="4693920" cy="3657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685800" y="340359"/>
            <a:ext cx="11049000" cy="22749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280"/>
              </a:lnSpc>
              <a:spcBef>
                <a:spcPts val="100"/>
              </a:spcBef>
            </a:pPr>
            <a:r>
              <a:rPr lang="ru-RU" sz="2000" spc="25" dirty="0" smtClean="0">
                <a:cs typeface="Calibri Light"/>
              </a:rPr>
              <a:t>Муниципальное бюджетное дошкольное образовательное учреждение </a:t>
            </a:r>
            <a:endParaRPr lang="ru-RU" sz="2000" spc="25" dirty="0" smtClean="0">
              <a:cs typeface="Calibri Light"/>
            </a:endParaRPr>
          </a:p>
          <a:p>
            <a:pPr algn="ctr">
              <a:lnSpc>
                <a:spcPts val="2280"/>
              </a:lnSpc>
              <a:spcBef>
                <a:spcPts val="100"/>
              </a:spcBef>
            </a:pPr>
            <a:r>
              <a:rPr lang="ru-RU" sz="2000" spc="-5" dirty="0" smtClean="0">
                <a:cs typeface="Calibri Light"/>
              </a:rPr>
              <a:t>детский </a:t>
            </a:r>
            <a:r>
              <a:rPr lang="ru-RU" sz="2000" spc="-5" dirty="0" smtClean="0">
                <a:cs typeface="Calibri Light"/>
              </a:rPr>
              <a:t>сад № 54 «Подсолнушек» г. Белгорода</a:t>
            </a:r>
          </a:p>
          <a:p>
            <a:pPr marL="1905" algn="ctr">
              <a:lnSpc>
                <a:spcPts val="2160"/>
              </a:lnSpc>
            </a:pPr>
            <a:endParaRPr lang="ru-RU" sz="2000" spc="-5" dirty="0">
              <a:latin typeface="Calibri Light"/>
              <a:cs typeface="Calibri Light"/>
            </a:endParaRPr>
          </a:p>
          <a:p>
            <a:pPr marL="1905" algn="ctr">
              <a:lnSpc>
                <a:spcPts val="2160"/>
              </a:lnSpc>
            </a:pPr>
            <a:endParaRPr lang="ru-RU" sz="2000" spc="-5" dirty="0" smtClean="0">
              <a:latin typeface="Calibri Light"/>
              <a:cs typeface="Calibri Light"/>
            </a:endParaRPr>
          </a:p>
          <a:p>
            <a:pPr marL="1905" algn="ctr">
              <a:lnSpc>
                <a:spcPct val="150000"/>
              </a:lnSpc>
            </a:pPr>
            <a:r>
              <a:rPr lang="ru-RU" sz="2400" b="1" spc="-5" dirty="0">
                <a:latin typeface="Calibri Light"/>
                <a:cs typeface="Calibri Light"/>
              </a:rPr>
              <a:t>Патриотическое воспитание дошкольников </a:t>
            </a:r>
            <a:r>
              <a:rPr lang="ru-RU" sz="2400" b="1" spc="-5" dirty="0" smtClean="0">
                <a:latin typeface="Calibri Light"/>
                <a:cs typeface="Calibri Light"/>
              </a:rPr>
              <a:t>посредством </a:t>
            </a:r>
            <a:r>
              <a:rPr lang="ru-RU" sz="2400" b="1" spc="-5" dirty="0">
                <a:latin typeface="Calibri Light"/>
                <a:cs typeface="Calibri Light"/>
              </a:rPr>
              <a:t>участия </a:t>
            </a:r>
            <a:endParaRPr lang="ru-RU" sz="2400" b="1" spc="-5" dirty="0" smtClean="0">
              <a:latin typeface="Calibri Light"/>
              <a:cs typeface="Calibri Light"/>
            </a:endParaRPr>
          </a:p>
          <a:p>
            <a:pPr marL="1905" algn="ctr">
              <a:lnSpc>
                <a:spcPct val="150000"/>
              </a:lnSpc>
            </a:pPr>
            <a:r>
              <a:rPr lang="ru-RU" sz="2400" b="1" spc="-5" dirty="0" smtClean="0">
                <a:latin typeface="Calibri Light"/>
                <a:cs typeface="Calibri Light"/>
              </a:rPr>
              <a:t>в </a:t>
            </a:r>
            <a:r>
              <a:rPr lang="ru-RU" sz="2400" b="1" spc="-5" dirty="0">
                <a:latin typeface="Calibri Light"/>
                <a:cs typeface="Calibri Light"/>
              </a:rPr>
              <a:t>сетевом проекте </a:t>
            </a:r>
            <a:r>
              <a:rPr lang="ru-RU" sz="2400" b="1" spc="-5" dirty="0" smtClean="0">
                <a:latin typeface="Calibri Light"/>
                <a:cs typeface="Calibri Light"/>
              </a:rPr>
              <a:t> "</a:t>
            </a:r>
            <a:r>
              <a:rPr lang="ru-RU" sz="2400" b="1" spc="-5" dirty="0">
                <a:latin typeface="Calibri Light"/>
                <a:cs typeface="Calibri Light"/>
              </a:rPr>
              <a:t>Живые письма дошкольников"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0" y="4684832"/>
            <a:ext cx="6069583" cy="1256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19655" algn="r">
              <a:lnSpc>
                <a:spcPct val="131700"/>
              </a:lnSpc>
              <a:spcBef>
                <a:spcPts val="95"/>
              </a:spcBef>
            </a:pPr>
            <a:r>
              <a:rPr sz="2000" dirty="0" err="1" smtClean="0">
                <a:latin typeface="Calibri"/>
                <a:cs typeface="Calibri"/>
              </a:rPr>
              <a:t>П</a:t>
            </a:r>
            <a:r>
              <a:rPr sz="2000" spc="-60" dirty="0" err="1" smtClean="0">
                <a:latin typeface="Calibri"/>
                <a:cs typeface="Calibri"/>
              </a:rPr>
              <a:t>о</a:t>
            </a:r>
            <a:r>
              <a:rPr sz="2000" spc="-5" dirty="0" err="1" smtClean="0">
                <a:latin typeface="Calibri"/>
                <a:cs typeface="Calibri"/>
              </a:rPr>
              <a:t>д</a:t>
            </a:r>
            <a:r>
              <a:rPr sz="2000" spc="-10" dirty="0" err="1" smtClean="0">
                <a:latin typeface="Calibri"/>
                <a:cs typeface="Calibri"/>
              </a:rPr>
              <a:t>г</a:t>
            </a:r>
            <a:r>
              <a:rPr sz="2000" spc="-15" dirty="0" err="1" smtClean="0">
                <a:latin typeface="Calibri"/>
                <a:cs typeface="Calibri"/>
              </a:rPr>
              <a:t>от</a:t>
            </a:r>
            <a:r>
              <a:rPr sz="2000" dirty="0" err="1" smtClean="0">
                <a:latin typeface="Calibri"/>
                <a:cs typeface="Calibri"/>
              </a:rPr>
              <a:t>овила</a:t>
            </a:r>
            <a:r>
              <a:rPr sz="2000" dirty="0" smtClean="0">
                <a:latin typeface="Calibri"/>
                <a:cs typeface="Calibri"/>
              </a:rPr>
              <a:t>  </a:t>
            </a:r>
            <a:endParaRPr lang="ru-RU" sz="2000" dirty="0">
              <a:latin typeface="Calibri"/>
              <a:cs typeface="Calibri"/>
            </a:endParaRPr>
          </a:p>
          <a:p>
            <a:pPr marL="12700" marR="5080" indent="2319655" algn="r">
              <a:lnSpc>
                <a:spcPct val="131700"/>
              </a:lnSpc>
              <a:spcBef>
                <a:spcPts val="95"/>
              </a:spcBef>
            </a:pPr>
            <a:r>
              <a:rPr lang="ru-RU" sz="2000" dirty="0" smtClean="0">
                <a:latin typeface="Calibri"/>
                <a:cs typeface="Calibri"/>
              </a:rPr>
              <a:t>Белоусова Анна Александровна</a:t>
            </a:r>
          </a:p>
          <a:p>
            <a:pPr marL="12700" marR="5080" indent="2319655" algn="r">
              <a:lnSpc>
                <a:spcPct val="131700"/>
              </a:lnSpc>
              <a:spcBef>
                <a:spcPts val="95"/>
              </a:spcBef>
            </a:pPr>
            <a:r>
              <a:rPr sz="2000" spc="-10" dirty="0" err="1" smtClean="0">
                <a:latin typeface="Calibri"/>
                <a:cs typeface="Calibri"/>
              </a:rPr>
              <a:t>воспитатель</a:t>
            </a: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07228" y="549973"/>
            <a:ext cx="456057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5" dirty="0" smtClean="0">
                <a:solidFill>
                  <a:srgbClr val="2D75B6"/>
                </a:solidFill>
              </a:rPr>
              <a:t>Как начинали </a:t>
            </a:r>
            <a:r>
              <a:rPr spc="-5" dirty="0" err="1" smtClean="0">
                <a:solidFill>
                  <a:srgbClr val="2D75B6"/>
                </a:solidFill>
              </a:rPr>
              <a:t>работу</a:t>
            </a:r>
            <a:r>
              <a:rPr spc="-5" dirty="0">
                <a:solidFill>
                  <a:srgbClr val="2D75B6"/>
                </a:solidFill>
              </a:rPr>
              <a:t>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81125" y="770581"/>
            <a:ext cx="4409440" cy="2221865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5"/>
              </a:spcBef>
            </a:pPr>
            <a:r>
              <a:rPr lang="ru-RU" sz="2400" spc="-10" dirty="0" smtClean="0">
                <a:latin typeface="Calibri"/>
                <a:cs typeface="Calibri"/>
              </a:rPr>
              <a:t>Узнали</a:t>
            </a:r>
            <a:r>
              <a:rPr sz="2400" spc="-10" dirty="0" smtClean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о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работе </a:t>
            </a:r>
            <a:r>
              <a:rPr sz="2400" spc="-10" dirty="0">
                <a:latin typeface="Calibri"/>
                <a:cs typeface="Calibri"/>
              </a:rPr>
              <a:t>почты:</a:t>
            </a:r>
            <a:endParaRPr sz="2400" dirty="0">
              <a:latin typeface="Calibri"/>
              <a:cs typeface="Calibri"/>
            </a:endParaRPr>
          </a:p>
          <a:p>
            <a:pPr marL="175260" indent="-162560">
              <a:lnSpc>
                <a:spcPct val="100000"/>
              </a:lnSpc>
              <a:spcBef>
                <a:spcPts val="1440"/>
              </a:spcBef>
              <a:buChar char="-"/>
              <a:tabLst>
                <a:tab pos="175260" algn="l"/>
              </a:tabLst>
            </a:pPr>
            <a:r>
              <a:rPr sz="2400" dirty="0">
                <a:latin typeface="Calibri"/>
                <a:cs typeface="Calibri"/>
              </a:rPr>
              <a:t>О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профессии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почтальона;</a:t>
            </a:r>
            <a:endParaRPr sz="2400" dirty="0">
              <a:latin typeface="Calibri"/>
              <a:cs typeface="Calibri"/>
            </a:endParaRPr>
          </a:p>
          <a:p>
            <a:pPr marL="175260" indent="-162560">
              <a:lnSpc>
                <a:spcPct val="100000"/>
              </a:lnSpc>
              <a:spcBef>
                <a:spcPts val="1445"/>
              </a:spcBef>
              <a:buChar char="-"/>
              <a:tabLst>
                <a:tab pos="175260" algn="l"/>
              </a:tabLst>
            </a:pPr>
            <a:r>
              <a:rPr sz="2400" spc="-10" dirty="0">
                <a:latin typeface="Calibri"/>
                <a:cs typeface="Calibri"/>
              </a:rPr>
              <a:t>Что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такое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письмо?</a:t>
            </a:r>
            <a:endParaRPr sz="2400" dirty="0">
              <a:latin typeface="Calibri"/>
              <a:cs typeface="Calibri"/>
            </a:endParaRPr>
          </a:p>
          <a:p>
            <a:pPr marL="175260" indent="-162560">
              <a:lnSpc>
                <a:spcPct val="100000"/>
              </a:lnSpc>
              <a:spcBef>
                <a:spcPts val="1440"/>
              </a:spcBef>
              <a:buChar char="-"/>
              <a:tabLst>
                <a:tab pos="175260" algn="l"/>
              </a:tabLst>
            </a:pPr>
            <a:r>
              <a:rPr sz="2400" spc="-5" dirty="0">
                <a:latin typeface="Calibri"/>
                <a:cs typeface="Calibri"/>
              </a:rPr>
              <a:t>Для</a:t>
            </a:r>
            <a:r>
              <a:rPr sz="2400" spc="-15" dirty="0">
                <a:latin typeface="Calibri"/>
                <a:cs typeface="Calibri"/>
              </a:rPr>
              <a:t> чего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нужен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почтовый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ящик?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524000" y="1066800"/>
            <a:ext cx="9189027" cy="5209540"/>
            <a:chOff x="1775460" y="1198880"/>
            <a:chExt cx="8930640" cy="520954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4560" y="1198880"/>
              <a:ext cx="3431540" cy="446024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75460" y="3152140"/>
              <a:ext cx="5814059" cy="32562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5124" y="514984"/>
            <a:ext cx="8921750" cy="430887"/>
          </a:xfrm>
        </p:spPr>
        <p:txBody>
          <a:bodyPr/>
          <a:lstStyle/>
          <a:p>
            <a:r>
              <a:rPr lang="ru-RU" dirty="0"/>
              <a:t>Ч</a:t>
            </a:r>
            <a:r>
              <a:rPr lang="ru-RU" dirty="0" smtClean="0"/>
              <a:t>то </a:t>
            </a:r>
            <a:r>
              <a:rPr lang="ru-RU" dirty="0"/>
              <a:t>могут </a:t>
            </a:r>
            <a:r>
              <a:rPr lang="ru-RU" dirty="0" smtClean="0"/>
              <a:t>написать </a:t>
            </a:r>
            <a:r>
              <a:rPr lang="ru-RU" dirty="0"/>
              <a:t>дети, которые еще не </a:t>
            </a:r>
            <a:r>
              <a:rPr lang="ru-RU" dirty="0" smtClean="0"/>
              <a:t>умеют этого?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02017" y="1303273"/>
            <a:ext cx="10387964" cy="55399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6" b="9965"/>
          <a:stretch/>
        </p:blipFill>
        <p:spPr bwMode="auto">
          <a:xfrm>
            <a:off x="7698422" y="2286000"/>
            <a:ext cx="3803073" cy="377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78578"/>
            <a:ext cx="3731326" cy="373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4" r="-2910" b="38375"/>
          <a:stretch/>
        </p:blipFill>
        <p:spPr bwMode="auto">
          <a:xfrm>
            <a:off x="4572000" y="1600200"/>
            <a:ext cx="3126422" cy="2811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422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17562" y="874267"/>
            <a:ext cx="10545445" cy="2312035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295"/>
              </a:spcBef>
            </a:pPr>
            <a:r>
              <a:rPr sz="2000" spc="-5" dirty="0">
                <a:latin typeface="Calibri"/>
                <a:cs typeface="Calibri"/>
              </a:rPr>
              <a:t>Это</a:t>
            </a:r>
            <a:r>
              <a:rPr sz="2000" spc="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альбом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из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рисунков</a:t>
            </a:r>
            <a:r>
              <a:rPr sz="2000" spc="7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достопримечательностей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родного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города,</a:t>
            </a:r>
            <a:r>
              <a:rPr sz="2000" spc="5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поселка,</a:t>
            </a:r>
            <a:r>
              <a:rPr sz="2000" spc="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станицы.</a:t>
            </a:r>
            <a:r>
              <a:rPr sz="2000" spc="6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Рассказы</a:t>
            </a:r>
            <a:r>
              <a:rPr sz="2000" spc="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2000" spc="-10" dirty="0">
                <a:latin typeface="Calibri"/>
                <a:cs typeface="Calibri"/>
              </a:rPr>
              <a:t>рисунках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о</a:t>
            </a:r>
            <a:r>
              <a:rPr sz="2000" spc="-5" dirty="0">
                <a:latin typeface="Calibri"/>
                <a:cs typeface="Calibri"/>
              </a:rPr>
              <a:t> своем</a:t>
            </a:r>
            <a:r>
              <a:rPr sz="2000" spc="-15" dirty="0">
                <a:latin typeface="Calibri"/>
                <a:cs typeface="Calibri"/>
              </a:rPr>
              <a:t> детском </a:t>
            </a:r>
            <a:r>
              <a:rPr sz="2000" spc="-5" dirty="0">
                <a:latin typeface="Calibri"/>
                <a:cs typeface="Calibri"/>
              </a:rPr>
              <a:t>саде,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о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природе,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о </a:t>
            </a:r>
            <a:r>
              <a:rPr sz="2000" spc="-5" dirty="0">
                <a:latin typeface="Calibri"/>
                <a:cs typeface="Calibri"/>
              </a:rPr>
              <a:t>любимых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играх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забавах.</a:t>
            </a:r>
            <a:endParaRPr sz="2000" dirty="0">
              <a:latin typeface="Calibri"/>
              <a:cs typeface="Calibri"/>
            </a:endParaRPr>
          </a:p>
          <a:p>
            <a:pPr marL="12700" marR="5080" algn="just">
              <a:lnSpc>
                <a:spcPct val="150000"/>
              </a:lnSpc>
              <a:spcBef>
                <a:spcPts val="5"/>
              </a:spcBef>
            </a:pPr>
            <a:r>
              <a:rPr sz="2000" spc="-10" dirty="0">
                <a:latin typeface="Calibri"/>
                <a:cs typeface="Calibri"/>
              </a:rPr>
              <a:t>Дети </a:t>
            </a:r>
            <a:r>
              <a:rPr sz="2000" spc="-5" dirty="0">
                <a:latin typeface="Calibri"/>
                <a:cs typeface="Calibri"/>
              </a:rPr>
              <a:t>могут </a:t>
            </a:r>
            <a:r>
              <a:rPr sz="2000" spc="-15" dirty="0">
                <a:latin typeface="Calibri"/>
                <a:cs typeface="Calibri"/>
              </a:rPr>
              <a:t>поделиться, сделать </a:t>
            </a:r>
            <a:r>
              <a:rPr sz="2000" spc="-5" dirty="0">
                <a:latin typeface="Calibri"/>
                <a:cs typeface="Calibri"/>
              </a:rPr>
              <a:t>книжку «Мое путешествие», «Моя любимая </a:t>
            </a:r>
            <a:r>
              <a:rPr sz="2000" spc="-10" dirty="0">
                <a:latin typeface="Calibri"/>
                <a:cs typeface="Calibri"/>
              </a:rPr>
              <a:t>сказка», «Загадки </a:t>
            </a:r>
            <a:r>
              <a:rPr sz="2000" dirty="0">
                <a:latin typeface="Calibri"/>
                <a:cs typeface="Calibri"/>
              </a:rPr>
              <a:t>в 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картинках»,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«Ребусы».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5" dirty="0" err="1" smtClean="0">
                <a:latin typeface="Calibri"/>
                <a:cs typeface="Calibri"/>
              </a:rPr>
              <a:t>Игры</a:t>
            </a:r>
            <a:r>
              <a:rPr sz="2000" spc="-15" dirty="0" smtClean="0">
                <a:latin typeface="Calibri"/>
                <a:cs typeface="Calibri"/>
              </a:rPr>
              <a:t>–</a:t>
            </a:r>
            <a:r>
              <a:rPr sz="2000" spc="-15" dirty="0" err="1" smtClean="0">
                <a:latin typeface="Calibri"/>
                <a:cs typeface="Calibri"/>
              </a:rPr>
              <a:t>ходилки</a:t>
            </a:r>
            <a:r>
              <a:rPr sz="2000" spc="-15" dirty="0">
                <a:latin typeface="Calibri"/>
                <a:cs typeface="Calibri"/>
              </a:rPr>
              <a:t>,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сюрпризы</a:t>
            </a:r>
            <a:r>
              <a:rPr sz="2000" dirty="0">
                <a:latin typeface="Calibri"/>
                <a:cs typeface="Calibri"/>
              </a:rPr>
              <a:t> в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конвертиках,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сумочках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(пожелания, </a:t>
            </a:r>
            <a:r>
              <a:rPr sz="2000" spc="-10" dirty="0">
                <a:latin typeface="Calibri"/>
                <a:cs typeface="Calibri"/>
              </a:rPr>
              <a:t> подарочки,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маленькие</a:t>
            </a:r>
            <a:r>
              <a:rPr sz="2000" spc="-5" dirty="0">
                <a:latin typeface="Calibri"/>
                <a:cs typeface="Calibri"/>
              </a:rPr>
              <a:t> открыточки).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2979" y="418465"/>
            <a:ext cx="51301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2D75B6"/>
                </a:solidFill>
              </a:rPr>
              <a:t>«</a:t>
            </a:r>
            <a:r>
              <a:rPr spc="-5" dirty="0"/>
              <a:t>Живые</a:t>
            </a:r>
            <a:r>
              <a:rPr spc="-10" dirty="0"/>
              <a:t> </a:t>
            </a:r>
            <a:r>
              <a:rPr dirty="0">
                <a:solidFill>
                  <a:srgbClr val="2D75B6"/>
                </a:solidFill>
              </a:rPr>
              <a:t>письма</a:t>
            </a:r>
            <a:r>
              <a:rPr spc="10" dirty="0">
                <a:solidFill>
                  <a:srgbClr val="2D75B6"/>
                </a:solidFill>
              </a:rPr>
              <a:t> </a:t>
            </a:r>
            <a:r>
              <a:rPr spc="-20" dirty="0">
                <a:solidFill>
                  <a:srgbClr val="2D75B6"/>
                </a:solidFill>
              </a:rPr>
              <a:t>дошкольников»</a:t>
            </a:r>
          </a:p>
        </p:txBody>
      </p:sp>
      <p:pic>
        <p:nvPicPr>
          <p:cNvPr id="7170" name="Picture 2" descr="C:\Users\User\Desktop\фото Живые письма\Screenshot_20240226_095649_VK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1" b="-4517"/>
          <a:stretch/>
        </p:blipFill>
        <p:spPr bwMode="auto">
          <a:xfrm>
            <a:off x="4114800" y="3659480"/>
            <a:ext cx="3704112" cy="244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фото Живые письма\20231228_1141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2971800"/>
            <a:ext cx="3132118" cy="313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4"/>
          <a:stretch/>
        </p:blipFill>
        <p:spPr bwMode="auto">
          <a:xfrm>
            <a:off x="990600" y="3197188"/>
            <a:ext cx="2694360" cy="3064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-1"/>
            <a:ext cx="12191999" cy="68579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38200" y="527938"/>
            <a:ext cx="10667999" cy="1197123"/>
          </a:xfrm>
          <a:prstGeom prst="rect">
            <a:avLst/>
          </a:prstGeom>
        </p:spPr>
        <p:txBody>
          <a:bodyPr vert="horz" wrap="square" lIns="0" tIns="179705" rIns="0" bIns="0" rtlCol="0">
            <a:spAutoFit/>
          </a:bodyPr>
          <a:lstStyle/>
          <a:p>
            <a:pPr marR="12065" algn="just">
              <a:lnSpc>
                <a:spcPct val="100000"/>
              </a:lnSpc>
            </a:pPr>
            <a:r>
              <a:rPr sz="2200" spc="-5" dirty="0">
                <a:latin typeface="Calibri Light"/>
                <a:cs typeface="Calibri Light"/>
              </a:rPr>
              <a:t>Ребята</a:t>
            </a:r>
            <a:r>
              <a:rPr sz="2200" spc="5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получают</a:t>
            </a:r>
            <a:r>
              <a:rPr sz="2200" spc="15" dirty="0">
                <a:latin typeface="Calibri Light"/>
                <a:cs typeface="Calibri Light"/>
              </a:rPr>
              <a:t> </a:t>
            </a:r>
            <a:r>
              <a:rPr sz="2200" spc="-10" dirty="0">
                <a:latin typeface="Calibri Light"/>
                <a:cs typeface="Calibri Light"/>
              </a:rPr>
              <a:t>письма</a:t>
            </a:r>
            <a:r>
              <a:rPr sz="2200" spc="25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из</a:t>
            </a:r>
            <a:r>
              <a:rPr sz="2200" spc="2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разных</a:t>
            </a:r>
            <a:r>
              <a:rPr sz="220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городов</a:t>
            </a:r>
            <a:r>
              <a:rPr sz="2200" spc="3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нашей</a:t>
            </a:r>
            <a:r>
              <a:rPr sz="2200" spc="15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страны,</a:t>
            </a:r>
            <a:r>
              <a:rPr sz="2200" spc="5" dirty="0">
                <a:latin typeface="Calibri Light"/>
                <a:cs typeface="Calibri Light"/>
              </a:rPr>
              <a:t> </a:t>
            </a:r>
            <a:r>
              <a:rPr sz="2200" dirty="0">
                <a:latin typeface="Calibri Light"/>
                <a:cs typeface="Calibri Light"/>
              </a:rPr>
              <a:t>с</a:t>
            </a:r>
            <a:r>
              <a:rPr sz="2200" spc="10" dirty="0">
                <a:latin typeface="Calibri Light"/>
                <a:cs typeface="Calibri Light"/>
              </a:rPr>
              <a:t> </a:t>
            </a:r>
            <a:r>
              <a:rPr sz="2200" spc="-10" dirty="0">
                <a:latin typeface="Calibri Light"/>
                <a:cs typeface="Calibri Light"/>
              </a:rPr>
              <a:t>помощью</a:t>
            </a:r>
            <a:endParaRPr sz="2200" dirty="0">
              <a:latin typeface="Calibri Light"/>
              <a:cs typeface="Calibri Light"/>
            </a:endParaRPr>
          </a:p>
          <a:p>
            <a:pPr marR="4445" algn="just">
              <a:lnSpc>
                <a:spcPct val="100000"/>
              </a:lnSpc>
            </a:pPr>
            <a:r>
              <a:rPr sz="2200" spc="-5" dirty="0">
                <a:latin typeface="Calibri Light"/>
                <a:cs typeface="Calibri Light"/>
              </a:rPr>
              <a:t>педагогов</a:t>
            </a:r>
            <a:r>
              <a:rPr sz="2200" spc="-1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читают</a:t>
            </a:r>
            <a:r>
              <a:rPr sz="2200" spc="2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их,</a:t>
            </a:r>
            <a:r>
              <a:rPr sz="2200" spc="10" dirty="0">
                <a:latin typeface="Calibri Light"/>
                <a:cs typeface="Calibri Light"/>
              </a:rPr>
              <a:t> </a:t>
            </a:r>
            <a:r>
              <a:rPr sz="2200" dirty="0">
                <a:latin typeface="Calibri Light"/>
                <a:cs typeface="Calibri Light"/>
              </a:rPr>
              <a:t>рассматривают </a:t>
            </a:r>
            <a:r>
              <a:rPr sz="2200" spc="-5" dirty="0">
                <a:latin typeface="Calibri Light"/>
                <a:cs typeface="Calibri Light"/>
              </a:rPr>
              <a:t>иллюстрации,</a:t>
            </a:r>
            <a:r>
              <a:rPr sz="2200" spc="35" dirty="0">
                <a:latin typeface="Calibri Light"/>
                <a:cs typeface="Calibri Light"/>
              </a:rPr>
              <a:t> </a:t>
            </a:r>
            <a:r>
              <a:rPr sz="2200" spc="-10" dirty="0" err="1" smtClean="0">
                <a:latin typeface="Calibri Light"/>
                <a:cs typeface="Calibri Light"/>
              </a:rPr>
              <a:t>открытки</a:t>
            </a:r>
            <a:r>
              <a:rPr lang="ru-RU" sz="2200" dirty="0">
                <a:latin typeface="Calibri Light"/>
                <a:cs typeface="Calibri Light"/>
              </a:rPr>
              <a:t> </a:t>
            </a:r>
            <a:r>
              <a:rPr sz="2200" spc="-5" dirty="0" err="1" smtClean="0">
                <a:latin typeface="Calibri Light"/>
                <a:cs typeface="Calibri Light"/>
              </a:rPr>
              <a:t>достопримечательностей</a:t>
            </a:r>
            <a:r>
              <a:rPr sz="2200" spc="95" dirty="0" smtClean="0">
                <a:latin typeface="Calibri Light"/>
                <a:cs typeface="Calibri Light"/>
              </a:rPr>
              <a:t> </a:t>
            </a:r>
            <a:r>
              <a:rPr sz="2200" dirty="0">
                <a:latin typeface="Calibri Light"/>
                <a:cs typeface="Calibri Light"/>
              </a:rPr>
              <a:t>других </a:t>
            </a:r>
            <a:r>
              <a:rPr sz="2200" spc="-5" dirty="0">
                <a:latin typeface="Calibri Light"/>
                <a:cs typeface="Calibri Light"/>
              </a:rPr>
              <a:t>населенных</a:t>
            </a:r>
            <a:r>
              <a:rPr sz="2200" spc="2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пунктов.</a:t>
            </a:r>
            <a:r>
              <a:rPr sz="2200" spc="30" dirty="0">
                <a:latin typeface="Calibri Light"/>
                <a:cs typeface="Calibri Light"/>
              </a:rPr>
              <a:t> </a:t>
            </a:r>
            <a:r>
              <a:rPr lang="ru-RU" sz="2200" spc="30" dirty="0" smtClean="0">
                <a:latin typeface="Calibri Light"/>
                <a:cs typeface="Calibri Light"/>
              </a:rPr>
              <a:t>Отмечают </a:t>
            </a:r>
            <a:r>
              <a:rPr sz="2200" dirty="0" err="1" smtClean="0">
                <a:latin typeface="Calibri Light"/>
                <a:cs typeface="Calibri Light"/>
              </a:rPr>
              <a:t>на</a:t>
            </a:r>
            <a:r>
              <a:rPr sz="2200" dirty="0" smtClean="0">
                <a:latin typeface="Calibri Light"/>
                <a:cs typeface="Calibri Light"/>
              </a:rPr>
              <a:t> </a:t>
            </a:r>
            <a:r>
              <a:rPr sz="2200" spc="-10" dirty="0">
                <a:latin typeface="Calibri Light"/>
                <a:cs typeface="Calibri Light"/>
              </a:rPr>
              <a:t>карте</a:t>
            </a:r>
            <a:r>
              <a:rPr sz="2200" spc="1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страны,</a:t>
            </a:r>
            <a:r>
              <a:rPr sz="2200" dirty="0">
                <a:latin typeface="Calibri Light"/>
                <a:cs typeface="Calibri Light"/>
              </a:rPr>
              <a:t> </a:t>
            </a:r>
            <a:r>
              <a:rPr sz="2200" spc="-5" dirty="0">
                <a:latin typeface="Calibri Light"/>
                <a:cs typeface="Calibri Light"/>
              </a:rPr>
              <a:t>откуда</a:t>
            </a:r>
            <a:r>
              <a:rPr sz="2200" spc="25" dirty="0">
                <a:latin typeface="Calibri Light"/>
                <a:cs typeface="Calibri Light"/>
              </a:rPr>
              <a:t> </a:t>
            </a:r>
            <a:r>
              <a:rPr sz="2200" spc="-10" dirty="0">
                <a:latin typeface="Calibri Light"/>
                <a:cs typeface="Calibri Light"/>
              </a:rPr>
              <a:t>они</a:t>
            </a:r>
            <a:r>
              <a:rPr sz="2200" spc="10" dirty="0">
                <a:latin typeface="Calibri Light"/>
                <a:cs typeface="Calibri Light"/>
              </a:rPr>
              <a:t> </a:t>
            </a:r>
            <a:r>
              <a:rPr sz="2200" spc="-10" dirty="0">
                <a:latin typeface="Calibri Light"/>
                <a:cs typeface="Calibri Light"/>
              </a:rPr>
              <a:t>получили</a:t>
            </a:r>
            <a:r>
              <a:rPr sz="2200" spc="45" dirty="0">
                <a:latin typeface="Calibri Light"/>
                <a:cs typeface="Calibri Light"/>
              </a:rPr>
              <a:t> </a:t>
            </a:r>
            <a:r>
              <a:rPr sz="2200" spc="-10" dirty="0">
                <a:latin typeface="Calibri Light"/>
                <a:cs typeface="Calibri Light"/>
              </a:rPr>
              <a:t>письмо.</a:t>
            </a:r>
            <a:endParaRPr sz="2200" dirty="0">
              <a:latin typeface="Calibri Light"/>
              <a:cs typeface="Calibri Light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62400" y="3276600"/>
            <a:ext cx="3820159" cy="2768853"/>
          </a:xfrm>
          <a:prstGeom prst="rect">
            <a:avLst/>
          </a:prstGeom>
        </p:spPr>
      </p:pic>
      <p:pic>
        <p:nvPicPr>
          <p:cNvPr id="9218" name="Picture 2" descr="C:\Users\User\Desktop\фото Живые письма\20231211_1607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65652"/>
            <a:ext cx="3250948" cy="325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Desktop\фото Живые письма\M2qtjCBbwN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565653"/>
            <a:ext cx="3759032" cy="281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5943600" cy="1846659"/>
          </a:xfrm>
        </p:spPr>
        <p:txBody>
          <a:bodyPr/>
          <a:lstStyle/>
          <a:p>
            <a:r>
              <a:rPr lang="ru-RU" sz="2400" b="0" dirty="0">
                <a:solidFill>
                  <a:schemeClr val="tx1"/>
                </a:solidFill>
              </a:rPr>
              <a:t>П</a:t>
            </a:r>
            <a:r>
              <a:rPr lang="ru-RU" sz="2400" b="0" dirty="0" smtClean="0">
                <a:solidFill>
                  <a:schemeClr val="tx1"/>
                </a:solidFill>
              </a:rPr>
              <a:t>атриотический </a:t>
            </a:r>
            <a:r>
              <a:rPr lang="ru-RU" sz="2400" b="0" dirty="0">
                <a:solidFill>
                  <a:schemeClr val="tx1"/>
                </a:solidFill>
              </a:rPr>
              <a:t>центр пополняется </a:t>
            </a:r>
            <a:r>
              <a:rPr lang="ru-RU" sz="2400" b="0" dirty="0" smtClean="0">
                <a:solidFill>
                  <a:schemeClr val="tx1"/>
                </a:solidFill>
              </a:rPr>
              <a:t>письмами, играми, познавательными </a:t>
            </a:r>
            <a:r>
              <a:rPr lang="ru-RU" sz="2400" b="0" dirty="0">
                <a:solidFill>
                  <a:schemeClr val="tx1"/>
                </a:solidFill>
              </a:rPr>
              <a:t>проектами, </a:t>
            </a:r>
            <a:r>
              <a:rPr lang="ru-RU" sz="2400" b="0" dirty="0" smtClean="0">
                <a:solidFill>
                  <a:schemeClr val="tx1"/>
                </a:solidFill>
              </a:rPr>
              <a:t>книгами, </a:t>
            </a:r>
            <a:r>
              <a:rPr lang="ru-RU" sz="2400" b="0" dirty="0">
                <a:solidFill>
                  <a:schemeClr val="tx1"/>
                </a:solidFill>
              </a:rPr>
              <a:t>и </a:t>
            </a:r>
            <a:r>
              <a:rPr lang="ru-RU" sz="2400" b="0" dirty="0" smtClean="0">
                <a:solidFill>
                  <a:schemeClr val="tx1"/>
                </a:solidFill>
              </a:rPr>
              <a:t>другими интерактивными находками </a:t>
            </a:r>
            <a:r>
              <a:rPr lang="ru-RU" sz="2400" b="0" dirty="0">
                <a:solidFill>
                  <a:schemeClr val="tx1"/>
                </a:solidFill>
              </a:rPr>
              <a:t>для </a:t>
            </a:r>
            <a:r>
              <a:rPr lang="ru-RU" sz="2400" b="0" dirty="0" smtClean="0">
                <a:solidFill>
                  <a:schemeClr val="tx1"/>
                </a:solidFill>
              </a:rPr>
              <a:t>развития </a:t>
            </a:r>
            <a:r>
              <a:rPr lang="ru-RU" sz="2400" b="0" dirty="0">
                <a:solidFill>
                  <a:schemeClr val="tx1"/>
                </a:solidFill>
              </a:rPr>
              <a:t>и </a:t>
            </a:r>
            <a:r>
              <a:rPr lang="ru-RU" sz="2400" b="0" dirty="0" smtClean="0">
                <a:solidFill>
                  <a:schemeClr val="tx1"/>
                </a:solidFill>
              </a:rPr>
              <a:t>досуга </a:t>
            </a:r>
            <a:r>
              <a:rPr lang="ru-RU" sz="2400" b="0" dirty="0">
                <a:solidFill>
                  <a:schemeClr val="tx1"/>
                </a:solidFill>
              </a:rPr>
              <a:t>ребят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21" y="2610965"/>
            <a:ext cx="6477000" cy="364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3" r="7497" b="5794"/>
          <a:stretch/>
        </p:blipFill>
        <p:spPr bwMode="auto">
          <a:xfrm>
            <a:off x="6705600" y="1101436"/>
            <a:ext cx="4724400" cy="3365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567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43200" y="1066800"/>
            <a:ext cx="4953001" cy="612988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40"/>
              </a:spcBef>
            </a:pPr>
            <a:r>
              <a:rPr sz="1600" b="1" dirty="0" err="1" smtClean="0">
                <a:latin typeface="Calibri"/>
                <a:cs typeface="Calibri"/>
              </a:rPr>
              <a:t>Марафон</a:t>
            </a:r>
            <a:r>
              <a:rPr lang="ru-RU" sz="1600" dirty="0">
                <a:latin typeface="Calibri"/>
                <a:cs typeface="Calibri"/>
              </a:rPr>
              <a:t> </a:t>
            </a:r>
            <a:r>
              <a:rPr sz="1600" b="1" spc="-5" dirty="0" smtClean="0">
                <a:latin typeface="Calibri"/>
                <a:cs typeface="Calibri"/>
              </a:rPr>
              <a:t>«</a:t>
            </a:r>
            <a:r>
              <a:rPr sz="1600" b="1" spc="-5" dirty="0" err="1" smtClean="0">
                <a:latin typeface="Calibri"/>
                <a:cs typeface="Calibri"/>
              </a:rPr>
              <a:t>Поезд</a:t>
            </a:r>
            <a:r>
              <a:rPr sz="1600" b="1" spc="-10" dirty="0" smtClean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времени.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sz="1600" b="1" spc="-5" dirty="0">
                <a:latin typeface="Calibri"/>
                <a:cs typeface="Calibri"/>
              </a:rPr>
              <a:t>Мы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вместе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ковали</a:t>
            </a:r>
            <a:r>
              <a:rPr sz="1600" b="1" spc="-6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Победу»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533400"/>
            <a:ext cx="109728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09">
              <a:lnSpc>
                <a:spcPct val="100000"/>
              </a:lnSpc>
              <a:spcBef>
                <a:spcPts val="100"/>
              </a:spcBef>
            </a:pPr>
            <a:r>
              <a:rPr lang="ru-RU" dirty="0" smtClean="0"/>
              <a:t>Перспектива участия </a:t>
            </a:r>
            <a:r>
              <a:rPr dirty="0" smtClean="0"/>
              <a:t>в</a:t>
            </a:r>
            <a:r>
              <a:rPr spc="20" dirty="0" smtClean="0"/>
              <a:t> </a:t>
            </a:r>
            <a:r>
              <a:rPr spc="-10" dirty="0"/>
              <a:t>проекте</a:t>
            </a:r>
            <a:r>
              <a:rPr spc="25" dirty="0"/>
              <a:t> </a:t>
            </a:r>
            <a:r>
              <a:rPr spc="-5" dirty="0"/>
              <a:t>«Живые</a:t>
            </a:r>
            <a:r>
              <a:rPr spc="5" dirty="0"/>
              <a:t> </a:t>
            </a:r>
            <a:r>
              <a:rPr dirty="0"/>
              <a:t>письма</a:t>
            </a:r>
            <a:r>
              <a:rPr spc="5" dirty="0"/>
              <a:t> </a:t>
            </a:r>
            <a:r>
              <a:rPr spc="-20" dirty="0"/>
              <a:t>дошкольников»</a:t>
            </a:r>
          </a:p>
        </p:txBody>
      </p:sp>
      <p:pic>
        <p:nvPicPr>
          <p:cNvPr id="5" name="object 5"/>
          <p:cNvPicPr/>
          <p:nvPr/>
        </p:nvPicPr>
        <p:blipFill rotWithShape="1">
          <a:blip r:embed="rId2" cstate="print"/>
          <a:srcRect t="55672" b="18889"/>
          <a:stretch/>
        </p:blipFill>
        <p:spPr>
          <a:xfrm>
            <a:off x="838200" y="2237509"/>
            <a:ext cx="5831840" cy="30378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2800" y="1905000"/>
            <a:ext cx="3327400" cy="34848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24760" y="314959"/>
            <a:ext cx="7965440" cy="61772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533400"/>
            <a:ext cx="10972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Проект «Живые письма дошкольников» способствует</a:t>
            </a:r>
          </a:p>
          <a:p>
            <a:pPr algn="ctr"/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err="1" smtClean="0"/>
              <a:t>знaкомству</a:t>
            </a:r>
            <a:r>
              <a:rPr lang="ru-RU" dirty="0" smtClean="0"/>
              <a:t> </a:t>
            </a:r>
            <a:r>
              <a:rPr lang="ru-RU" dirty="0"/>
              <a:t>с особенностями жизни, культуры и </a:t>
            </a:r>
            <a:r>
              <a:rPr lang="ru-RU" dirty="0" smtClean="0"/>
              <a:t>традициями </a:t>
            </a:r>
            <a:r>
              <a:rPr lang="ru-RU" dirty="0"/>
              <a:t>жителей других регионов </a:t>
            </a:r>
            <a:r>
              <a:rPr lang="ru-RU" dirty="0" smtClean="0"/>
              <a:t>России, с </a:t>
            </a:r>
            <a:r>
              <a:rPr lang="ru-RU" dirty="0"/>
              <a:t>прошлым и настоящим нашей страны, учитывая региональный </a:t>
            </a:r>
            <a:r>
              <a:rPr lang="ru-RU" dirty="0" smtClean="0"/>
              <a:t>компонент;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развитию </a:t>
            </a:r>
            <a:r>
              <a:rPr lang="ru-RU" dirty="0" err="1"/>
              <a:t>социaльно</a:t>
            </a:r>
            <a:r>
              <a:rPr lang="ru-RU" dirty="0"/>
              <a:t>-коммуникативных </a:t>
            </a:r>
            <a:r>
              <a:rPr lang="ru-RU" dirty="0" smtClean="0"/>
              <a:t>способностей</a:t>
            </a:r>
            <a:r>
              <a:rPr lang="ru-RU" dirty="0"/>
              <a:t>;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err="1" smtClean="0"/>
              <a:t>толерaнтному</a:t>
            </a:r>
            <a:r>
              <a:rPr lang="ru-RU" dirty="0" smtClean="0"/>
              <a:t> отношению </a:t>
            </a:r>
            <a:r>
              <a:rPr lang="ru-RU" dirty="0"/>
              <a:t>к людям, </a:t>
            </a:r>
            <a:r>
              <a:rPr lang="ru-RU" dirty="0" err="1"/>
              <a:t>проживaющим</a:t>
            </a:r>
            <a:r>
              <a:rPr lang="ru-RU" dirty="0"/>
              <a:t> далеко друг от друга.</a:t>
            </a:r>
          </a:p>
        </p:txBody>
      </p:sp>
      <p:pic>
        <p:nvPicPr>
          <p:cNvPr id="3" name="Рисунок 2" descr="https://sun9-27.userapi.com/impg/IT40Z6FvK61d4pUsCTaWQEDrQju0RCWDoXnWpA/VdOL-7KJOhc.jpg?size=960x720&amp;quality=95&amp;sign=3022042c63ff61f871343aebc8e951d2&amp;type=album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29" r="68607" b="33749"/>
          <a:stretch/>
        </p:blipFill>
        <p:spPr bwMode="auto">
          <a:xfrm>
            <a:off x="3715987" y="2984664"/>
            <a:ext cx="4020820" cy="29797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54561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13379" y="454659"/>
            <a:ext cx="6400800" cy="147828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54087" y="2230881"/>
            <a:ext cx="10467340" cy="2312035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173480">
              <a:lnSpc>
                <a:spcPct val="100000"/>
              </a:lnSpc>
              <a:spcBef>
                <a:spcPts val="1295"/>
              </a:spcBef>
            </a:pPr>
            <a:r>
              <a:rPr sz="2000" b="1" spc="-20" dirty="0">
                <a:solidFill>
                  <a:srgbClr val="2D75B6"/>
                </a:solidFill>
                <a:latin typeface="Calibri"/>
                <a:cs typeface="Calibri"/>
              </a:rPr>
              <a:t>Цели</a:t>
            </a:r>
            <a:r>
              <a:rPr sz="2000" b="1" spc="20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D75B6"/>
                </a:solidFill>
                <a:latin typeface="Calibri"/>
                <a:cs typeface="Calibri"/>
              </a:rPr>
              <a:t>в </a:t>
            </a:r>
            <a:r>
              <a:rPr sz="2000" b="1" spc="-10" dirty="0">
                <a:solidFill>
                  <a:srgbClr val="2D75B6"/>
                </a:solidFill>
                <a:latin typeface="Calibri"/>
                <a:cs typeface="Calibri"/>
              </a:rPr>
              <a:t>области</a:t>
            </a:r>
            <a:r>
              <a:rPr sz="2000" b="1" spc="-2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2D75B6"/>
                </a:solidFill>
                <a:latin typeface="Calibri"/>
                <a:cs typeface="Calibri"/>
              </a:rPr>
              <a:t>формирования</a:t>
            </a:r>
            <a:r>
              <a:rPr sz="2000" b="1" spc="-2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D75B6"/>
                </a:solidFill>
                <a:latin typeface="Calibri"/>
                <a:cs typeface="Calibri"/>
              </a:rPr>
              <a:t>основ</a:t>
            </a:r>
            <a:r>
              <a:rPr sz="2000" b="1" spc="-1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2D75B6"/>
                </a:solidFill>
                <a:latin typeface="Calibri"/>
                <a:cs typeface="Calibri"/>
              </a:rPr>
              <a:t>гражданственности</a:t>
            </a:r>
            <a:r>
              <a:rPr sz="2000" b="1" spc="-4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D75B6"/>
                </a:solidFill>
                <a:latin typeface="Calibri"/>
                <a:cs typeface="Calibri"/>
              </a:rPr>
              <a:t>и</a:t>
            </a:r>
            <a:r>
              <a:rPr sz="2000" b="1" spc="1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2D75B6"/>
                </a:solidFill>
                <a:latin typeface="Calibri"/>
                <a:cs typeface="Calibri"/>
              </a:rPr>
              <a:t>патриотизма:</a:t>
            </a:r>
            <a:endParaRPr sz="200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spcBef>
                <a:spcPts val="1200"/>
              </a:spcBef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dirty="0">
                <a:latin typeface="Calibri"/>
                <a:cs typeface="Calibri"/>
              </a:rPr>
              <a:t>воспитывать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патриотические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интернациональные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чувства;</a:t>
            </a:r>
            <a:endParaRPr sz="2000">
              <a:latin typeface="Calibri"/>
              <a:cs typeface="Calibri"/>
            </a:endParaRPr>
          </a:p>
          <a:p>
            <a:pPr marL="354965" marR="6985" indent="-342900">
              <a:lnSpc>
                <a:spcPct val="150100"/>
              </a:lnSpc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dirty="0">
                <a:latin typeface="Calibri"/>
                <a:cs typeface="Calibri"/>
              </a:rPr>
              <a:t>расширять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представления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детей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о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государственных</a:t>
            </a:r>
            <a:r>
              <a:rPr sz="2000" spc="-10" dirty="0">
                <a:latin typeface="Calibri"/>
                <a:cs typeface="Calibri"/>
              </a:rPr>
              <a:t> праздниках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поддерживать</a:t>
            </a:r>
            <a:r>
              <a:rPr sz="2000" spc="-5" dirty="0">
                <a:latin typeface="Calibri"/>
                <a:cs typeface="Calibri"/>
              </a:rPr>
              <a:t> интерес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детей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к </a:t>
            </a:r>
            <a:r>
              <a:rPr sz="2000" spc="-5" dirty="0">
                <a:latin typeface="Calibri"/>
                <a:cs typeface="Calibri"/>
              </a:rPr>
              <a:t>событиям, </a:t>
            </a:r>
            <a:r>
              <a:rPr sz="2000" spc="-15" dirty="0">
                <a:latin typeface="Calibri"/>
                <a:cs typeface="Calibri"/>
              </a:rPr>
              <a:t>происходящим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стране;</a:t>
            </a:r>
            <a:endParaRPr sz="200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spcBef>
                <a:spcPts val="1200"/>
              </a:spcBef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spc="-5" dirty="0">
                <a:latin typeface="Calibri"/>
                <a:cs typeface="Calibri"/>
              </a:rPr>
              <a:t>знакомить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</a:t>
            </a:r>
            <a:r>
              <a:rPr sz="2000" spc="5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целями</a:t>
            </a:r>
            <a:r>
              <a:rPr sz="2000" spc="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доступными</a:t>
            </a:r>
            <a:r>
              <a:rPr sz="2000" spc="8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практиками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волонтерства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России</a:t>
            </a:r>
            <a:r>
              <a:rPr sz="2000" spc="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7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включать</a:t>
            </a:r>
            <a:r>
              <a:rPr sz="2000" spc="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детей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при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50068" y="4669790"/>
            <a:ext cx="14662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5120" algn="l"/>
                <a:tab pos="1008380" algn="l"/>
                <a:tab pos="1330960" algn="l"/>
              </a:tabLst>
            </a:pPr>
            <a:r>
              <a:rPr sz="2000" dirty="0">
                <a:latin typeface="Calibri"/>
                <a:cs typeface="Calibri"/>
              </a:rPr>
              <a:t>в	</a:t>
            </a:r>
            <a:r>
              <a:rPr sz="2000" spc="-50" dirty="0">
                <a:latin typeface="Calibri"/>
                <a:cs typeface="Calibri"/>
              </a:rPr>
              <a:t>Д</a:t>
            </a:r>
            <a:r>
              <a:rPr sz="2000" spc="-5" dirty="0">
                <a:latin typeface="Calibri"/>
                <a:cs typeface="Calibri"/>
              </a:rPr>
              <a:t>О</a:t>
            </a:r>
            <a:r>
              <a:rPr sz="2000" dirty="0">
                <a:latin typeface="Calibri"/>
                <a:cs typeface="Calibri"/>
              </a:rPr>
              <a:t>О	и	в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4087" y="4517897"/>
            <a:ext cx="8834120" cy="139700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354965">
              <a:lnSpc>
                <a:spcPct val="100000"/>
              </a:lnSpc>
              <a:spcBef>
                <a:spcPts val="1295"/>
              </a:spcBef>
              <a:tabLst>
                <a:tab pos="1765300" algn="l"/>
                <a:tab pos="2969895" algn="l"/>
                <a:tab pos="3282315" algn="l"/>
                <a:tab pos="4791075" algn="l"/>
                <a:tab pos="5692775" algn="l"/>
                <a:tab pos="7377430" algn="l"/>
              </a:tabLst>
            </a:pPr>
            <a:r>
              <a:rPr sz="2000" spc="-10" dirty="0">
                <a:latin typeface="Calibri"/>
                <a:cs typeface="Calibri"/>
              </a:rPr>
              <a:t>поддержке	</a:t>
            </a:r>
            <a:r>
              <a:rPr sz="2000" spc="-5" dirty="0">
                <a:latin typeface="Calibri"/>
                <a:cs typeface="Calibri"/>
              </a:rPr>
              <a:t>взрослых	</a:t>
            </a:r>
            <a:r>
              <a:rPr sz="2000" dirty="0">
                <a:latin typeface="Calibri"/>
                <a:cs typeface="Calibri"/>
              </a:rPr>
              <a:t>в	</a:t>
            </a:r>
            <a:r>
              <a:rPr sz="2000" spc="-5" dirty="0">
                <a:latin typeface="Calibri"/>
                <a:cs typeface="Calibri"/>
              </a:rPr>
              <a:t>социальные	</a:t>
            </a:r>
            <a:r>
              <a:rPr sz="2000" spc="-10" dirty="0">
                <a:latin typeface="Calibri"/>
                <a:cs typeface="Calibri"/>
              </a:rPr>
              <a:t>акции,	волонтерские	</a:t>
            </a:r>
            <a:r>
              <a:rPr sz="2000" spc="-5" dirty="0">
                <a:latin typeface="Calibri"/>
                <a:cs typeface="Calibri"/>
              </a:rPr>
              <a:t>мероприятия</a:t>
            </a:r>
            <a:endParaRPr sz="2000">
              <a:latin typeface="Calibri"/>
              <a:cs typeface="Calibri"/>
            </a:endParaRPr>
          </a:p>
          <a:p>
            <a:pPr marL="354965">
              <a:lnSpc>
                <a:spcPct val="100000"/>
              </a:lnSpc>
              <a:spcBef>
                <a:spcPts val="1200"/>
              </a:spcBef>
            </a:pPr>
            <a:r>
              <a:rPr sz="2000" spc="-10" dirty="0">
                <a:latin typeface="Calibri"/>
                <a:cs typeface="Calibri"/>
              </a:rPr>
              <a:t>населенном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пункте;</a:t>
            </a:r>
            <a:endParaRPr sz="200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spcBef>
                <a:spcPts val="1200"/>
              </a:spcBef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dirty="0">
                <a:latin typeface="Calibri"/>
                <a:cs typeface="Calibri"/>
              </a:rPr>
              <a:t>развивать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интерес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детей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к </a:t>
            </a:r>
            <a:r>
              <a:rPr sz="2000" spc="-10" dirty="0">
                <a:latin typeface="Calibri"/>
                <a:cs typeface="Calibri"/>
              </a:rPr>
              <a:t>населенному</a:t>
            </a:r>
            <a:r>
              <a:rPr sz="2000" spc="7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пункту,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котором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живет.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фото Живые письма\20231228_1207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47" y="1485951"/>
            <a:ext cx="6496395" cy="413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фото Живые письма\20231229_1436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303317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662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86685" y="649859"/>
            <a:ext cx="683895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2D75B6"/>
                </a:solidFill>
              </a:rPr>
              <a:t>Что</a:t>
            </a:r>
            <a:r>
              <a:rPr spc="-55" dirty="0">
                <a:solidFill>
                  <a:srgbClr val="2D75B6"/>
                </a:solidFill>
              </a:rPr>
              <a:t> </a:t>
            </a:r>
            <a:r>
              <a:rPr spc="-10" dirty="0">
                <a:solidFill>
                  <a:srgbClr val="2D75B6"/>
                </a:solidFill>
              </a:rPr>
              <a:t>такое</a:t>
            </a:r>
            <a:r>
              <a:rPr spc="-35" dirty="0">
                <a:solidFill>
                  <a:srgbClr val="2D75B6"/>
                </a:solidFill>
              </a:rPr>
              <a:t> </a:t>
            </a:r>
            <a:r>
              <a:rPr dirty="0">
                <a:solidFill>
                  <a:srgbClr val="2D75B6"/>
                </a:solidFill>
              </a:rPr>
              <a:t>«Живые письма</a:t>
            </a:r>
            <a:r>
              <a:rPr spc="-20" dirty="0">
                <a:solidFill>
                  <a:srgbClr val="2D75B6"/>
                </a:solidFill>
              </a:rPr>
              <a:t> </a:t>
            </a:r>
            <a:r>
              <a:rPr spc="-15" dirty="0">
                <a:solidFill>
                  <a:srgbClr val="2D75B6"/>
                </a:solidFill>
              </a:rPr>
              <a:t>дошкольников»?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00125" y="1569465"/>
            <a:ext cx="8275954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2465" algn="l"/>
                <a:tab pos="1597660" algn="l"/>
                <a:tab pos="2606040" algn="l"/>
                <a:tab pos="4288155" algn="l"/>
                <a:tab pos="5804535" algn="l"/>
              </a:tabLst>
            </a:pPr>
            <a:r>
              <a:rPr sz="2000" spc="-5" dirty="0">
                <a:latin typeface="Calibri"/>
                <a:cs typeface="Calibri"/>
              </a:rPr>
              <a:t>Это	</a:t>
            </a:r>
            <a:r>
              <a:rPr sz="2000" dirty="0">
                <a:latin typeface="Calibri"/>
                <a:cs typeface="Calibri"/>
              </a:rPr>
              <a:t>новая	форма	</a:t>
            </a:r>
            <a:r>
              <a:rPr sz="2000" spc="-5" dirty="0">
                <a:latin typeface="Calibri"/>
                <a:cs typeface="Calibri"/>
              </a:rPr>
              <a:t>организации	</a:t>
            </a:r>
            <a:r>
              <a:rPr sz="2000" spc="-10" dirty="0">
                <a:latin typeface="Calibri"/>
                <a:cs typeface="Calibri"/>
              </a:rPr>
              <a:t>командной	</a:t>
            </a:r>
            <a:r>
              <a:rPr sz="2000" spc="-5" dirty="0">
                <a:latin typeface="Calibri"/>
                <a:cs typeface="Calibri"/>
              </a:rPr>
              <a:t>профессиональной</a:t>
            </a: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  <a:tabLst>
                <a:tab pos="1694180" algn="l"/>
                <a:tab pos="3347720" algn="l"/>
                <a:tab pos="4963795" algn="l"/>
                <a:tab pos="5301615" algn="l"/>
                <a:tab pos="6045835" algn="l"/>
                <a:tab pos="7621270" algn="l"/>
              </a:tabLst>
            </a:pPr>
            <a:r>
              <a:rPr sz="2000" spc="-20" dirty="0">
                <a:latin typeface="Calibri"/>
                <a:cs typeface="Calibri"/>
              </a:rPr>
              <a:t>д</a:t>
            </a:r>
            <a:r>
              <a:rPr sz="2000" dirty="0">
                <a:latin typeface="Calibri"/>
                <a:cs typeface="Calibri"/>
              </a:rPr>
              <a:t>е</a:t>
            </a:r>
            <a:r>
              <a:rPr sz="2000" spc="-10" dirty="0">
                <a:latin typeface="Calibri"/>
                <a:cs typeface="Calibri"/>
              </a:rPr>
              <a:t>я</a:t>
            </a:r>
            <a:r>
              <a:rPr sz="2000" spc="-15" dirty="0">
                <a:latin typeface="Calibri"/>
                <a:cs typeface="Calibri"/>
              </a:rPr>
              <a:t>т</a:t>
            </a:r>
            <a:r>
              <a:rPr sz="2000" spc="-40" dirty="0">
                <a:latin typeface="Calibri"/>
                <a:cs typeface="Calibri"/>
              </a:rPr>
              <a:t>е</a:t>
            </a:r>
            <a:r>
              <a:rPr sz="2000" spc="-5" dirty="0">
                <a:latin typeface="Calibri"/>
                <a:cs typeface="Calibri"/>
              </a:rPr>
              <a:t>ль</a:t>
            </a:r>
            <a:r>
              <a:rPr sz="2000" spc="-15" dirty="0">
                <a:latin typeface="Calibri"/>
                <a:cs typeface="Calibri"/>
              </a:rPr>
              <a:t>н</a:t>
            </a:r>
            <a:r>
              <a:rPr sz="2000" spc="-5" dirty="0">
                <a:latin typeface="Calibri"/>
                <a:cs typeface="Calibri"/>
              </a:rPr>
              <a:t>ост</a:t>
            </a:r>
            <a:r>
              <a:rPr sz="2000" dirty="0">
                <a:latin typeface="Calibri"/>
                <a:cs typeface="Calibri"/>
              </a:rPr>
              <a:t>и	</a:t>
            </a:r>
            <a:r>
              <a:rPr sz="2000" spc="-20" dirty="0">
                <a:latin typeface="Calibri"/>
                <a:cs typeface="Calibri"/>
              </a:rPr>
              <a:t>д</a:t>
            </a:r>
            <a:r>
              <a:rPr sz="2000" spc="-5" dirty="0">
                <a:latin typeface="Calibri"/>
                <a:cs typeface="Calibri"/>
              </a:rPr>
              <a:t>ош</a:t>
            </a:r>
            <a:r>
              <a:rPr sz="2000" spc="-25" dirty="0">
                <a:latin typeface="Calibri"/>
                <a:cs typeface="Calibri"/>
              </a:rPr>
              <a:t>к</a:t>
            </a:r>
            <a:r>
              <a:rPr sz="2000" spc="-40" dirty="0">
                <a:latin typeface="Calibri"/>
                <a:cs typeface="Calibri"/>
              </a:rPr>
              <a:t>о</a:t>
            </a:r>
            <a:r>
              <a:rPr sz="2000" spc="-25" dirty="0">
                <a:latin typeface="Calibri"/>
                <a:cs typeface="Calibri"/>
              </a:rPr>
              <a:t>л</a:t>
            </a:r>
            <a:r>
              <a:rPr sz="2000" dirty="0">
                <a:latin typeface="Calibri"/>
                <a:cs typeface="Calibri"/>
              </a:rPr>
              <a:t>ь</a:t>
            </a:r>
            <a:r>
              <a:rPr sz="2000" spc="-15" dirty="0">
                <a:latin typeface="Calibri"/>
                <a:cs typeface="Calibri"/>
              </a:rPr>
              <a:t>н</a:t>
            </a:r>
            <a:r>
              <a:rPr sz="2000" spc="-5" dirty="0">
                <a:latin typeface="Calibri"/>
                <a:cs typeface="Calibri"/>
              </a:rPr>
              <a:t>о</a:t>
            </a:r>
            <a:r>
              <a:rPr sz="2000" spc="-10" dirty="0">
                <a:latin typeface="Calibri"/>
                <a:cs typeface="Calibri"/>
              </a:rPr>
              <a:t>г</a:t>
            </a:r>
            <a:r>
              <a:rPr sz="2000" dirty="0">
                <a:latin typeface="Calibri"/>
                <a:cs typeface="Calibri"/>
              </a:rPr>
              <a:t>о	</a:t>
            </a:r>
            <a:r>
              <a:rPr sz="2000" spc="-5" dirty="0">
                <a:latin typeface="Calibri"/>
                <a:cs typeface="Calibri"/>
              </a:rPr>
              <a:t>о</a:t>
            </a:r>
            <a:r>
              <a:rPr sz="2000" spc="-25" dirty="0">
                <a:latin typeface="Calibri"/>
                <a:cs typeface="Calibri"/>
              </a:rPr>
              <a:t>б</a:t>
            </a:r>
            <a:r>
              <a:rPr sz="2000" spc="5" dirty="0">
                <a:latin typeface="Calibri"/>
                <a:cs typeface="Calibri"/>
              </a:rPr>
              <a:t>р</a:t>
            </a:r>
            <a:r>
              <a:rPr sz="2000" dirty="0">
                <a:latin typeface="Calibri"/>
                <a:cs typeface="Calibri"/>
              </a:rPr>
              <a:t>а</a:t>
            </a:r>
            <a:r>
              <a:rPr sz="2000" spc="-10" dirty="0">
                <a:latin typeface="Calibri"/>
                <a:cs typeface="Calibri"/>
              </a:rPr>
              <a:t>з</a:t>
            </a:r>
            <a:r>
              <a:rPr sz="2000" spc="-5" dirty="0">
                <a:latin typeface="Calibri"/>
                <a:cs typeface="Calibri"/>
              </a:rPr>
              <a:t>ов</a:t>
            </a:r>
            <a:r>
              <a:rPr sz="2000" dirty="0">
                <a:latin typeface="Calibri"/>
                <a:cs typeface="Calibri"/>
              </a:rPr>
              <a:t>а</a:t>
            </a:r>
            <a:r>
              <a:rPr sz="2000" spc="-15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ия	в	се</a:t>
            </a:r>
            <a:r>
              <a:rPr sz="2000" spc="5" dirty="0">
                <a:latin typeface="Calibri"/>
                <a:cs typeface="Calibri"/>
              </a:rPr>
              <a:t>т</a:t>
            </a:r>
            <a:r>
              <a:rPr sz="2000" dirty="0">
                <a:latin typeface="Calibri"/>
                <a:cs typeface="Calibri"/>
              </a:rPr>
              <a:t>и,	</a:t>
            </a:r>
            <a:r>
              <a:rPr lang="ru-RU" sz="2000" dirty="0" smtClean="0">
                <a:latin typeface="Calibri"/>
                <a:cs typeface="Calibri"/>
              </a:rPr>
              <a:t>способствующая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96920" y="2545079"/>
            <a:ext cx="56019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46860" algn="l"/>
                <a:tab pos="1884680" algn="l"/>
                <a:tab pos="3959860" algn="l"/>
                <a:tab pos="5466715" algn="l"/>
              </a:tabLst>
            </a:pP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иц</a:t>
            </a:r>
            <a:r>
              <a:rPr sz="2000" spc="-10" dirty="0">
                <a:latin typeface="Calibri"/>
                <a:cs typeface="Calibri"/>
              </a:rPr>
              <a:t>и</a:t>
            </a:r>
            <a:r>
              <a:rPr sz="2000" dirty="0">
                <a:latin typeface="Calibri"/>
                <a:cs typeface="Calibri"/>
              </a:rPr>
              <a:t>а</a:t>
            </a:r>
            <a:r>
              <a:rPr sz="2000" spc="5" dirty="0">
                <a:latin typeface="Calibri"/>
                <a:cs typeface="Calibri"/>
              </a:rPr>
              <a:t>т</a:t>
            </a:r>
            <a:r>
              <a:rPr sz="2000" dirty="0">
                <a:latin typeface="Calibri"/>
                <a:cs typeface="Calibri"/>
              </a:rPr>
              <a:t>ивы	и	</a:t>
            </a:r>
            <a:r>
              <a:rPr sz="2000" dirty="0" err="1" smtClean="0">
                <a:latin typeface="Calibri"/>
                <a:cs typeface="Calibri"/>
              </a:rPr>
              <a:t>па</a:t>
            </a:r>
            <a:r>
              <a:rPr sz="2000" spc="-15" dirty="0" err="1" smtClean="0">
                <a:latin typeface="Calibri"/>
                <a:cs typeface="Calibri"/>
              </a:rPr>
              <a:t>т</a:t>
            </a:r>
            <a:r>
              <a:rPr sz="2000" spc="5" dirty="0" err="1" smtClean="0">
                <a:latin typeface="Calibri"/>
                <a:cs typeface="Calibri"/>
              </a:rPr>
              <a:t>р</a:t>
            </a:r>
            <a:r>
              <a:rPr sz="2000" dirty="0" err="1" smtClean="0">
                <a:latin typeface="Calibri"/>
                <a:cs typeface="Calibri"/>
              </a:rPr>
              <a:t>и</a:t>
            </a:r>
            <a:r>
              <a:rPr sz="2000" spc="-20" dirty="0" err="1" smtClean="0">
                <a:latin typeface="Calibri"/>
                <a:cs typeface="Calibri"/>
              </a:rPr>
              <a:t>о</a:t>
            </a:r>
            <a:r>
              <a:rPr sz="2000" spc="-15" dirty="0" err="1" smtClean="0">
                <a:latin typeface="Calibri"/>
                <a:cs typeface="Calibri"/>
              </a:rPr>
              <a:t>т</a:t>
            </a:r>
            <a:r>
              <a:rPr sz="2000" spc="-25" dirty="0" err="1" smtClean="0">
                <a:latin typeface="Calibri"/>
                <a:cs typeface="Calibri"/>
              </a:rPr>
              <a:t>и</a:t>
            </a:r>
            <a:r>
              <a:rPr sz="2000" dirty="0" err="1" smtClean="0">
                <a:latin typeface="Calibri"/>
                <a:cs typeface="Calibri"/>
              </a:rPr>
              <a:t>чес</a:t>
            </a:r>
            <a:r>
              <a:rPr sz="2000" spc="-30" dirty="0" err="1" smtClean="0">
                <a:latin typeface="Calibri"/>
                <a:cs typeface="Calibri"/>
              </a:rPr>
              <a:t>к</a:t>
            </a:r>
            <a:r>
              <a:rPr sz="2000" dirty="0" err="1" smtClean="0">
                <a:latin typeface="Calibri"/>
                <a:cs typeface="Calibri"/>
              </a:rPr>
              <a:t>о</a:t>
            </a:r>
            <a:r>
              <a:rPr sz="2000" spc="-15" dirty="0" err="1" smtClean="0">
                <a:latin typeface="Calibri"/>
                <a:cs typeface="Calibri"/>
              </a:rPr>
              <a:t>м</a:t>
            </a:r>
            <a:r>
              <a:rPr sz="2000" dirty="0" err="1" smtClean="0">
                <a:latin typeface="Calibri"/>
                <a:cs typeface="Calibri"/>
              </a:rPr>
              <a:t>у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20" dirty="0">
                <a:latin typeface="Calibri"/>
                <a:cs typeface="Calibri"/>
              </a:rPr>
              <a:t>в</a:t>
            </a:r>
            <a:r>
              <a:rPr sz="2000" dirty="0">
                <a:latin typeface="Calibri"/>
                <a:cs typeface="Calibri"/>
              </a:rPr>
              <a:t>о</a:t>
            </a:r>
            <a:r>
              <a:rPr sz="2000" spc="-10" dirty="0">
                <a:latin typeface="Calibri"/>
                <a:cs typeface="Calibri"/>
              </a:rPr>
              <a:t>с</a:t>
            </a:r>
            <a:r>
              <a:rPr sz="2000" dirty="0">
                <a:latin typeface="Calibri"/>
                <a:cs typeface="Calibri"/>
              </a:rPr>
              <a:t>пита</a:t>
            </a:r>
            <a:r>
              <a:rPr sz="2000" spc="-5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ию	в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0125" y="2545079"/>
            <a:ext cx="2312670" cy="818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54760" algn="l"/>
              </a:tabLst>
            </a:pPr>
            <a:r>
              <a:rPr sz="2000" dirty="0">
                <a:latin typeface="Calibri"/>
                <a:cs typeface="Calibri"/>
              </a:rPr>
              <a:t>развитию	</a:t>
            </a:r>
            <a:r>
              <a:rPr sz="2000" spc="-15" dirty="0">
                <a:latin typeface="Calibri"/>
                <a:cs typeface="Calibri"/>
              </a:rPr>
              <a:t>детской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000" spc="-5" dirty="0">
                <a:latin typeface="Calibri"/>
                <a:cs typeface="Calibri"/>
              </a:rPr>
              <a:t>сетевом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сообществе.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9265919" y="1602739"/>
            <a:ext cx="2110740" cy="3634740"/>
            <a:chOff x="9265919" y="1602739"/>
            <a:chExt cx="2110740" cy="363474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76079" y="1612899"/>
              <a:ext cx="2090420" cy="361442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9270999" y="1607819"/>
              <a:ext cx="2100580" cy="3624579"/>
            </a:xfrm>
            <a:custGeom>
              <a:avLst/>
              <a:gdLst/>
              <a:ahLst/>
              <a:cxnLst/>
              <a:rect l="l" t="t" r="r" b="b"/>
              <a:pathLst>
                <a:path w="2100579" h="3624579">
                  <a:moveTo>
                    <a:pt x="0" y="3624579"/>
                  </a:moveTo>
                  <a:lnTo>
                    <a:pt x="2100579" y="3624579"/>
                  </a:lnTo>
                  <a:lnTo>
                    <a:pt x="2100579" y="0"/>
                  </a:lnTo>
                  <a:lnTo>
                    <a:pt x="0" y="0"/>
                  </a:lnTo>
                  <a:lnTo>
                    <a:pt x="0" y="3624579"/>
                  </a:lnTo>
                  <a:close/>
                </a:path>
              </a:pathLst>
            </a:custGeom>
            <a:ln w="10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26" name="Picture 2" descr="C:\Users\User\Desktop\фото Живые письма\ez3u17reCR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6"/>
          <a:stretch/>
        </p:blipFill>
        <p:spPr bwMode="auto">
          <a:xfrm>
            <a:off x="3508534" y="3344425"/>
            <a:ext cx="3259136" cy="30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56180" y="4211828"/>
            <a:ext cx="3543300" cy="218567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0"/>
              </a:spcBef>
            </a:pPr>
            <a:r>
              <a:rPr sz="2000" spc="-5" dirty="0">
                <a:latin typeface="Calibri"/>
                <a:cs typeface="Calibri"/>
              </a:rPr>
              <a:t>Автор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проекта</a:t>
            </a:r>
          </a:p>
          <a:p>
            <a:pPr marL="12065" marR="5080" algn="ctr">
              <a:lnSpc>
                <a:spcPct val="141700"/>
              </a:lnSpc>
              <a:spcBef>
                <a:spcPts val="5"/>
              </a:spcBef>
            </a:pPr>
            <a:r>
              <a:rPr sz="2000" spc="-5" dirty="0">
                <a:latin typeface="Calibri"/>
                <a:cs typeface="Calibri"/>
              </a:rPr>
              <a:t>«Живые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письма</a:t>
            </a:r>
            <a:r>
              <a:rPr sz="2000" spc="-15" dirty="0">
                <a:latin typeface="Calibri"/>
                <a:cs typeface="Calibri"/>
              </a:rPr>
              <a:t> дошкольников» </a:t>
            </a:r>
            <a:r>
              <a:rPr sz="2000" spc="-434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воспитатель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по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зову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сердца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из</a:t>
            </a: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sz="2000" spc="-50" dirty="0">
                <a:latin typeface="Calibri"/>
                <a:cs typeface="Calibri"/>
              </a:rPr>
              <a:t>г.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Тюмени</a:t>
            </a:r>
            <a:endParaRPr sz="20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sz="2000" spc="-5" dirty="0">
                <a:latin typeface="Calibri"/>
                <a:cs typeface="Calibri"/>
              </a:rPr>
              <a:t>Саткеева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 err="1">
                <a:latin typeface="Calibri"/>
                <a:cs typeface="Calibri"/>
              </a:rPr>
              <a:t>Жанара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 err="1" smtClean="0">
                <a:latin typeface="Calibri"/>
                <a:cs typeface="Calibri"/>
              </a:rPr>
              <a:t>Жасла</a:t>
            </a:r>
            <a:r>
              <a:rPr lang="ru-RU" sz="2000" spc="-5" dirty="0" smtClean="0">
                <a:latin typeface="Calibri"/>
                <a:cs typeface="Calibri"/>
              </a:rPr>
              <a:t>н</a:t>
            </a:r>
            <a:r>
              <a:rPr sz="2000" spc="-5" dirty="0" err="1" smtClean="0">
                <a:latin typeface="Calibri"/>
                <a:cs typeface="Calibri"/>
              </a:rPr>
              <a:t>овна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70379" y="604519"/>
            <a:ext cx="3914140" cy="362712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149465" y="4351972"/>
            <a:ext cx="3276600" cy="1855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3175" algn="ctr">
              <a:lnSpc>
                <a:spcPct val="150100"/>
              </a:lnSpc>
              <a:spcBef>
                <a:spcPts val="100"/>
              </a:spcBef>
            </a:pPr>
            <a:r>
              <a:rPr sz="2000" spc="-5" dirty="0">
                <a:latin typeface="Calibri"/>
                <a:cs typeface="Calibri"/>
              </a:rPr>
              <a:t>Сообщество «Живые письма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дошкольников» </a:t>
            </a:r>
            <a:r>
              <a:rPr sz="2000" dirty="0">
                <a:latin typeface="Calibri"/>
                <a:cs typeface="Calibri"/>
              </a:rPr>
              <a:t>в </a:t>
            </a:r>
            <a:r>
              <a:rPr sz="2000" spc="-5" dirty="0">
                <a:latin typeface="Calibri"/>
                <a:cs typeface="Calibri"/>
              </a:rPr>
              <a:t>социальной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сети </a:t>
            </a:r>
            <a:r>
              <a:rPr sz="2000" spc="-10" dirty="0">
                <a:latin typeface="Calibri"/>
                <a:cs typeface="Calibri"/>
              </a:rPr>
              <a:t>Вконтакте </a:t>
            </a:r>
            <a:r>
              <a:rPr sz="2000" spc="-5" dirty="0">
                <a:latin typeface="Calibri"/>
                <a:cs typeface="Calibri"/>
              </a:rPr>
              <a:t> https://vk.com/club216981396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848599" y="451987"/>
            <a:ext cx="2479039" cy="3932184"/>
            <a:chOff x="7249159" y="508000"/>
            <a:chExt cx="3068320" cy="382524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59319" y="518160"/>
              <a:ext cx="3048000" cy="380492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254239" y="513080"/>
              <a:ext cx="3058160" cy="3815079"/>
            </a:xfrm>
            <a:custGeom>
              <a:avLst/>
              <a:gdLst/>
              <a:ahLst/>
              <a:cxnLst/>
              <a:rect l="l" t="t" r="r" b="b"/>
              <a:pathLst>
                <a:path w="3058159" h="3815079">
                  <a:moveTo>
                    <a:pt x="0" y="3815079"/>
                  </a:moveTo>
                  <a:lnTo>
                    <a:pt x="3058159" y="3815079"/>
                  </a:lnTo>
                  <a:lnTo>
                    <a:pt x="3058159" y="0"/>
                  </a:lnTo>
                  <a:lnTo>
                    <a:pt x="0" y="0"/>
                  </a:lnTo>
                  <a:lnTo>
                    <a:pt x="0" y="3815079"/>
                  </a:lnTo>
                  <a:close/>
                </a:path>
              </a:pathLst>
            </a:custGeom>
            <a:ln w="10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451" y="606742"/>
            <a:ext cx="829246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20" dirty="0">
                <a:solidFill>
                  <a:srgbClr val="2D75B6"/>
                </a:solidFill>
              </a:rPr>
              <a:t>Цель</a:t>
            </a:r>
            <a:r>
              <a:rPr sz="2500" dirty="0">
                <a:solidFill>
                  <a:srgbClr val="2D75B6"/>
                </a:solidFill>
              </a:rPr>
              <a:t> </a:t>
            </a:r>
            <a:r>
              <a:rPr sz="2500" spc="-10" dirty="0">
                <a:solidFill>
                  <a:srgbClr val="2D75B6"/>
                </a:solidFill>
              </a:rPr>
              <a:t>сетевого</a:t>
            </a:r>
            <a:r>
              <a:rPr sz="2500" spc="30" dirty="0">
                <a:solidFill>
                  <a:srgbClr val="2D75B6"/>
                </a:solidFill>
              </a:rPr>
              <a:t> </a:t>
            </a:r>
            <a:r>
              <a:rPr sz="2500" spc="-5" dirty="0">
                <a:solidFill>
                  <a:srgbClr val="2D75B6"/>
                </a:solidFill>
              </a:rPr>
              <a:t>сообщества</a:t>
            </a:r>
            <a:r>
              <a:rPr sz="2500" spc="10" dirty="0">
                <a:solidFill>
                  <a:srgbClr val="2D75B6"/>
                </a:solidFill>
              </a:rPr>
              <a:t> </a:t>
            </a:r>
            <a:r>
              <a:rPr sz="2500" spc="-5" dirty="0">
                <a:solidFill>
                  <a:srgbClr val="2D75B6"/>
                </a:solidFill>
              </a:rPr>
              <a:t>«Живые</a:t>
            </a:r>
            <a:r>
              <a:rPr sz="2500" spc="5" dirty="0">
                <a:solidFill>
                  <a:srgbClr val="2D75B6"/>
                </a:solidFill>
              </a:rPr>
              <a:t> </a:t>
            </a:r>
            <a:r>
              <a:rPr sz="2500" spc="-5" dirty="0">
                <a:solidFill>
                  <a:srgbClr val="2D75B6"/>
                </a:solidFill>
              </a:rPr>
              <a:t>письма</a:t>
            </a:r>
            <a:r>
              <a:rPr sz="2500" dirty="0">
                <a:solidFill>
                  <a:srgbClr val="2D75B6"/>
                </a:solidFill>
              </a:rPr>
              <a:t> </a:t>
            </a:r>
            <a:r>
              <a:rPr sz="2500" spc="-15" dirty="0">
                <a:solidFill>
                  <a:srgbClr val="2D75B6"/>
                </a:solidFill>
              </a:rPr>
              <a:t>дошкольников»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808672" y="1120647"/>
            <a:ext cx="10050145" cy="1122680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35"/>
              </a:spcBef>
            </a:pPr>
            <a:r>
              <a:rPr sz="2400" spc="-10" dirty="0">
                <a:latin typeface="Calibri"/>
                <a:cs typeface="Calibri"/>
              </a:rPr>
              <a:t>Знакомство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детей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дошкольного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возраста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с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культурой,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традицией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и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природой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latin typeface="Calibri"/>
                <a:cs typeface="Calibri"/>
              </a:rPr>
              <a:t>регионов </a:t>
            </a:r>
            <a:r>
              <a:rPr sz="2400" spc="-15" dirty="0">
                <a:latin typeface="Calibri"/>
                <a:cs typeface="Calibri"/>
              </a:rPr>
              <a:t>России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посредством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детских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рукотворных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писем.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050" name="Picture 2" descr="C:\Users\User\Desktop\фото Живые письма\20240221_1116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2473" y="1910959"/>
            <a:ext cx="3583134" cy="486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фото Живые письма\20240226_1644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217" y="2514599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3755" y="452731"/>
            <a:ext cx="10543540" cy="19018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40000"/>
              </a:lnSpc>
              <a:spcBef>
                <a:spcPts val="90"/>
              </a:spcBef>
            </a:pPr>
            <a:r>
              <a:rPr sz="2200" b="0" spc="-5" dirty="0">
                <a:solidFill>
                  <a:srgbClr val="2D75B6"/>
                </a:solidFill>
                <a:latin typeface="Calibri"/>
                <a:cs typeface="Calibri"/>
              </a:rPr>
              <a:t>«</a:t>
            </a:r>
            <a:r>
              <a:rPr sz="2200" spc="-5" dirty="0">
                <a:solidFill>
                  <a:srgbClr val="2D75B6"/>
                </a:solidFill>
              </a:rPr>
              <a:t>Живые</a:t>
            </a:r>
            <a:r>
              <a:rPr sz="2200" dirty="0">
                <a:solidFill>
                  <a:srgbClr val="2D75B6"/>
                </a:solidFill>
              </a:rPr>
              <a:t> </a:t>
            </a:r>
            <a:r>
              <a:rPr sz="2200" spc="-5" dirty="0">
                <a:solidFill>
                  <a:srgbClr val="2D75B6"/>
                </a:solidFill>
              </a:rPr>
              <a:t>письма</a:t>
            </a:r>
            <a:r>
              <a:rPr sz="2200" dirty="0">
                <a:solidFill>
                  <a:srgbClr val="2D75B6"/>
                </a:solidFill>
              </a:rPr>
              <a:t> </a:t>
            </a:r>
            <a:r>
              <a:rPr sz="2200" spc="-15" dirty="0">
                <a:solidFill>
                  <a:srgbClr val="2D75B6"/>
                </a:solidFill>
              </a:rPr>
              <a:t>дошкольников</a:t>
            </a:r>
            <a:r>
              <a:rPr sz="2200" b="0" spc="-15" dirty="0">
                <a:solidFill>
                  <a:srgbClr val="2D75B6"/>
                </a:solidFill>
                <a:latin typeface="Calibri"/>
                <a:cs typeface="Calibri"/>
              </a:rPr>
              <a:t>»</a:t>
            </a:r>
            <a:r>
              <a:rPr sz="2200" b="0" spc="-10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позволяют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педагогам,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 живущим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 в</a:t>
            </a:r>
            <a:r>
              <a:rPr sz="2200" b="0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разных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20" dirty="0">
                <a:solidFill>
                  <a:srgbClr val="000000"/>
                </a:solidFill>
                <a:latin typeface="Calibri"/>
                <a:cs typeface="Calibri"/>
              </a:rPr>
              <a:t>уголках </a:t>
            </a:r>
            <a:r>
              <a:rPr sz="2200" b="0" spc="-15" dirty="0">
                <a:solidFill>
                  <a:srgbClr val="000000"/>
                </a:solidFill>
                <a:latin typeface="Calibri"/>
                <a:cs typeface="Calibri"/>
              </a:rPr>
              <a:t> одной 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большой 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страны общаться 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друг 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с 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другом, 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решать 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профессиональные вопросы 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патриотического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 воспитания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 и</a:t>
            </a:r>
            <a:r>
              <a:rPr sz="2200" b="0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развития</a:t>
            </a:r>
            <a:r>
              <a:rPr sz="2200" b="0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15" dirty="0">
                <a:solidFill>
                  <a:srgbClr val="000000"/>
                </a:solidFill>
                <a:latin typeface="Calibri"/>
                <a:cs typeface="Calibri"/>
              </a:rPr>
              <a:t>детской</a:t>
            </a:r>
            <a:r>
              <a:rPr sz="2200" b="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инициативы,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реализовать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себя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 и </a:t>
            </a:r>
            <a:r>
              <a:rPr sz="2200" b="0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повышать</a:t>
            </a:r>
            <a:r>
              <a:rPr sz="2200" b="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свой</a:t>
            </a:r>
            <a:r>
              <a:rPr sz="2200" b="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spc="-5" dirty="0">
                <a:solidFill>
                  <a:srgbClr val="000000"/>
                </a:solidFill>
                <a:latin typeface="Calibri"/>
                <a:cs typeface="Calibri"/>
              </a:rPr>
              <a:t>профессиональный</a:t>
            </a:r>
            <a:r>
              <a:rPr sz="2200" b="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b="0" dirty="0">
                <a:solidFill>
                  <a:srgbClr val="000000"/>
                </a:solidFill>
                <a:latin typeface="Calibri"/>
                <a:cs typeface="Calibri"/>
              </a:rPr>
              <a:t>уровень.</a:t>
            </a:r>
            <a:endParaRPr sz="2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00220" y="2451100"/>
            <a:ext cx="3774439" cy="39141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12925" y="160337"/>
            <a:ext cx="8761730" cy="1672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890" algn="ctr">
              <a:lnSpc>
                <a:spcPct val="150100"/>
              </a:lnSpc>
              <a:spcBef>
                <a:spcPts val="100"/>
              </a:spcBef>
            </a:pPr>
            <a:r>
              <a:rPr sz="2400" b="0" spc="-15" dirty="0">
                <a:solidFill>
                  <a:srgbClr val="2D75B6"/>
                </a:solidFill>
                <a:latin typeface="Calibri Light"/>
                <a:cs typeface="Calibri Light"/>
              </a:rPr>
              <a:t>«Живые письма </a:t>
            </a:r>
            <a:r>
              <a:rPr sz="2400" b="0" spc="-20" dirty="0">
                <a:solidFill>
                  <a:srgbClr val="2D75B6"/>
                </a:solidFill>
                <a:latin typeface="Calibri Light"/>
                <a:cs typeface="Calibri Light"/>
              </a:rPr>
              <a:t>дошкольников» </a:t>
            </a:r>
            <a:r>
              <a:rPr sz="2400" b="0" dirty="0">
                <a:solidFill>
                  <a:srgbClr val="2D75B6"/>
                </a:solidFill>
                <a:latin typeface="Calibri Light"/>
                <a:cs typeface="Calibri Light"/>
              </a:rPr>
              <a:t>- </a:t>
            </a:r>
            <a:r>
              <a:rPr sz="2400" b="0" dirty="0">
                <a:solidFill>
                  <a:srgbClr val="000000"/>
                </a:solidFill>
                <a:latin typeface="Calibri Light"/>
                <a:cs typeface="Calibri Light"/>
              </a:rPr>
              <a:t>это 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еще рукотворные письменное </a:t>
            </a:r>
            <a:r>
              <a:rPr sz="2400" b="0" spc="-53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взаимодействие</a:t>
            </a:r>
            <a:r>
              <a:rPr sz="2400" b="0" spc="3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вне</a:t>
            </a:r>
            <a:r>
              <a:rPr sz="2400" b="0" spc="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Интернета.</a:t>
            </a:r>
            <a:r>
              <a:rPr sz="2400" b="0" spc="8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Живые</a:t>
            </a:r>
            <a:r>
              <a:rPr sz="2400" b="0" dirty="0">
                <a:solidFill>
                  <a:srgbClr val="000000"/>
                </a:solidFill>
                <a:latin typeface="Calibri Light"/>
                <a:cs typeface="Calibri Light"/>
              </a:rPr>
              <a:t> письма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 Light"/>
                <a:cs typeface="Calibri Light"/>
              </a:rPr>
              <a:t>помогают</a:t>
            </a:r>
            <a:r>
              <a:rPr sz="2400" b="0" spc="-5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 Light"/>
                <a:cs typeface="Calibri Light"/>
              </a:rPr>
              <a:t>не</a:t>
            </a:r>
            <a:r>
              <a:rPr sz="2400" b="0" spc="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только </a:t>
            </a:r>
            <a:r>
              <a:rPr sz="2400" b="0" spc="-52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познакомиться</a:t>
            </a:r>
            <a:r>
              <a:rPr sz="2400" b="0" spc="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со</a:t>
            </a:r>
            <a:r>
              <a:rPr sz="2400" b="0" spc="-2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страной,</a:t>
            </a:r>
            <a:r>
              <a:rPr sz="2400" b="0" spc="3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но</a:t>
            </a:r>
            <a:r>
              <a:rPr sz="2400" b="0" spc="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 Light"/>
                <a:cs typeface="Calibri Light"/>
              </a:rPr>
              <a:t>и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найти</a:t>
            </a:r>
            <a:r>
              <a:rPr sz="2400" b="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друзей</a:t>
            </a:r>
            <a:r>
              <a:rPr sz="2400" b="0" spc="3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 Light"/>
                <a:cs typeface="Calibri Light"/>
              </a:rPr>
              <a:t>в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 Light"/>
                <a:cs typeface="Calibri Light"/>
              </a:rPr>
              <a:t>разных</a:t>
            </a:r>
            <a:r>
              <a:rPr sz="2400" b="0" spc="3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Calibri Light"/>
                <a:cs typeface="Calibri Light"/>
              </a:rPr>
              <a:t>городах</a:t>
            </a:r>
            <a:endParaRPr sz="2400">
              <a:latin typeface="Calibri Light"/>
              <a:cs typeface="Calibri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94679" y="1990153"/>
            <a:ext cx="99821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 Light"/>
                <a:cs typeface="Calibri Light"/>
              </a:rPr>
              <a:t>России.</a:t>
            </a:r>
            <a:endParaRPr sz="2400">
              <a:latin typeface="Calibri Light"/>
              <a:cs typeface="Calibri Light"/>
            </a:endParaRPr>
          </a:p>
        </p:txBody>
      </p:sp>
      <p:pic>
        <p:nvPicPr>
          <p:cNvPr id="3074" name="Picture 2" descr="C:\Users\User\Desktop\фото Живые письма\20231228_113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143254"/>
            <a:ext cx="3816922" cy="38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фото Живые письма\FipIh3az6F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23"/>
          <a:stretch/>
        </p:blipFill>
        <p:spPr bwMode="auto">
          <a:xfrm>
            <a:off x="6553200" y="2590800"/>
            <a:ext cx="4468091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38904" y="549973"/>
            <a:ext cx="478574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-5" dirty="0" smtClean="0">
                <a:solidFill>
                  <a:srgbClr val="2D75B6"/>
                </a:solidFill>
                <a:latin typeface="Calibri"/>
                <a:cs typeface="Calibri"/>
              </a:rPr>
              <a:t>Как </a:t>
            </a:r>
            <a:r>
              <a:rPr sz="2800" b="1" spc="-5" dirty="0" err="1" smtClean="0">
                <a:solidFill>
                  <a:srgbClr val="2D75B6"/>
                </a:solidFill>
                <a:latin typeface="Calibri"/>
                <a:cs typeface="Calibri"/>
              </a:rPr>
              <a:t>нач</a:t>
            </a:r>
            <a:r>
              <a:rPr lang="ru-RU" sz="2800" b="1" spc="-5" dirty="0" err="1" smtClean="0">
                <a:solidFill>
                  <a:srgbClr val="2D75B6"/>
                </a:solidFill>
                <a:latin typeface="Calibri"/>
                <a:cs typeface="Calibri"/>
              </a:rPr>
              <a:t>инали</a:t>
            </a:r>
            <a:r>
              <a:rPr sz="2800" b="1" spc="-15" dirty="0" smtClean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2D75B6"/>
                </a:solidFill>
                <a:latin typeface="Calibri"/>
                <a:cs typeface="Calibri"/>
              </a:rPr>
              <a:t>работу?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21330" y="1278509"/>
            <a:ext cx="768947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 err="1" smtClean="0">
                <a:latin typeface="Calibri"/>
                <a:cs typeface="Calibri"/>
              </a:rPr>
              <a:t>Познакоми</a:t>
            </a:r>
            <a:r>
              <a:rPr lang="ru-RU" sz="2400" spc="-10" dirty="0" err="1" smtClean="0">
                <a:latin typeface="Calibri"/>
                <a:cs typeface="Calibri"/>
              </a:rPr>
              <a:t>лись</a:t>
            </a:r>
            <a:r>
              <a:rPr lang="ru-RU" sz="2400" spc="-10" dirty="0" smtClean="0">
                <a:latin typeface="Calibri"/>
                <a:cs typeface="Calibri"/>
              </a:rPr>
              <a:t> </a:t>
            </a:r>
            <a:r>
              <a:rPr sz="2400" spc="-10" dirty="0" smtClean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с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картой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своего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региона </a:t>
            </a:r>
            <a:r>
              <a:rPr sz="2400" dirty="0">
                <a:latin typeface="Calibri"/>
                <a:cs typeface="Calibri"/>
              </a:rPr>
              <a:t>и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России.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3339" y="2146300"/>
            <a:ext cx="4475480" cy="3357879"/>
          </a:xfrm>
          <a:prstGeom prst="rect">
            <a:avLst/>
          </a:prstGeom>
        </p:spPr>
      </p:pic>
      <p:pic>
        <p:nvPicPr>
          <p:cNvPr id="4098" name="Picture 2" descr="C:\Users\User\Desktop\фото Живые письма\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004" y="2146300"/>
            <a:ext cx="4907281" cy="368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458</Words>
  <Application>Microsoft Office PowerPoint</Application>
  <PresentationFormat>Произвольный</PresentationFormat>
  <Paragraphs>57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Презентация PowerPoint</vt:lpstr>
      <vt:lpstr>Презентация PowerPoint</vt:lpstr>
      <vt:lpstr>Презентация PowerPoint</vt:lpstr>
      <vt:lpstr>Что такое «Живые письма дошкольников»?</vt:lpstr>
      <vt:lpstr>Презентация PowerPoint</vt:lpstr>
      <vt:lpstr>Цель сетевого сообщества «Живые письма дошкольников»</vt:lpstr>
      <vt:lpstr>«Живые письма дошкольников» позволяют педагогам, живущим в разных уголках  одной большой страны общаться друг с другом, решать профессиональные вопросы  патриотического воспитания и развития детской инициативы, реализовать себя и  повышать свой профессиональный уровень.</vt:lpstr>
      <vt:lpstr>«Живые письма дошкольников» - это еще рукотворные письменное  взаимодействие вне Интернета. Живые письма помогают не только  познакомиться со страной, но и найти друзей в разных городах</vt:lpstr>
      <vt:lpstr>Презентация PowerPoint</vt:lpstr>
      <vt:lpstr>Как начинали работу?</vt:lpstr>
      <vt:lpstr>Что могут написать дети, которые еще не умеют этого? </vt:lpstr>
      <vt:lpstr>«Живые письма дошкольников»</vt:lpstr>
      <vt:lpstr>Презентация PowerPoint</vt:lpstr>
      <vt:lpstr>Патриотический центр пополняется письмами, играми, познавательными проектами, книгами, и другими интерактивными находками для развития и досуга ребят</vt:lpstr>
      <vt:lpstr>Перспектива участия в проекте «Живые письма дошкольников»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User</cp:lastModifiedBy>
  <cp:revision>41</cp:revision>
  <dcterms:created xsi:type="dcterms:W3CDTF">2024-02-11T18:29:02Z</dcterms:created>
  <dcterms:modified xsi:type="dcterms:W3CDTF">2024-11-15T12:16:02Z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2024-02-04T00:00:00Z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2024-02-11T00:00:00Z</vt:filetime>
  </property>
</Properties>
</file>