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6" r:id="rId4"/>
    <p:sldId id="257" r:id="rId5"/>
    <p:sldId id="322" r:id="rId6"/>
    <p:sldId id="258" r:id="rId7"/>
    <p:sldId id="261" r:id="rId8"/>
    <p:sldId id="262" r:id="rId9"/>
    <p:sldId id="265" r:id="rId10"/>
    <p:sldId id="266" r:id="rId11"/>
    <p:sldId id="263" r:id="rId12"/>
    <p:sldId id="264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3" r:id="rId38"/>
    <p:sldId id="294" r:id="rId39"/>
    <p:sldId id="291" r:id="rId40"/>
    <p:sldId id="292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8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52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CD53BE-B9BC-4F04-B499-0FDB3D577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9D705D-2B3E-4FDA-8D3D-5DBC2FB399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D1E362-3B23-44A6-86D7-56946BC5C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62A249-A9BA-4A0B-B277-807BBB1AE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4C5A64-2096-4597-9234-7D035AB15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65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0EDA95-DDAF-49D3-BB4F-321C5D124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42D86D5-C33C-4D29-B4C1-4299DC24FA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7CB9D3-141A-40AB-A251-D00806B92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AF5C55-DA50-4AA4-9C32-39152B4FE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4CBB64-9F00-4D9F-ADB8-6C40C12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425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4C55B84-60E7-49BF-9523-9E02071B29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E5BAC6-E848-4C42-8E0B-6E8AF9AFFC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B772DF-1B2A-4D8F-ABDC-DFA5B79B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7802B8-1C6B-4762-9A67-DBC007297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0221BC-0DC7-4A0A-A2D0-8002BB87B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093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AE08FC-F232-47BC-975A-8135895F5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1BE36E-AF2F-4562-9665-02CEAE293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675AFA-86A0-4606-A1DA-D36606224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AE835A-55DC-4F6D-8BB1-00B64E420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F50521-B9D7-4551-8F85-6D4FB7FD8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704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369E5E-10D2-46BD-9A6C-B983EE665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4AD393-7BAD-4774-83A4-AE556956AB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B5B37A-F79E-4EFF-9C59-F01EA3FF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AF79EB-A21F-447B-8376-E99C24D05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DB317D-2DCC-4182-9F26-92BACFE73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41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5149E1-19E0-44C6-804B-FEED068B4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11E21D-989D-4702-8FD8-B6256A001D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AD7FE7B-8BD7-4AFA-AE4F-37815F510A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2CA087-E697-4B84-B32D-2C758BD38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4BCE43-3395-473D-9586-E7DC48BAE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A3C41D-BA2E-4174-9CD3-421D42BF5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507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1ABC9F-844A-4E7E-A9BE-863C28DFE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0CC4DE-9A4E-40BF-9057-8D876FE5A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EDAEAC3-A330-4E4D-89D1-73C3DB304C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B043DE4-DA45-40E1-9459-8050D83779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DA1E09E-6267-47C9-9678-36EF65F6DF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A2ACA83-8843-4971-9109-131C117D6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C3369E5-43BC-491C-B7F8-C8BD72C2A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97D8A6E-4B36-4C58-80B0-0760CB048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651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77319-DAA5-414D-8552-4EC31CC79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0ABEB92-5E60-45EC-9655-3053FA221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21A4492-F3C0-4A77-A176-92ED5A361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44C9D53-CB37-40AB-832B-DD28D9F98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283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56675CF-68DF-47EE-8770-3AF677E84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F021DC6-9BC8-4CCB-AEFD-B4A5C11C7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8A1A34A-83E9-4CCB-B87D-AF5FBA367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273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D2D5B9-A041-4474-AE10-DA6B09E6A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C12DD6-BEEC-451E-BC36-46BC28650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96A8BB-0DCF-4FF7-BFDF-2A07A57BD6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15C33A-B60A-4811-B013-76EDBD4D5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E747B7-DBD0-4118-AF07-F82DB9520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235F9A2-D824-4047-BAB9-5016AF422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04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8E934-DEB5-451A-BB78-337FA7571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F14B232-829E-44BB-85EA-EB8882EBAC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050F5C4-2C31-4BC9-923F-DDAAC05D47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D08CF4-A4B9-4131-870C-81F4C2DD0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0C44C4-CF7D-49CF-810C-2053CA4DF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1ADB5F0-CAD4-488F-8701-FF2D92AE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09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7F26A5-48B3-4706-AD87-243BE723B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930BE9-1053-4193-9357-1B32247CD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8A71E4-00DE-4171-A4B2-5B61ED77DF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8095B-73C0-4D90-B290-6347D55FB00D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399AF4-A2F3-4052-8B78-334BC0A23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53200F-B8C5-4EAD-9438-3061D815A2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CB964-AB84-4CF1-BF6F-95E2C4519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886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.jp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microsoft.com/office/2007/relationships/hdphoto" Target="../media/hdphoto11.wdp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microsoft.com/office/2007/relationships/hdphoto" Target="../media/hdphoto12.wdp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microsoft.com/office/2007/relationships/hdphoto" Target="../media/hdphoto13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microsoft.com/office/2007/relationships/hdphoto" Target="../media/hdphoto14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7.xml"/><Relationship Id="rId18" Type="http://schemas.openxmlformats.org/officeDocument/2006/relationships/slide" Target="slide37.xml"/><Relationship Id="rId26" Type="http://schemas.openxmlformats.org/officeDocument/2006/relationships/slide" Target="slide53.xml"/><Relationship Id="rId3" Type="http://schemas.openxmlformats.org/officeDocument/2006/relationships/slide" Target="slide7.xml"/><Relationship Id="rId21" Type="http://schemas.openxmlformats.org/officeDocument/2006/relationships/slide" Target="slide43.xml"/><Relationship Id="rId7" Type="http://schemas.openxmlformats.org/officeDocument/2006/relationships/slide" Target="slide15.xml"/><Relationship Id="rId12" Type="http://schemas.openxmlformats.org/officeDocument/2006/relationships/slide" Target="slide25.xml"/><Relationship Id="rId17" Type="http://schemas.openxmlformats.org/officeDocument/2006/relationships/slide" Target="slide35.xml"/><Relationship Id="rId25" Type="http://schemas.openxmlformats.org/officeDocument/2006/relationships/slide" Target="slide51.xml"/><Relationship Id="rId2" Type="http://schemas.openxmlformats.org/officeDocument/2006/relationships/image" Target="../media/image1.jpg"/><Relationship Id="rId16" Type="http://schemas.openxmlformats.org/officeDocument/2006/relationships/slide" Target="slide33.xml"/><Relationship Id="rId20" Type="http://schemas.openxmlformats.org/officeDocument/2006/relationships/slide" Target="slide41.xml"/><Relationship Id="rId29" Type="http://schemas.openxmlformats.org/officeDocument/2006/relationships/slide" Target="slide5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23.xml"/><Relationship Id="rId24" Type="http://schemas.openxmlformats.org/officeDocument/2006/relationships/slide" Target="slide49.xml"/><Relationship Id="rId32" Type="http://schemas.openxmlformats.org/officeDocument/2006/relationships/slide" Target="slide65.xml"/><Relationship Id="rId5" Type="http://schemas.openxmlformats.org/officeDocument/2006/relationships/slide" Target="slide11.xml"/><Relationship Id="rId15" Type="http://schemas.openxmlformats.org/officeDocument/2006/relationships/slide" Target="slide31.xml"/><Relationship Id="rId23" Type="http://schemas.openxmlformats.org/officeDocument/2006/relationships/slide" Target="slide47.xml"/><Relationship Id="rId28" Type="http://schemas.openxmlformats.org/officeDocument/2006/relationships/slide" Target="slide57.xml"/><Relationship Id="rId10" Type="http://schemas.openxmlformats.org/officeDocument/2006/relationships/slide" Target="slide21.xml"/><Relationship Id="rId19" Type="http://schemas.openxmlformats.org/officeDocument/2006/relationships/slide" Target="slide39.xml"/><Relationship Id="rId31" Type="http://schemas.openxmlformats.org/officeDocument/2006/relationships/slide" Target="slide63.xml"/><Relationship Id="rId4" Type="http://schemas.openxmlformats.org/officeDocument/2006/relationships/slide" Target="slide9.xml"/><Relationship Id="rId9" Type="http://schemas.openxmlformats.org/officeDocument/2006/relationships/slide" Target="slide19.xml"/><Relationship Id="rId14" Type="http://schemas.openxmlformats.org/officeDocument/2006/relationships/slide" Target="slide29.xml"/><Relationship Id="rId22" Type="http://schemas.openxmlformats.org/officeDocument/2006/relationships/slide" Target="slide45.xml"/><Relationship Id="rId27" Type="http://schemas.openxmlformats.org/officeDocument/2006/relationships/slide" Target="slide55.xml"/><Relationship Id="rId30" Type="http://schemas.openxmlformats.org/officeDocument/2006/relationships/slide" Target="slide6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565D1A-54AB-44FE-A36C-778ED31D1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2CFDAF-47B3-4E9C-91CF-048F05F166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2240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702</a:t>
            </a:r>
          </a:p>
        </p:txBody>
      </p:sp>
    </p:spTree>
    <p:extLst>
      <p:ext uri="{BB962C8B-B14F-4D97-AF65-F5344CB8AC3E}">
        <p14:creationId xmlns:p14="http://schemas.microsoft.com/office/powerpoint/2010/main" val="762601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3934E-4BE4-42E7-9D33-3408C809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24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Найдите значение выражения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4840" y="2141537"/>
                <a:ext cx="10515600" cy="2278063"/>
              </a:xfrm>
            </p:spPr>
            <p:txBody>
              <a:bodyPr/>
              <a:lstStyle/>
              <a:p>
                <a:endParaRPr lang="ru-RU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6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66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660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6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b>
                          </m:sSub>
                        </m:fName>
                        <m:e>
                          <m:r>
                            <a:rPr lang="ru-RU" sz="6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0,2</m:t>
                          </m:r>
                        </m:e>
                      </m:func>
                      <m:r>
                        <a:rPr lang="ru-RU" sz="6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sz="6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6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6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ru-RU" sz="6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0,5</m:t>
                              </m:r>
                            </m:sub>
                          </m:sSub>
                        </m:fName>
                        <m:e>
                          <m:r>
                            <a:rPr lang="ru-RU" sz="6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4840" y="2141537"/>
                <a:ext cx="10515600" cy="22780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>
            <a:extLst>
              <a:ext uri="{FF2B5EF4-FFF2-40B4-BE49-F238E27FC236}">
                <a16:creationId xmlns:a16="http://schemas.microsoft.com/office/drawing/2014/main" id="{390893D0-0FFC-492D-BD1A-40046105297F}"/>
              </a:ext>
            </a:extLst>
          </p:cNvPr>
          <p:cNvSpPr/>
          <p:nvPr/>
        </p:nvSpPr>
        <p:spPr>
          <a:xfrm>
            <a:off x="624840" y="4039773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671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-3</a:t>
            </a:r>
          </a:p>
        </p:txBody>
      </p:sp>
    </p:spTree>
    <p:extLst>
      <p:ext uri="{BB962C8B-B14F-4D97-AF65-F5344CB8AC3E}">
        <p14:creationId xmlns:p14="http://schemas.microsoft.com/office/powerpoint/2010/main" val="795004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3934E-4BE4-42E7-9D33-3408C809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24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Найдите значение выражения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86058" y="1938728"/>
                <a:ext cx="10302240" cy="3573463"/>
              </a:xfrm>
            </p:spPr>
            <p:txBody>
              <a:bodyPr>
                <a:normAutofit fontScale="92500"/>
              </a:bodyPr>
              <a:lstStyle/>
              <a:p>
                <a:endParaRPr lang="ru-RU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ru-RU" sz="72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72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f>
                                <m:fPr>
                                  <m:ctrlPr>
                                    <a:rPr lang="ru-RU" sz="7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72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ru-RU" sz="7200" i="1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rad>
                          <m:r>
                            <a:rPr lang="ru-RU" sz="7200" i="1">
                              <a:latin typeface="Cambria Math" panose="02040503050406030204" pitchFamily="18" charset="0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ru-RU" sz="72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7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f>
                                <m:fPr>
                                  <m:ctrlPr>
                                    <a:rPr lang="ru-RU" sz="7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72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ru-RU" sz="7200" i="1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rad>
                        </m:e>
                      </m:d>
                      <m:r>
                        <a:rPr lang="ru-RU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ad>
                        <m:radPr>
                          <m:degHide m:val="on"/>
                          <m:ctrlP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ru-RU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ru-RU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28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ru-RU" sz="72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86058" y="1938728"/>
                <a:ext cx="10302240" cy="35734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>
            <a:extLst>
              <a:ext uri="{FF2B5EF4-FFF2-40B4-BE49-F238E27FC236}">
                <a16:creationId xmlns:a16="http://schemas.microsoft.com/office/drawing/2014/main" id="{6DEAB931-0EB2-42E8-8E16-BC106561F202}"/>
              </a:ext>
            </a:extLst>
          </p:cNvPr>
          <p:cNvSpPr/>
          <p:nvPr/>
        </p:nvSpPr>
        <p:spPr>
          <a:xfrm>
            <a:off x="218440" y="4344573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892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54173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3934E-4BE4-42E7-9D33-3408C809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24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Найдите значение выражения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2141537"/>
                <a:ext cx="10302240" cy="3573463"/>
              </a:xfrm>
            </p:spPr>
            <p:txBody>
              <a:bodyPr>
                <a:normAutofit/>
              </a:bodyPr>
              <a:lstStyle/>
              <a:p>
                <a:endParaRPr lang="ru-RU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7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24(</m:t>
                          </m:r>
                          <m:sSup>
                            <m:sSupPr>
                              <m:ctrlPr>
                                <a:rPr lang="ru-RU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𝑠𝑖𝑛</m:t>
                              </m:r>
                            </m:e>
                            <m:sup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ru-RU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17</m:t>
                              </m:r>
                            </m:e>
                            <m:sup>
                              <m:r>
                                <a:rPr lang="en-US" sz="7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p>
                          <m:r>
                            <a:rPr lang="en-US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ru-RU" sz="7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7200" b="0" i="1" smtClean="0">
                                  <a:latin typeface="Cambria Math" panose="02040503050406030204" pitchFamily="18" charset="0"/>
                                </a:rPr>
                                <m:t>𝑐𝑜𝑠</m:t>
                              </m:r>
                            </m:e>
                            <m:sup>
                              <m:r>
                                <a:rPr lang="en-US" sz="7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ru-RU" sz="7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7200" i="1">
                                  <a:latin typeface="Cambria Math" panose="02040503050406030204" pitchFamily="18" charset="0"/>
                                </a:rPr>
                                <m:t>17</m:t>
                              </m:r>
                            </m:e>
                            <m:sup>
                              <m:r>
                                <a:rPr lang="en-US" sz="7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p>
                          <m:r>
                            <a:rPr lang="en-US" sz="7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func>
                            <m:funcPr>
                              <m:ctrlPr>
                                <a:rPr lang="en-US" sz="72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720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sSup>
                                <m:sSupPr>
                                  <m:ctrlPr>
                                    <a:rPr lang="ru-RU" sz="7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7200" i="1">
                                      <a:latin typeface="Cambria Math" panose="02040503050406030204" pitchFamily="18" charset="0"/>
                                    </a:rPr>
                                    <m:t>34</m:t>
                                  </m:r>
                                </m:e>
                                <m:sup>
                                  <m:r>
                                    <a:rPr lang="en-US" sz="72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p>
                            </m:e>
                          </m:func>
                        </m:den>
                      </m:f>
                    </m:oMath>
                  </m:oMathPara>
                </a14:m>
                <a:endParaRPr lang="ru-RU" sz="72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141537"/>
                <a:ext cx="10302240" cy="35734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>
            <a:extLst>
              <a:ext uri="{FF2B5EF4-FFF2-40B4-BE49-F238E27FC236}">
                <a16:creationId xmlns:a16="http://schemas.microsoft.com/office/drawing/2014/main" id="{B3B7BAAC-D01E-4FD1-A107-035C3E13D2C3}"/>
              </a:ext>
            </a:extLst>
          </p:cNvPr>
          <p:cNvSpPr/>
          <p:nvPr/>
        </p:nvSpPr>
        <p:spPr>
          <a:xfrm>
            <a:off x="259080" y="4324253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69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 i="1" dirty="0"/>
              <a:t>-</a:t>
            </a:r>
            <a:r>
              <a:rPr lang="ru-RU" sz="11500" b="1" i="1" dirty="0"/>
              <a:t>2</a:t>
            </a:r>
            <a:r>
              <a:rPr lang="en-US" sz="11500" b="1" i="1" dirty="0"/>
              <a:t>4</a:t>
            </a:r>
            <a:endParaRPr lang="ru-RU" sz="11500" b="1" i="1" dirty="0"/>
          </a:p>
        </p:txBody>
      </p:sp>
    </p:spTree>
    <p:extLst>
      <p:ext uri="{BB962C8B-B14F-4D97-AF65-F5344CB8AC3E}">
        <p14:creationId xmlns:p14="http://schemas.microsoft.com/office/powerpoint/2010/main" val="1685360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045FE566-DA11-4D2B-86C3-1CEE736898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10740"/>
          <a:stretch/>
        </p:blipFill>
        <p:spPr>
          <a:xfrm>
            <a:off x="3237546" y="1992624"/>
            <a:ext cx="2702433" cy="2397557"/>
          </a:xfrm>
          <a:prstGeom prst="rect">
            <a:avLst/>
          </a:prstGeom>
        </p:spPr>
      </p:pic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06680" y="259080"/>
            <a:ext cx="11795760" cy="173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dirty="0"/>
              <a:t>Установите соответствие между графиками линейных функций и угловыми коэффициентами прямых.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C061EB-B375-4669-A89A-F0079839A5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740"/>
          <a:stretch/>
        </p:blipFill>
        <p:spPr>
          <a:xfrm>
            <a:off x="276033" y="1992625"/>
            <a:ext cx="2702433" cy="239755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760943-726E-4BEF-BAD6-BF5AAEABAE1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0740"/>
          <a:stretch/>
        </p:blipFill>
        <p:spPr>
          <a:xfrm>
            <a:off x="6252020" y="1992624"/>
            <a:ext cx="2702433" cy="239755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2FF433C-9012-45FD-9B6B-F3ED8D56E96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0740"/>
          <a:stretch/>
        </p:blipFill>
        <p:spPr>
          <a:xfrm>
            <a:off x="9200009" y="1992626"/>
            <a:ext cx="2702431" cy="23975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FB630CA-CB0C-4B9E-A137-E5798F98A7EB}"/>
              </a:ext>
            </a:extLst>
          </p:cNvPr>
          <p:cNvSpPr txBox="1"/>
          <p:nvPr/>
        </p:nvSpPr>
        <p:spPr>
          <a:xfrm>
            <a:off x="1431502" y="1417320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А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35EA2A-DEDC-47CD-97AD-045F7527F1D7}"/>
              </a:ext>
            </a:extLst>
          </p:cNvPr>
          <p:cNvSpPr txBox="1"/>
          <p:nvPr/>
        </p:nvSpPr>
        <p:spPr>
          <a:xfrm>
            <a:off x="4321396" y="141732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Б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767DFB-312B-4D5C-B499-96EA74A71F4E}"/>
              </a:ext>
            </a:extLst>
          </p:cNvPr>
          <p:cNvSpPr txBox="1"/>
          <p:nvPr/>
        </p:nvSpPr>
        <p:spPr>
          <a:xfrm>
            <a:off x="7373045" y="1417320"/>
            <a:ext cx="463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В</a:t>
            </a: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7053BB-E4D5-46FE-8104-0A7DE9061792}"/>
              </a:ext>
            </a:extLst>
          </p:cNvPr>
          <p:cNvSpPr txBox="1"/>
          <p:nvPr/>
        </p:nvSpPr>
        <p:spPr>
          <a:xfrm>
            <a:off x="10284659" y="1417320"/>
            <a:ext cx="405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Г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698343-A710-4802-93E4-60CD7812B571}"/>
              </a:ext>
            </a:extLst>
          </p:cNvPr>
          <p:cNvSpPr txBox="1"/>
          <p:nvPr/>
        </p:nvSpPr>
        <p:spPr>
          <a:xfrm>
            <a:off x="2892798" y="490004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1</a:t>
            </a: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549CC1-4CD6-47ED-A877-AC7B7BF81372}"/>
              </a:ext>
            </a:extLst>
          </p:cNvPr>
          <p:cNvSpPr txBox="1"/>
          <p:nvPr/>
        </p:nvSpPr>
        <p:spPr>
          <a:xfrm>
            <a:off x="4999561" y="490004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2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ACAF44-D7E2-4333-B0A4-3D278027DD9B}"/>
              </a:ext>
            </a:extLst>
          </p:cNvPr>
          <p:cNvSpPr txBox="1"/>
          <p:nvPr/>
        </p:nvSpPr>
        <p:spPr>
          <a:xfrm>
            <a:off x="7379367" y="4900042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3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5A2C6E-1F7D-48D9-B484-AC81E0A7AA7F}"/>
              </a:ext>
            </a:extLst>
          </p:cNvPr>
          <p:cNvSpPr txBox="1"/>
          <p:nvPr/>
        </p:nvSpPr>
        <p:spPr>
          <a:xfrm>
            <a:off x="10321033" y="490004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4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3A030E7-CE85-4FEB-B100-E3CB34941961}"/>
                  </a:ext>
                </a:extLst>
              </p:cNvPr>
              <p:cNvSpPr txBox="1"/>
              <p:nvPr/>
            </p:nvSpPr>
            <p:spPr>
              <a:xfrm>
                <a:off x="2831082" y="5559985"/>
                <a:ext cx="583813" cy="12464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ru-RU" sz="40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3A030E7-CE85-4FEB-B100-E3CB349419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082" y="5559985"/>
                <a:ext cx="583813" cy="124649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981C3137-42D8-4950-96B5-C28C334B8C4C}"/>
              </a:ext>
            </a:extLst>
          </p:cNvPr>
          <p:cNvSpPr txBox="1"/>
          <p:nvPr/>
        </p:nvSpPr>
        <p:spPr>
          <a:xfrm>
            <a:off x="4888453" y="5730200"/>
            <a:ext cx="6014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-5</a:t>
            </a:r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5FCFBD-6EA8-4060-A7D1-1396D07B4DBE}"/>
              </a:ext>
            </a:extLst>
          </p:cNvPr>
          <p:cNvSpPr txBox="1"/>
          <p:nvPr/>
        </p:nvSpPr>
        <p:spPr>
          <a:xfrm>
            <a:off x="7044609" y="5772517"/>
            <a:ext cx="9893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-0,8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BA0395-FFE3-4BA6-93AA-077F2382F7DA}"/>
              </a:ext>
            </a:extLst>
          </p:cNvPr>
          <p:cNvSpPr txBox="1"/>
          <p:nvPr/>
        </p:nvSpPr>
        <p:spPr>
          <a:xfrm>
            <a:off x="10324149" y="5772517"/>
            <a:ext cx="9893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-0,6</a:t>
            </a:r>
            <a:endParaRPr lang="ru-RU" dirty="0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EACE57CC-5A41-440E-BAF2-E07A018BC62E}"/>
              </a:ext>
            </a:extLst>
          </p:cNvPr>
          <p:cNvSpPr/>
          <p:nvPr/>
        </p:nvSpPr>
        <p:spPr>
          <a:xfrm>
            <a:off x="46002" y="4522763"/>
            <a:ext cx="2335237" cy="2335237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97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2341</a:t>
            </a:r>
          </a:p>
        </p:txBody>
      </p:sp>
    </p:spTree>
    <p:extLst>
      <p:ext uri="{BB962C8B-B14F-4D97-AF65-F5344CB8AC3E}">
        <p14:creationId xmlns:p14="http://schemas.microsoft.com/office/powerpoint/2010/main" val="549866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06680" y="259080"/>
            <a:ext cx="11795760" cy="173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dirty="0"/>
              <a:t>Установите соответствие между графиками линейных функций и угловыми коэффициентами прямых.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B630CA-CB0C-4B9E-A137-E5798F98A7EB}"/>
              </a:ext>
            </a:extLst>
          </p:cNvPr>
          <p:cNvSpPr txBox="1"/>
          <p:nvPr/>
        </p:nvSpPr>
        <p:spPr>
          <a:xfrm>
            <a:off x="1431502" y="1417320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А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35EA2A-DEDC-47CD-97AD-045F7527F1D7}"/>
              </a:ext>
            </a:extLst>
          </p:cNvPr>
          <p:cNvSpPr txBox="1"/>
          <p:nvPr/>
        </p:nvSpPr>
        <p:spPr>
          <a:xfrm>
            <a:off x="4321396" y="141732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Б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767DFB-312B-4D5C-B499-96EA74A71F4E}"/>
              </a:ext>
            </a:extLst>
          </p:cNvPr>
          <p:cNvSpPr txBox="1"/>
          <p:nvPr/>
        </p:nvSpPr>
        <p:spPr>
          <a:xfrm>
            <a:off x="7373045" y="1417320"/>
            <a:ext cx="463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В</a:t>
            </a: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7053BB-E4D5-46FE-8104-0A7DE9061792}"/>
              </a:ext>
            </a:extLst>
          </p:cNvPr>
          <p:cNvSpPr txBox="1"/>
          <p:nvPr/>
        </p:nvSpPr>
        <p:spPr>
          <a:xfrm>
            <a:off x="10284659" y="1417320"/>
            <a:ext cx="405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Г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698343-A710-4802-93E4-60CD7812B571}"/>
              </a:ext>
            </a:extLst>
          </p:cNvPr>
          <p:cNvSpPr txBox="1"/>
          <p:nvPr/>
        </p:nvSpPr>
        <p:spPr>
          <a:xfrm>
            <a:off x="3549477" y="5327987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1</a:t>
            </a: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549CC1-4CD6-47ED-A877-AC7B7BF81372}"/>
              </a:ext>
            </a:extLst>
          </p:cNvPr>
          <p:cNvSpPr txBox="1"/>
          <p:nvPr/>
        </p:nvSpPr>
        <p:spPr>
          <a:xfrm>
            <a:off x="5630126" y="5327987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2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ACAF44-D7E2-4333-B0A4-3D278027DD9B}"/>
              </a:ext>
            </a:extLst>
          </p:cNvPr>
          <p:cNvSpPr txBox="1"/>
          <p:nvPr/>
        </p:nvSpPr>
        <p:spPr>
          <a:xfrm>
            <a:off x="8182142" y="5183107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3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5A2C6E-1F7D-48D9-B484-AC81E0A7AA7F}"/>
              </a:ext>
            </a:extLst>
          </p:cNvPr>
          <p:cNvSpPr txBox="1"/>
          <p:nvPr/>
        </p:nvSpPr>
        <p:spPr>
          <a:xfrm>
            <a:off x="10764508" y="5157335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4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E21EDC-AA28-416E-9D27-9C4F57E30C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22"/>
          <a:stretch/>
        </p:blipFill>
        <p:spPr>
          <a:xfrm>
            <a:off x="255187" y="1992624"/>
            <a:ext cx="2608197" cy="23846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A2227F-28CC-4F39-B0DF-8AA56D8E55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267"/>
          <a:stretch/>
        </p:blipFill>
        <p:spPr>
          <a:xfrm>
            <a:off x="3192925" y="2006913"/>
            <a:ext cx="2580449" cy="238463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039BB1D-7C52-408D-8705-BD3B66DD81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9920"/>
          <a:stretch/>
        </p:blipFill>
        <p:spPr>
          <a:xfrm>
            <a:off x="6343104" y="2036252"/>
            <a:ext cx="2523469" cy="234100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60C046-0177-4AD6-A51E-919F1A5C107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9265"/>
          <a:stretch/>
        </p:blipFill>
        <p:spPr>
          <a:xfrm>
            <a:off x="9190265" y="2014162"/>
            <a:ext cx="2551958" cy="238463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63E4DCD-F20D-41FC-8F6D-E8FB7C1881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1206" y="6145906"/>
            <a:ext cx="2026974" cy="37339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DC62DE2-46F1-476D-87E9-4CA37AB6F3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8333" y="6145907"/>
            <a:ext cx="2026969" cy="37338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8667E26-97C7-4243-85C2-A2076FEEEC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8379" y="6100632"/>
            <a:ext cx="2026969" cy="37338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5F051D19-6C34-4CB8-805A-D0F067C9384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17870" y="6076905"/>
            <a:ext cx="2284570" cy="420842"/>
          </a:xfrm>
          <a:prstGeom prst="rect">
            <a:avLst/>
          </a:prstGeom>
        </p:spPr>
      </p:pic>
      <p:sp>
        <p:nvSpPr>
          <p:cNvPr id="21" name="Овал 20">
            <a:extLst>
              <a:ext uri="{FF2B5EF4-FFF2-40B4-BE49-F238E27FC236}">
                <a16:creationId xmlns:a16="http://schemas.microsoft.com/office/drawing/2014/main" id="{B9059A21-3C5B-43EE-B939-6AFC78B96A59}"/>
              </a:ext>
            </a:extLst>
          </p:cNvPr>
          <p:cNvSpPr/>
          <p:nvPr/>
        </p:nvSpPr>
        <p:spPr>
          <a:xfrm>
            <a:off x="9591" y="4244674"/>
            <a:ext cx="2335237" cy="2335237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89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2000"/>
                    </a14:imgEffect>
                  </a14:imgLayer>
                </a14:imgProps>
              </a:ext>
            </a:extLst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73C3C0-08C7-4B1F-BD35-A3A6A97B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4191000" cy="685800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bg1"/>
                </a:solidFill>
              </a:rPr>
              <a:t>Подумаем над</a:t>
            </a:r>
            <a:br>
              <a:rPr lang="ru-RU" sz="7200" b="1" dirty="0">
                <a:solidFill>
                  <a:schemeClr val="bg1"/>
                </a:solidFill>
              </a:rPr>
            </a:br>
            <a:r>
              <a:rPr lang="ru-RU" sz="7200" b="1" dirty="0">
                <a:solidFill>
                  <a:schemeClr val="bg1"/>
                </a:solidFill>
              </a:rPr>
              <a:t> темой </a:t>
            </a:r>
            <a:br>
              <a:rPr lang="ru-RU" sz="7200" b="1" dirty="0">
                <a:solidFill>
                  <a:schemeClr val="bg1"/>
                </a:solidFill>
              </a:rPr>
            </a:br>
            <a:r>
              <a:rPr lang="ru-RU" sz="7200" b="1" dirty="0">
                <a:solidFill>
                  <a:schemeClr val="bg1"/>
                </a:solidFill>
              </a:rPr>
              <a:t>урока….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AF6890C-F599-4B89-B5D6-3C4DBA5822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56000" detail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440" y="0"/>
            <a:ext cx="8290560" cy="6858000"/>
          </a:xfrm>
          <a:prstGeom prst="rect">
            <a:avLst/>
          </a:prstGeom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val="27927545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3124</a:t>
            </a:r>
          </a:p>
        </p:txBody>
      </p:sp>
    </p:spTree>
    <p:extLst>
      <p:ext uri="{BB962C8B-B14F-4D97-AF65-F5344CB8AC3E}">
        <p14:creationId xmlns:p14="http://schemas.microsoft.com/office/powerpoint/2010/main" val="11971672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06680" y="259080"/>
            <a:ext cx="11795760" cy="173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dirty="0"/>
              <a:t>Установите соответствие между графиками линейных функций и угловыми коэффициентами прямых.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B630CA-CB0C-4B9E-A137-E5798F98A7EB}"/>
              </a:ext>
            </a:extLst>
          </p:cNvPr>
          <p:cNvSpPr txBox="1"/>
          <p:nvPr/>
        </p:nvSpPr>
        <p:spPr>
          <a:xfrm>
            <a:off x="1431502" y="1417320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А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35EA2A-DEDC-47CD-97AD-045F7527F1D7}"/>
              </a:ext>
            </a:extLst>
          </p:cNvPr>
          <p:cNvSpPr txBox="1"/>
          <p:nvPr/>
        </p:nvSpPr>
        <p:spPr>
          <a:xfrm>
            <a:off x="4321396" y="141732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Б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767DFB-312B-4D5C-B499-96EA74A71F4E}"/>
              </a:ext>
            </a:extLst>
          </p:cNvPr>
          <p:cNvSpPr txBox="1"/>
          <p:nvPr/>
        </p:nvSpPr>
        <p:spPr>
          <a:xfrm>
            <a:off x="7373045" y="1417320"/>
            <a:ext cx="463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В</a:t>
            </a: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7053BB-E4D5-46FE-8104-0A7DE9061792}"/>
              </a:ext>
            </a:extLst>
          </p:cNvPr>
          <p:cNvSpPr txBox="1"/>
          <p:nvPr/>
        </p:nvSpPr>
        <p:spPr>
          <a:xfrm>
            <a:off x="10284659" y="1417320"/>
            <a:ext cx="405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Г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698343-A710-4802-93E4-60CD7812B571}"/>
              </a:ext>
            </a:extLst>
          </p:cNvPr>
          <p:cNvSpPr txBox="1"/>
          <p:nvPr/>
        </p:nvSpPr>
        <p:spPr>
          <a:xfrm>
            <a:off x="2850498" y="4914955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1</a:t>
            </a: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549CC1-4CD6-47ED-A877-AC7B7BF81372}"/>
              </a:ext>
            </a:extLst>
          </p:cNvPr>
          <p:cNvSpPr txBox="1"/>
          <p:nvPr/>
        </p:nvSpPr>
        <p:spPr>
          <a:xfrm>
            <a:off x="5151686" y="490004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2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ACAF44-D7E2-4333-B0A4-3D278027DD9B}"/>
              </a:ext>
            </a:extLst>
          </p:cNvPr>
          <p:cNvSpPr txBox="1"/>
          <p:nvPr/>
        </p:nvSpPr>
        <p:spPr>
          <a:xfrm>
            <a:off x="7379367" y="4900042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3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5A2C6E-1F7D-48D9-B484-AC81E0A7AA7F}"/>
              </a:ext>
            </a:extLst>
          </p:cNvPr>
          <p:cNvSpPr txBox="1"/>
          <p:nvPr/>
        </p:nvSpPr>
        <p:spPr>
          <a:xfrm>
            <a:off x="10321033" y="490004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4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98DBF2-9CD1-4328-99A8-A79199AD29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b="8951"/>
          <a:stretch/>
        </p:blipFill>
        <p:spPr>
          <a:xfrm>
            <a:off x="387646" y="2167986"/>
            <a:ext cx="2580449" cy="233523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B94608F-9997-4C5A-AC4B-AD944EECD8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b="8951"/>
          <a:stretch/>
        </p:blipFill>
        <p:spPr>
          <a:xfrm>
            <a:off x="3215524" y="2143698"/>
            <a:ext cx="2580448" cy="23352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843239-A2E1-4E97-AB34-D05F73EEDCF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b="9171"/>
          <a:stretch/>
        </p:blipFill>
        <p:spPr>
          <a:xfrm>
            <a:off x="6186315" y="2143698"/>
            <a:ext cx="2613607" cy="235952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1286EE-2D28-46A8-8971-63E7113BB90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b="9106"/>
          <a:stretch/>
        </p:blipFill>
        <p:spPr>
          <a:xfrm>
            <a:off x="9209790" y="2125206"/>
            <a:ext cx="2632211" cy="23780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3CCAFB3-FC6B-403F-AD4F-BA79E2430D50}"/>
                  </a:ext>
                </a:extLst>
              </p:cNvPr>
              <p:cNvSpPr txBox="1"/>
              <p:nvPr/>
            </p:nvSpPr>
            <p:spPr>
              <a:xfrm>
                <a:off x="2781909" y="5558831"/>
                <a:ext cx="583814" cy="12488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0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u-RU" sz="40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3CCAFB3-FC6B-403F-AD4F-BA79E2430D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1909" y="5558831"/>
                <a:ext cx="583814" cy="124880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9F5B73DE-8178-4DCA-A12F-BDCB21C139CF}"/>
              </a:ext>
            </a:extLst>
          </p:cNvPr>
          <p:cNvSpPr txBox="1"/>
          <p:nvPr/>
        </p:nvSpPr>
        <p:spPr>
          <a:xfrm>
            <a:off x="5208846" y="5829289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5</a:t>
            </a:r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A4AEF13-ED7B-448F-91CF-ADC8A2CA2A6E}"/>
              </a:ext>
            </a:extLst>
          </p:cNvPr>
          <p:cNvSpPr txBox="1"/>
          <p:nvPr/>
        </p:nvSpPr>
        <p:spPr>
          <a:xfrm>
            <a:off x="7258658" y="5827641"/>
            <a:ext cx="6014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-4</a:t>
            </a:r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0E81D3-3C06-43C9-9B9D-051002A28FE7}"/>
              </a:ext>
            </a:extLst>
          </p:cNvPr>
          <p:cNvSpPr txBox="1"/>
          <p:nvPr/>
        </p:nvSpPr>
        <p:spPr>
          <a:xfrm>
            <a:off x="10324149" y="5772517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1</a:t>
            </a:r>
            <a:endParaRPr lang="ru-RU" dirty="0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4EA32FA9-47F9-4D4A-BCBF-EC13908C40C3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41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1342</a:t>
            </a:r>
          </a:p>
        </p:txBody>
      </p:sp>
    </p:spTree>
    <p:extLst>
      <p:ext uri="{BB962C8B-B14F-4D97-AF65-F5344CB8AC3E}">
        <p14:creationId xmlns:p14="http://schemas.microsoft.com/office/powerpoint/2010/main" val="3051384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ChangeAspect="1" noChangeArrowheads="1"/>
              </p:cNvSpPr>
              <p:nvPr>
                <p:ph type="title"/>
              </p:nvPr>
            </p:nvSpPr>
            <p:spPr bwMode="auto">
              <a:xfrm>
                <a:off x="1312102" y="259081"/>
                <a:ext cx="6414578" cy="378460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0000"/>
              </a:bodyPr>
              <a:lstStyle/>
              <a:p>
                <a:pPr algn="ctr"/>
                <a:r>
                  <a:rPr lang="ru-RU" sz="7300" dirty="0"/>
                  <a:t>На рисунке изображён график функции</a:t>
                </a:r>
                <a:r>
                  <a:rPr lang="en-US" sz="7300" dirty="0"/>
                  <a:t> </a:t>
                </a:r>
                <a:br>
                  <a:rPr lang="ru-RU" sz="7300" dirty="0"/>
                </a:br>
                <a14:m>
                  <m:oMath xmlns:m="http://schemas.openxmlformats.org/officeDocument/2006/math">
                    <m:r>
                      <a:rPr lang="en-US" sz="7300" i="1" dirty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73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73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7300" i="1" dirty="0"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sz="7300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7300" i="1" dirty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7300" i="1" dirty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73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7300" dirty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73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fName>
                      <m:e>
                        <m:r>
                          <a:rPr lang="en-US" sz="73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sz="7300" i="1" dirty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ru-RU" sz="7300" dirty="0"/>
                  <a:t>  </a:t>
                </a:r>
                <a:br>
                  <a:rPr lang="ru-RU" sz="7300" dirty="0"/>
                </a:br>
                <a:r>
                  <a:rPr lang="ru-RU" sz="7300" dirty="0"/>
                  <a:t>Найдите </a:t>
                </a:r>
                <a:br>
                  <a:rPr lang="ru-RU" sz="730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en-US" sz="7300" i="1" dirty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73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73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ru-RU" sz="7300" i="1" dirty="0">
                        <a:latin typeface="Cambria Math" panose="02040503050406030204" pitchFamily="18" charset="0"/>
                      </a:rPr>
                      <m:t>=32.</m:t>
                    </m:r>
                  </m:oMath>
                </a14:m>
                <a:r>
                  <a:rPr lang="ru-RU" sz="7300" dirty="0"/>
                  <a:t> </a:t>
                </a:r>
                <a:br>
                  <a:rPr lang="ru-RU" dirty="0"/>
                </a:br>
                <a:endParaRPr lang="ru-RU" dirty="0"/>
              </a:p>
            </p:txBody>
          </p:sp>
        </mc:Choice>
        <mc:Fallback xmlns="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 bwMode="auto">
              <a:xfrm>
                <a:off x="1312102" y="259081"/>
                <a:ext cx="6414578" cy="3784600"/>
              </a:xfrm>
              <a:prstGeom prst="rect">
                <a:avLst/>
              </a:prstGeom>
              <a:blipFill>
                <a:blip r:embed="rId3"/>
                <a:stretch>
                  <a:fillRect l="-1994" t="-8387" r="-1994" b="-6741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689171-5A6F-43BF-A98E-79AC7F057D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 l="2865" t="4128" r="3491" b="8376"/>
          <a:stretch/>
        </p:blipFill>
        <p:spPr>
          <a:xfrm>
            <a:off x="7522234" y="1949570"/>
            <a:ext cx="4669766" cy="3933645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66C82600-F04B-41D2-A574-0411E380BE5B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114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44628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ChangeAspect="1" noChangeArrowheads="1"/>
              </p:cNvSpPr>
              <p:nvPr>
                <p:ph type="title"/>
              </p:nvPr>
            </p:nvSpPr>
            <p:spPr bwMode="auto">
              <a:xfrm>
                <a:off x="85324" y="320041"/>
                <a:ext cx="7275595" cy="429260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0000"/>
              </a:bodyPr>
              <a:lstStyle/>
              <a:p>
                <a:pPr algn="ctr"/>
                <a:r>
                  <a:rPr lang="ru-RU" sz="7300" dirty="0"/>
                  <a:t>На рисунке изображён график функции</a:t>
                </a:r>
                <a:r>
                  <a:rPr lang="en-US" sz="7300" dirty="0"/>
                  <a:t> </a:t>
                </a:r>
                <a:br>
                  <a:rPr lang="ru-RU" sz="7300" dirty="0"/>
                </a:br>
                <a14:m>
                  <m:oMath xmlns:m="http://schemas.openxmlformats.org/officeDocument/2006/math">
                    <m:r>
                      <a:rPr lang="en-US" sz="7300" i="1" dirty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73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73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7300" i="1" dirty="0"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sz="7300" i="1" dirty="0">
                        <a:latin typeface="Cambria Math" panose="02040503050406030204" pitchFamily="18" charset="0"/>
                      </a:rPr>
                      <m:t>𝑎</m:t>
                    </m:r>
                    <m:func>
                      <m:funcPr>
                        <m:ctrlPr>
                          <a:rPr lang="en-US" sz="7300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7300" i="0" dirty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7300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7300" b="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7300" b="0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ru-RU" sz="7300" dirty="0"/>
                  <a:t>  </a:t>
                </a:r>
                <a:br>
                  <a:rPr lang="ru-RU" sz="7300" dirty="0"/>
                </a:br>
                <a:r>
                  <a:rPr lang="ru-RU" sz="7300" dirty="0"/>
                  <a:t>Найдите </a:t>
                </a:r>
                <a:br>
                  <a:rPr lang="ru-RU" sz="7300" i="1" dirty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300" b="0" i="1" dirty="0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7300" b="0" i="0" dirty="0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br>
                  <a:rPr lang="ru-RU" dirty="0"/>
                </a:br>
                <a:endParaRPr lang="ru-RU" dirty="0"/>
              </a:p>
            </p:txBody>
          </p:sp>
        </mc:Choice>
        <mc:Fallback xmlns="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 bwMode="auto">
              <a:xfrm>
                <a:off x="85324" y="320041"/>
                <a:ext cx="7275595" cy="4292600"/>
              </a:xfrm>
              <a:prstGeom prst="rect">
                <a:avLst/>
              </a:prstGeom>
              <a:blipFill>
                <a:blip r:embed="rId3"/>
                <a:stretch>
                  <a:fillRect l="-754" t="-7386" r="-5951" b="-2272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F6E9BC-3CCD-48BC-8FF0-FE03BE9102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b="8539"/>
          <a:stretch/>
        </p:blipFill>
        <p:spPr>
          <a:xfrm>
            <a:off x="6611768" y="2345056"/>
            <a:ext cx="5244952" cy="3486402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0E8B71B1-8BCE-4DA4-AE63-7E30CB560FBF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11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9514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ChangeAspect="1" noChangeArrowheads="1"/>
              </p:cNvSpPr>
              <p:nvPr>
                <p:ph type="title"/>
              </p:nvPr>
            </p:nvSpPr>
            <p:spPr bwMode="auto">
              <a:xfrm>
                <a:off x="1738509" y="274320"/>
                <a:ext cx="10207455" cy="389128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0000"/>
              </a:bodyPr>
              <a:lstStyle/>
              <a:p>
                <a:pPr algn="ctr"/>
                <a:r>
                  <a:rPr lang="ru-RU" dirty="0"/>
                  <a:t>Материальная точка движется прямолинейно по закону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=6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−48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+17</m:t>
                    </m:r>
                  </m:oMath>
                </a14:m>
                <a:br>
                  <a:rPr lang="en-US" dirty="0"/>
                </a:br>
                <a:br>
                  <a:rPr lang="en-US" dirty="0"/>
                </a:br>
                <a:r>
                  <a:rPr lang="ru-RU" dirty="0"/>
                  <a:t>(</a:t>
                </a:r>
                <a:r>
                  <a:rPr lang="ru-RU" i="1" dirty="0"/>
                  <a:t>где x  — расстояние от точки отсчета в метрах, t  — время в секундах, измеренное с начала движения</a:t>
                </a:r>
                <a:r>
                  <a:rPr lang="ru-RU" dirty="0"/>
                  <a:t>). </a:t>
                </a:r>
                <a:br>
                  <a:rPr lang="en-US" dirty="0"/>
                </a:br>
                <a:br>
                  <a:rPr lang="en-US" dirty="0"/>
                </a:br>
                <a:r>
                  <a:rPr lang="ru-RU" b="1" dirty="0"/>
                  <a:t>Найдите ее скорость (в м/с) в момент времени t  =  9 с</a:t>
                </a:r>
              </a:p>
            </p:txBody>
          </p:sp>
        </mc:Choice>
        <mc:Fallback xmlns="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 bwMode="auto">
              <a:xfrm>
                <a:off x="1738509" y="274320"/>
                <a:ext cx="10207455" cy="3891280"/>
              </a:xfrm>
              <a:prstGeom prst="rect">
                <a:avLst/>
              </a:prstGeom>
              <a:blipFill>
                <a:blip r:embed="rId3"/>
                <a:stretch>
                  <a:fillRect l="-1373" t="-4389" r="-2388" b="-3620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вал 2">
            <a:extLst>
              <a:ext uri="{FF2B5EF4-FFF2-40B4-BE49-F238E27FC236}">
                <a16:creationId xmlns:a16="http://schemas.microsoft.com/office/drawing/2014/main" id="{266700FA-BA65-4F98-B962-A49D4BDF3129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286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 i="1" dirty="0"/>
              <a:t>60</a:t>
            </a:r>
            <a:endParaRPr lang="ru-RU" sz="11500" b="1" i="1" dirty="0"/>
          </a:p>
        </p:txBody>
      </p:sp>
    </p:spTree>
    <p:extLst>
      <p:ext uri="{BB962C8B-B14F-4D97-AF65-F5344CB8AC3E}">
        <p14:creationId xmlns:p14="http://schemas.microsoft.com/office/powerpoint/2010/main" val="6581037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D9652D6B-F594-4162-A0C3-9C8CB44EE79B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5929964" y="512444"/>
            <a:ext cx="6137920" cy="634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4800" dirty="0"/>
              <a:t>На рисунке изображены график функции y = f(x) и касательная к нему в точке с абсциссой x</a:t>
            </a:r>
            <a:r>
              <a:rPr lang="ru-RU" sz="2400" dirty="0"/>
              <a:t>0</a:t>
            </a:r>
            <a:r>
              <a:rPr lang="ru-RU" sz="4800" dirty="0"/>
              <a:t>. Найдите значение производной функции f(x) в точке x</a:t>
            </a:r>
            <a:r>
              <a:rPr lang="ru-RU" sz="2400" dirty="0"/>
              <a:t>0</a:t>
            </a:r>
            <a:r>
              <a:rPr lang="ru-RU" sz="4800" dirty="0"/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BF411E-592A-4177-899C-30F6FFF29F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946"/>
          <a:stretch/>
        </p:blipFill>
        <p:spPr>
          <a:xfrm>
            <a:off x="439152" y="875346"/>
            <a:ext cx="5656848" cy="40762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74F502-E908-41A1-A1DF-5346534DEC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55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8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i_ca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5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1000"/>
                            </p:stCondLst>
                            <p:childTnLst>
                              <p:par>
                                <p:cTn id="2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2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94A528-4A13-42E1-A75E-CC6FAFBAD0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49880"/>
            <a:ext cx="7894320" cy="2255520"/>
          </a:xfrm>
          <a:solidFill>
            <a:srgbClr val="0088EE"/>
          </a:solidFill>
          <a:effectLst>
            <a:softEdge rad="342900"/>
          </a:effectLst>
        </p:spPr>
        <p:txBody>
          <a:bodyPr>
            <a:normAutofit/>
          </a:bodyPr>
          <a:lstStyle/>
          <a:p>
            <a:r>
              <a:rPr lang="ru-RU" sz="7200" b="1" dirty="0">
                <a:solidFill>
                  <a:schemeClr val="bg1"/>
                </a:solidFill>
              </a:rPr>
              <a:t>Своя игра</a:t>
            </a:r>
            <a:br>
              <a:rPr lang="ru-RU" sz="7200" b="1" dirty="0">
                <a:solidFill>
                  <a:schemeClr val="bg1"/>
                </a:solidFill>
              </a:rPr>
            </a:br>
            <a:r>
              <a:rPr lang="ru-RU" sz="7200" b="1" dirty="0">
                <a:solidFill>
                  <a:schemeClr val="bg1"/>
                </a:solidFill>
              </a:rPr>
              <a:t>«Подготовка к ЕГЭ»</a:t>
            </a:r>
          </a:p>
        </p:txBody>
      </p:sp>
    </p:spTree>
    <p:extLst>
      <p:ext uri="{BB962C8B-B14F-4D97-AF65-F5344CB8AC3E}">
        <p14:creationId xmlns:p14="http://schemas.microsoft.com/office/powerpoint/2010/main" val="19297043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 i="1" dirty="0"/>
              <a:t>-0,25</a:t>
            </a:r>
            <a:endParaRPr lang="ru-RU" sz="11500" b="1" i="1" dirty="0"/>
          </a:p>
        </p:txBody>
      </p:sp>
    </p:spTree>
    <p:extLst>
      <p:ext uri="{BB962C8B-B14F-4D97-AF65-F5344CB8AC3E}">
        <p14:creationId xmlns:p14="http://schemas.microsoft.com/office/powerpoint/2010/main" val="8634852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46035" y="106680"/>
            <a:ext cx="1169993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dirty="0"/>
              <a:t>На рисунке изображен график функции y = f(x), определенной на интервале (−6; 5). Найдите количество точек, в которых касательная к графику функции параллельна прямой y  =  −6.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00D51CE-E98F-47E1-AE1B-034E588C4F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b="7486"/>
          <a:stretch/>
        </p:blipFill>
        <p:spPr>
          <a:xfrm>
            <a:off x="2652858" y="2527376"/>
            <a:ext cx="6886284" cy="375265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B900E1AC-2DDD-43F4-846E-6E7328B0D991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717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 i="1" dirty="0"/>
              <a:t>7</a:t>
            </a:r>
            <a:endParaRPr lang="ru-RU" sz="11500" b="1" i="1" dirty="0"/>
          </a:p>
        </p:txBody>
      </p:sp>
    </p:spTree>
    <p:extLst>
      <p:ext uri="{BB962C8B-B14F-4D97-AF65-F5344CB8AC3E}">
        <p14:creationId xmlns:p14="http://schemas.microsoft.com/office/powerpoint/2010/main" val="33888431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106680"/>
            <a:ext cx="121920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dirty="0"/>
              <a:t>На рисунке изображен график производной функции</a:t>
            </a:r>
            <a:r>
              <a:rPr lang="en-US" dirty="0"/>
              <a:t> </a:t>
            </a:r>
            <a:r>
              <a:rPr lang="ru-RU" dirty="0"/>
              <a:t>f(x).  Найдите абсциссу точки, в которой касательная к графику  </a:t>
            </a:r>
            <a:br>
              <a:rPr lang="ru-RU" dirty="0"/>
            </a:br>
            <a:r>
              <a:rPr lang="ru-RU" dirty="0"/>
              <a:t>у = f(x) параллельна оси абсцисс или совпадает с ней.</a:t>
            </a:r>
            <a:br>
              <a:rPr lang="en-US" dirty="0"/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C1F2C0-A28F-4409-9F4F-D521832B27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b="8547"/>
          <a:stretch/>
        </p:blipFill>
        <p:spPr>
          <a:xfrm>
            <a:off x="255270" y="2529840"/>
            <a:ext cx="5657850" cy="3932450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5CFE62B-56CC-4E45-B801-4B3F70829DEA}"/>
              </a:ext>
            </a:extLst>
          </p:cNvPr>
          <p:cNvSpPr/>
          <p:nvPr/>
        </p:nvSpPr>
        <p:spPr>
          <a:xfrm>
            <a:off x="9421055" y="4127052"/>
            <a:ext cx="2335237" cy="2335237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76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-3</a:t>
            </a:r>
          </a:p>
        </p:txBody>
      </p:sp>
    </p:spTree>
    <p:extLst>
      <p:ext uri="{BB962C8B-B14F-4D97-AF65-F5344CB8AC3E}">
        <p14:creationId xmlns:p14="http://schemas.microsoft.com/office/powerpoint/2010/main" val="33189749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ChangeAspect="1" noChangeArrowheads="1"/>
              </p:cNvSpPr>
              <p:nvPr>
                <p:ph type="title"/>
              </p:nvPr>
            </p:nvSpPr>
            <p:spPr bwMode="auto">
              <a:xfrm>
                <a:off x="320040" y="106680"/>
                <a:ext cx="11719560" cy="658368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ru-RU" sz="8000" dirty="0"/>
                  <a:t>Прямая y = 3x + 1 является касательной к графику функции  </a:t>
                </a:r>
                <a:br>
                  <a:rPr lang="en-US" sz="8000" dirty="0"/>
                </a:br>
                <a:r>
                  <a:rPr lang="en-US" sz="8000" dirty="0"/>
                  <a:t>f(x)=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8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8000" b="0" i="1" dirty="0" smtClean="0">
                            <a:latin typeface="Cambria Math" panose="02040503050406030204" pitchFamily="18" charset="0"/>
                          </a:rPr>
                          <m:t>𝑎𝑥</m:t>
                        </m:r>
                      </m:e>
                      <m:sup>
                        <m:r>
                          <a:rPr lang="en-US" sz="8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8000" b="0" i="1" dirty="0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8000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8000" b="0" i="1" dirty="0" smtClean="0">
                        <a:latin typeface="Cambria Math" panose="02040503050406030204" pitchFamily="18" charset="0"/>
                      </a:rPr>
                      <m:t>+3</m:t>
                    </m:r>
                  </m:oMath>
                </a14:m>
                <a:r>
                  <a:rPr lang="ru-RU" sz="8000" dirty="0"/>
                  <a:t>. </a:t>
                </a:r>
                <a:br>
                  <a:rPr lang="en-US" sz="8000" dirty="0"/>
                </a:br>
                <a:r>
                  <a:rPr lang="ru-RU" sz="8000" dirty="0"/>
                  <a:t>Найдите </a:t>
                </a:r>
                <a:r>
                  <a:rPr lang="ru-RU" sz="8000" b="1" i="1" dirty="0"/>
                  <a:t>a</a:t>
                </a:r>
                <a:r>
                  <a:rPr lang="ru-RU" sz="8000" dirty="0"/>
                  <a:t>.</a:t>
                </a:r>
                <a:br>
                  <a:rPr lang="en-US" sz="8000" dirty="0"/>
                </a:br>
                <a:endParaRPr lang="ru-RU" sz="8000" dirty="0"/>
              </a:p>
            </p:txBody>
          </p:sp>
        </mc:Choice>
        <mc:Fallback xmlns="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 bwMode="auto">
              <a:xfrm>
                <a:off x="320040" y="106680"/>
                <a:ext cx="11719560" cy="6583680"/>
              </a:xfrm>
              <a:prstGeom prst="rect">
                <a:avLst/>
              </a:prstGeom>
              <a:blipFill>
                <a:blip r:embed="rId3"/>
                <a:stretch>
                  <a:fillRect l="-3382" t="-5833" r="-504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AE1629AA-2162-4E87-BB8A-52D05D9EE911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53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 i="1" dirty="0"/>
              <a:t>0,125</a:t>
            </a:r>
            <a:endParaRPr lang="ru-RU" sz="11500" b="1" i="1" dirty="0"/>
          </a:p>
        </p:txBody>
      </p:sp>
    </p:spTree>
    <p:extLst>
      <p:ext uri="{BB962C8B-B14F-4D97-AF65-F5344CB8AC3E}">
        <p14:creationId xmlns:p14="http://schemas.microsoft.com/office/powerpoint/2010/main" val="16912409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ADAB43-71FC-4D7C-A432-377C1BCB5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33385" cy="6858000"/>
          </a:xfrm>
          <a:prstGeom prst="rect">
            <a:avLst/>
          </a:prstGeom>
        </p:spPr>
      </p:pic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320040" y="413266"/>
            <a:ext cx="1136142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0" dirty="0"/>
              <a:t>Счастливый случай</a:t>
            </a: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43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+100</a:t>
            </a:r>
          </a:p>
        </p:txBody>
      </p:sp>
    </p:spTree>
    <p:extLst>
      <p:ext uri="{BB962C8B-B14F-4D97-AF65-F5344CB8AC3E}">
        <p14:creationId xmlns:p14="http://schemas.microsoft.com/office/powerpoint/2010/main" val="1875383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ChangeAspect="1" noChangeArrowheads="1"/>
              </p:cNvSpPr>
              <p:nvPr>
                <p:ph type="title"/>
              </p:nvPr>
            </p:nvSpPr>
            <p:spPr bwMode="auto">
              <a:xfrm>
                <a:off x="388620" y="929640"/>
                <a:ext cx="11719560" cy="550164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ru-RU" sz="8000" dirty="0"/>
                  <a:t>Назовите меньший корень уравнения</a:t>
                </a:r>
                <a:br>
                  <a:rPr lang="ru-RU" sz="8000" dirty="0"/>
                </a:br>
                <a:br>
                  <a:rPr lang="ru-RU" sz="8000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8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8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8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8000" b="0" i="1" smtClean="0">
                          <a:latin typeface="Cambria Math" panose="02040503050406030204" pitchFamily="18" charset="0"/>
                        </a:rPr>
                        <m:t>+10</m:t>
                      </m:r>
                      <m:r>
                        <a:rPr lang="en-US" sz="8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8000" b="0" i="1" smtClean="0">
                          <a:latin typeface="Cambria Math" panose="02040503050406030204" pitchFamily="18" charset="0"/>
                        </a:rPr>
                        <m:t>=−16</m:t>
                      </m:r>
                    </m:oMath>
                  </m:oMathPara>
                </a14:m>
                <a:br>
                  <a:rPr lang="ru-RU" sz="8000" dirty="0"/>
                </a:br>
                <a:br>
                  <a:rPr lang="ru-RU" sz="8000" dirty="0"/>
                </a:br>
                <a:endParaRPr lang="ru-RU" sz="8000" dirty="0"/>
              </a:p>
            </p:txBody>
          </p:sp>
        </mc:Choice>
        <mc:Fallback xmlns="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 bwMode="auto">
              <a:xfrm>
                <a:off x="388620" y="929640"/>
                <a:ext cx="11719560" cy="5501640"/>
              </a:xfrm>
              <a:prstGeom prst="rect">
                <a:avLst/>
              </a:prstGeom>
              <a:blipFill>
                <a:blip r:embed="rId3"/>
                <a:stretch>
                  <a:fillRect l="-3798" t="-6984" r="-608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5269BA3A-1687-4EBD-B733-8E1949A43A75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179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239937-5AAB-44A5-BCB1-5D078951C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394" y="-129953"/>
            <a:ext cx="10046676" cy="1268657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bg1"/>
                </a:solidFill>
              </a:rPr>
              <a:t>Правила игры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DDA97E2-1AB8-4A06-860B-1336AA2D47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t="11991" r="1200" b="5120"/>
          <a:stretch/>
        </p:blipFill>
        <p:spPr bwMode="auto">
          <a:xfrm>
            <a:off x="811616" y="142014"/>
            <a:ext cx="10568767" cy="735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62CD74-C2AB-4008-9DA1-2FFDE42E28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70" b="95855" l="4865" r="94955">
                        <a14:foregroundMark x1="51351" y1="95984" x2="51351" y2="95984"/>
                        <a14:foregroundMark x1="55586" y1="92617" x2="55586" y2="92617"/>
                        <a14:foregroundMark x1="50270" y1="59585" x2="50270" y2="59585"/>
                        <a14:foregroundMark x1="59099" y1="59715" x2="59099" y2="59715"/>
                        <a14:foregroundMark x1="34685" y1="49352" x2="46396" y2="34715"/>
                        <a14:foregroundMark x1="46396" y1="34715" x2="53694" y2="12047"/>
                        <a14:foregroundMark x1="53694" y1="12047" x2="59730" y2="28238"/>
                        <a14:foregroundMark x1="59730" y1="28238" x2="61081" y2="45596"/>
                        <a14:foregroundMark x1="61081" y1="45596" x2="63604" y2="52202"/>
                        <a14:foregroundMark x1="63604" y1="52202" x2="51892" y2="55959"/>
                        <a14:foregroundMark x1="51892" y1="55959" x2="46396" y2="55570"/>
                        <a14:foregroundMark x1="46396" y1="55570" x2="41441" y2="51166"/>
                        <a14:foregroundMark x1="41441" y1="51166" x2="39910" y2="48187"/>
                        <a14:foregroundMark x1="54505" y1="5959" x2="62703" y2="5311"/>
                        <a14:foregroundMark x1="62703" y1="5311" x2="75225" y2="5570"/>
                        <a14:foregroundMark x1="75225" y1="5570" x2="74054" y2="12824"/>
                        <a14:foregroundMark x1="74054" y1="12824" x2="60541" y2="13083"/>
                        <a14:foregroundMark x1="56937" y1="59974" x2="73604" y2="46244"/>
                        <a14:foregroundMark x1="73604" y1="46244" x2="83784" y2="44171"/>
                        <a14:foregroundMark x1="83784" y1="44171" x2="89009" y2="47021"/>
                        <a14:foregroundMark x1="89009" y1="47021" x2="91532" y2="49741"/>
                        <a14:foregroundMark x1="93423" y1="51295" x2="98108" y2="48705"/>
                        <a14:foregroundMark x1="98108" y1="48705" x2="94955" y2="43135"/>
                        <a14:foregroundMark x1="94955" y1="43135" x2="90000" y2="43394"/>
                        <a14:foregroundMark x1="90000" y1="43394" x2="88468" y2="44171"/>
                        <a14:foregroundMark x1="39009" y1="28497" x2="21802" y2="27720"/>
                        <a14:foregroundMark x1="21802" y1="27720" x2="24054" y2="34197"/>
                        <a14:foregroundMark x1="24054" y1="34197" x2="34595" y2="28497"/>
                        <a14:foregroundMark x1="34595" y1="28497" x2="39910" y2="27720"/>
                        <a14:foregroundMark x1="39910" y1="27720" x2="40991" y2="26036"/>
                        <a14:foregroundMark x1="24234" y1="66710" x2="13964" y2="65155"/>
                        <a14:foregroundMark x1="13964" y1="65155" x2="8468" y2="66710"/>
                        <a14:foregroundMark x1="8468" y1="66710" x2="12703" y2="71373"/>
                        <a14:foregroundMark x1="12703" y1="71373" x2="24324" y2="66062"/>
                        <a14:foregroundMark x1="43784" y1="42617" x2="54595" y2="49741"/>
                        <a14:foregroundMark x1="54595" y1="49741" x2="59459" y2="48446"/>
                        <a14:foregroundMark x1="59459" y1="48446" x2="61441" y2="44689"/>
                        <a14:foregroundMark x1="28559" y1="64249" x2="23063" y2="62176"/>
                        <a14:foregroundMark x1="23063" y1="62176" x2="8198" y2="62176"/>
                        <a14:foregroundMark x1="8198" y1="62176" x2="3694" y2="65674"/>
                        <a14:foregroundMark x1="3694" y1="65674" x2="5495" y2="72409"/>
                        <a14:foregroundMark x1="5495" y1="72409" x2="4865" y2="693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72" y="142013"/>
            <a:ext cx="10568767" cy="735475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C02941-7FAB-49DA-96D1-76996F3CE5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75" b="93394" l="1351" r="97928">
                        <a14:foregroundMark x1="49820" y1="92228" x2="55135" y2="93394"/>
                        <a14:foregroundMark x1="55135" y1="93394" x2="58198" y2="90933"/>
                        <a14:foregroundMark x1="47207" y1="36010" x2="47838" y2="18912"/>
                        <a14:foregroundMark x1="47838" y1="18912" x2="50000" y2="12306"/>
                        <a14:foregroundMark x1="50000" y1="12306" x2="53874" y2="16580"/>
                        <a14:foregroundMark x1="53874" y1="16580" x2="54595" y2="34845"/>
                        <a14:foregroundMark x1="44775" y1="32383" x2="54955" y2="36140"/>
                        <a14:foregroundMark x1="54955" y1="36140" x2="59189" y2="32383"/>
                        <a14:foregroundMark x1="59189" y1="32383" x2="55586" y2="26425"/>
                        <a14:foregroundMark x1="55586" y1="26425" x2="54324" y2="19171"/>
                        <a14:foregroundMark x1="54324" y1="19171" x2="56577" y2="12306"/>
                        <a14:foregroundMark x1="56577" y1="12306" x2="67117" y2="10622"/>
                        <a14:foregroundMark x1="67117" y1="10622" x2="72072" y2="10622"/>
                        <a14:foregroundMark x1="72072" y1="10622" x2="67838" y2="5829"/>
                        <a14:foregroundMark x1="67838" y1="5829" x2="57568" y2="7383"/>
                        <a14:foregroundMark x1="60631" y1="5052" x2="67117" y2="4922"/>
                        <a14:foregroundMark x1="67117" y1="4922" x2="73694" y2="5052"/>
                        <a14:foregroundMark x1="73694" y1="5052" x2="78198" y2="8679"/>
                        <a14:foregroundMark x1="78198" y1="8679" x2="76036" y2="15674"/>
                        <a14:foregroundMark x1="76036" y1="15674" x2="70721" y2="16321"/>
                        <a14:foregroundMark x1="70721" y1="16321" x2="60541" y2="13990"/>
                        <a14:foregroundMark x1="77387" y1="5570" x2="80721" y2="11269"/>
                        <a14:foregroundMark x1="80721" y1="11269" x2="78018" y2="15155"/>
                        <a14:foregroundMark x1="54505" y1="5959" x2="54595" y2="13342"/>
                        <a14:foregroundMark x1="50901" y1="22021" x2="46036" y2="25777"/>
                        <a14:foregroundMark x1="46036" y1="25777" x2="44054" y2="32902"/>
                        <a14:foregroundMark x1="44054" y1="32902" x2="48649" y2="37435"/>
                        <a14:foregroundMark x1="48649" y1="37435" x2="53423" y2="39378"/>
                        <a14:foregroundMark x1="53423" y1="39378" x2="58649" y2="36917"/>
                        <a14:foregroundMark x1="58649" y1="36917" x2="61441" y2="31218"/>
                        <a14:foregroundMark x1="61441" y1="31218" x2="57027" y2="26943"/>
                        <a14:foregroundMark x1="57027" y1="26943" x2="22342" y2="27332"/>
                        <a14:foregroundMark x1="22342" y1="27332" x2="27297" y2="32383"/>
                        <a14:foregroundMark x1="27297" y1="32383" x2="39009" y2="32902"/>
                        <a14:foregroundMark x1="59279" y1="25130" x2="61441" y2="31736"/>
                        <a14:foregroundMark x1="61441" y1="31736" x2="58739" y2="38342"/>
                        <a14:foregroundMark x1="58739" y1="38342" x2="54144" y2="41451"/>
                        <a14:foregroundMark x1="54144" y1="41451" x2="48739" y2="42487"/>
                        <a14:foregroundMark x1="48739" y1="42487" x2="44054" y2="38601"/>
                        <a14:foregroundMark x1="44054" y1="38601" x2="41532" y2="33161"/>
                        <a14:foregroundMark x1="43514" y1="24223" x2="16126" y2="26036"/>
                        <a14:foregroundMark x1="16126" y1="26036" x2="19459" y2="32124"/>
                        <a14:foregroundMark x1="19459" y1="32124" x2="32973" y2="33549"/>
                        <a14:foregroundMark x1="38829" y1="22668" x2="27477" y2="23964"/>
                        <a14:foregroundMark x1="70901" y1="46503" x2="89279" y2="44041"/>
                        <a14:foregroundMark x1="89279" y1="44041" x2="94144" y2="47150"/>
                        <a14:foregroundMark x1="94144" y1="47150" x2="91081" y2="53368"/>
                        <a14:foregroundMark x1="91081" y1="53368" x2="73964" y2="48446"/>
                        <a14:foregroundMark x1="70991" y1="44171" x2="83243" y2="43782"/>
                        <a14:foregroundMark x1="83243" y1="43782" x2="93243" y2="44041"/>
                        <a14:foregroundMark x1="93243" y1="44041" x2="97387" y2="48057"/>
                        <a14:foregroundMark x1="97387" y1="48057" x2="93784" y2="52850"/>
                        <a14:foregroundMark x1="93784" y1="52850" x2="77658" y2="51166"/>
                        <a14:foregroundMark x1="77658" y1="51166" x2="89910" y2="46503"/>
                        <a14:foregroundMark x1="75495" y1="54016" x2="80901" y2="55311"/>
                        <a14:foregroundMark x1="80901" y1="55311" x2="91441" y2="54275"/>
                        <a14:foregroundMark x1="91441" y1="54275" x2="91441" y2="54275"/>
                        <a14:foregroundMark x1="97117" y1="46891" x2="97477" y2="50648"/>
                        <a14:foregroundMark x1="97928" y1="50907" x2="97477" y2="50000"/>
                        <a14:foregroundMark x1="26667" y1="64637" x2="5405" y2="65415"/>
                        <a14:foregroundMark x1="5405" y1="65415" x2="9550" y2="70207"/>
                        <a14:foregroundMark x1="9550" y1="70207" x2="16036" y2="71373"/>
                        <a14:foregroundMark x1="16036" y1="71373" x2="23243" y2="70855"/>
                        <a14:foregroundMark x1="28018" y1="62953" x2="5225" y2="61269"/>
                        <a14:foregroundMark x1="5225" y1="61269" x2="2432" y2="67876"/>
                        <a14:foregroundMark x1="2432" y1="67876" x2="6306" y2="72409"/>
                        <a14:foregroundMark x1="6306" y1="72409" x2="17477" y2="74870"/>
                        <a14:foregroundMark x1="17477" y1="74870" x2="22252" y2="74093"/>
                        <a14:foregroundMark x1="22252" y1="74093" x2="25405" y2="68653"/>
                        <a14:foregroundMark x1="25405" y1="68653" x2="20901" y2="65803"/>
                        <a14:foregroundMark x1="20901" y1="65803" x2="5766" y2="66192"/>
                        <a14:foregroundMark x1="1441" y1="66710" x2="1441" y2="69819"/>
                        <a14:foregroundMark x1="42883" y1="27332" x2="47568" y2="20466"/>
                        <a14:foregroundMark x1="56486" y1="17098" x2="63063" y2="16321"/>
                        <a14:foregroundMark x1="47928" y1="16062" x2="50090" y2="9585"/>
                        <a14:foregroundMark x1="50090" y1="9585" x2="53964" y2="5570"/>
                        <a14:foregroundMark x1="53964" y1="5570" x2="54955" y2="5959"/>
                        <a14:foregroundMark x1="50901" y1="7902" x2="52162" y2="42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89" y="142013"/>
            <a:ext cx="10634681" cy="735475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0DBF1AB-F0B8-4800-B1C1-15234D0BAE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477" b="93912" l="3604" r="97928">
                        <a14:foregroundMark x1="46306" y1="91062" x2="57477" y2="94041"/>
                        <a14:foregroundMark x1="57477" y1="94041" x2="60991" y2="91321"/>
                        <a14:foregroundMark x1="69910" y1="43135" x2="75495" y2="42876"/>
                        <a14:foregroundMark x1="75495" y1="42876" x2="91802" y2="43394"/>
                        <a14:foregroundMark x1="91802" y1="43394" x2="96306" y2="46244"/>
                        <a14:foregroundMark x1="96306" y1="46244" x2="94775" y2="53109"/>
                        <a14:foregroundMark x1="94775" y1="53109" x2="71802" y2="51554"/>
                        <a14:foregroundMark x1="98108" y1="48834" x2="97568" y2="48705"/>
                        <a14:foregroundMark x1="52342" y1="7124" x2="64685" y2="5959"/>
                        <a14:foregroundMark x1="64685" y1="5959" x2="76216" y2="6477"/>
                        <a14:foregroundMark x1="76216" y1="6477" x2="79820" y2="11658"/>
                        <a14:foregroundMark x1="79820" y1="11658" x2="73784" y2="15674"/>
                        <a14:foregroundMark x1="73784" y1="15674" x2="53423" y2="12953"/>
                        <a14:foregroundMark x1="51081" y1="17746" x2="51622" y2="10492"/>
                        <a14:foregroundMark x1="51622" y1="10492" x2="48468" y2="15803"/>
                        <a14:foregroundMark x1="48468" y1="15803" x2="51351" y2="16839"/>
                        <a14:foregroundMark x1="43694" y1="23834" x2="21351" y2="23316"/>
                        <a14:foregroundMark x1="21351" y1="23316" x2="16577" y2="25259"/>
                        <a14:foregroundMark x1="16577" y1="25259" x2="16847" y2="32254"/>
                        <a14:foregroundMark x1="16847" y1="32254" x2="22793" y2="34715"/>
                        <a14:foregroundMark x1="22793" y1="34715" x2="34144" y2="33549"/>
                        <a14:foregroundMark x1="34144" y1="33549" x2="39550" y2="33549"/>
                        <a14:foregroundMark x1="39550" y1="33549" x2="36036" y2="27461"/>
                        <a14:foregroundMark x1="36036" y1="27461" x2="24865" y2="29275"/>
                        <a14:foregroundMark x1="24865" y1="29275" x2="30721" y2="31995"/>
                        <a14:foregroundMark x1="30721" y1="31995" x2="35135" y2="28756"/>
                        <a14:foregroundMark x1="35135" y1="28756" x2="27838" y2="24482"/>
                        <a14:foregroundMark x1="27838" y1="24482" x2="22793" y2="25130"/>
                        <a14:foregroundMark x1="22793" y1="25130" x2="23153" y2="31995"/>
                        <a14:foregroundMark x1="23153" y1="31995" x2="26937" y2="31606"/>
                        <a14:foregroundMark x1="28018" y1="63990" x2="17658" y2="61528"/>
                        <a14:foregroundMark x1="17658" y1="61528" x2="7477" y2="61788"/>
                        <a14:foregroundMark x1="7477" y1="61788" x2="2703" y2="64508"/>
                        <a14:foregroundMark x1="2703" y1="64508" x2="6036" y2="71114"/>
                        <a14:foregroundMark x1="6036" y1="71114" x2="11622" y2="71503"/>
                        <a14:foregroundMark x1="11622" y1="71503" x2="23333" y2="68782"/>
                        <a14:foregroundMark x1="23333" y1="68782" x2="16577" y2="63212"/>
                        <a14:foregroundMark x1="16577" y1="63212" x2="11622" y2="63083"/>
                        <a14:foregroundMark x1="11622" y1="63083" x2="8468" y2="68653"/>
                        <a14:foregroundMark x1="8468" y1="68653" x2="13694" y2="69819"/>
                        <a14:foregroundMark x1="13694" y1="69819" x2="18919" y2="69560"/>
                        <a14:foregroundMark x1="18919" y1="69560" x2="24414" y2="70466"/>
                        <a14:foregroundMark x1="24414" y1="70466" x2="9640" y2="71503"/>
                        <a14:foregroundMark x1="3604" y1="71373" x2="7658" y2="693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54" y="142012"/>
            <a:ext cx="10634681" cy="743864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3DBD47A-E830-4769-A5AF-A19CA256EF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995" b="96503" l="2703" r="98378">
                        <a14:foregroundMark x1="47568" y1="92487" x2="52523" y2="93264"/>
                        <a14:foregroundMark x1="52523" y1="93264" x2="57387" y2="92358"/>
                        <a14:foregroundMark x1="57387" y1="92358" x2="59099" y2="89119"/>
                        <a14:foregroundMark x1="51351" y1="96503" x2="54595" y2="96503"/>
                        <a14:foregroundMark x1="27568" y1="63601" x2="5135" y2="64508"/>
                        <a14:foregroundMark x1="5135" y1="64508" x2="1622" y2="69560"/>
                        <a14:foregroundMark x1="1622" y1="69560" x2="7658" y2="73575"/>
                        <a14:foregroundMark x1="7658" y1="73575" x2="24955" y2="71244"/>
                        <a14:foregroundMark x1="24955" y1="71244" x2="28018" y2="69819"/>
                        <a14:foregroundMark x1="2523" y1="63731" x2="2703" y2="71373"/>
                        <a14:foregroundMark x1="2703" y1="71373" x2="3153" y2="72409"/>
                        <a14:foregroundMark x1="18198" y1="24223" x2="19369" y2="31477"/>
                        <a14:foregroundMark x1="19369" y1="31477" x2="24955" y2="34326"/>
                        <a14:foregroundMark x1="24955" y1="34326" x2="34414" y2="35363"/>
                        <a14:foregroundMark x1="34414" y1="35363" x2="40901" y2="35233"/>
                        <a14:foregroundMark x1="40901" y1="35233" x2="45045" y2="31477"/>
                        <a14:foregroundMark x1="45045" y1="31477" x2="39730" y2="26425"/>
                        <a14:foregroundMark x1="39730" y1="26425" x2="21982" y2="30052"/>
                        <a14:foregroundMark x1="21982" y1="30052" x2="28018" y2="26425"/>
                        <a14:foregroundMark x1="28018" y1="26425" x2="39910" y2="25130"/>
                        <a14:foregroundMark x1="52613" y1="9715" x2="57117" y2="5440"/>
                        <a14:foregroundMark x1="57117" y1="5440" x2="74865" y2="7772"/>
                        <a14:foregroundMark x1="74865" y1="7772" x2="70360" y2="11399"/>
                        <a14:foregroundMark x1="70360" y1="11399" x2="59009" y2="11269"/>
                        <a14:foregroundMark x1="61261" y1="4275" x2="77477" y2="4404"/>
                        <a14:foregroundMark x1="77477" y1="4404" x2="81802" y2="7902"/>
                        <a14:foregroundMark x1="81802" y1="7902" x2="78018" y2="13860"/>
                        <a14:foregroundMark x1="78018" y1="13860" x2="73063" y2="14508"/>
                        <a14:foregroundMark x1="73063" y1="14508" x2="76036" y2="7124"/>
                        <a14:foregroundMark x1="76036" y1="7124" x2="75766" y2="11788"/>
                        <a14:foregroundMark x1="67748" y1="44041" x2="91171" y2="44430"/>
                        <a14:foregroundMark x1="91171" y1="44430" x2="89369" y2="51813"/>
                        <a14:foregroundMark x1="89369" y1="51813" x2="82973" y2="51943"/>
                        <a14:foregroundMark x1="82973" y1="51943" x2="86216" y2="45984"/>
                        <a14:foregroundMark x1="86216" y1="45984" x2="91261" y2="47280"/>
                        <a14:foregroundMark x1="91261" y1="47280" x2="84324" y2="50389"/>
                        <a14:foregroundMark x1="84324" y1="50389" x2="73333" y2="47668"/>
                        <a14:foregroundMark x1="73333" y1="47668" x2="78829" y2="43264"/>
                        <a14:foregroundMark x1="78829" y1="43264" x2="85676" y2="42876"/>
                        <a14:foregroundMark x1="85676" y1="42876" x2="95946" y2="44171"/>
                        <a14:foregroundMark x1="95946" y1="44171" x2="94144" y2="50777"/>
                        <a14:foregroundMark x1="94144" y1="50777" x2="71622" y2="50518"/>
                        <a14:foregroundMark x1="71622" y1="50518" x2="70541" y2="49741"/>
                        <a14:foregroundMark x1="98378" y1="47280" x2="97477" y2="5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65" y="142012"/>
            <a:ext cx="10574374" cy="743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5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 i="1" dirty="0"/>
              <a:t>-8</a:t>
            </a:r>
            <a:endParaRPr lang="ru-RU" sz="11500" b="1" i="1" dirty="0"/>
          </a:p>
        </p:txBody>
      </p:sp>
    </p:spTree>
    <p:extLst>
      <p:ext uri="{BB962C8B-B14F-4D97-AF65-F5344CB8AC3E}">
        <p14:creationId xmlns:p14="http://schemas.microsoft.com/office/powerpoint/2010/main" val="41611964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ChangeAspect="1" noChangeArrowheads="1"/>
              </p:cNvSpPr>
              <p:nvPr>
                <p:ph type="title"/>
              </p:nvPr>
            </p:nvSpPr>
            <p:spPr bwMode="auto">
              <a:xfrm>
                <a:off x="0" y="548640"/>
                <a:ext cx="12108180" cy="588264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ru-RU" sz="8000" dirty="0"/>
                  <a:t>Назовите корень</a:t>
                </a:r>
                <a:r>
                  <a:rPr lang="en-US" sz="8000" dirty="0"/>
                  <a:t> </a:t>
                </a:r>
                <a:r>
                  <a:rPr lang="ru-RU" sz="8000" dirty="0"/>
                  <a:t>уравнения</a:t>
                </a:r>
                <a:br>
                  <a:rPr lang="ru-RU" sz="8000" dirty="0"/>
                </a:br>
                <a:br>
                  <a:rPr lang="ru-RU" sz="8000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80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sz="8000" b="0" i="1" smtClean="0">
                              <a:latin typeface="Cambria Math" panose="02040503050406030204" pitchFamily="18" charset="0"/>
                            </a:rPr>
                            <m:t>10−</m:t>
                          </m:r>
                          <m:r>
                            <a:rPr lang="en-US" sz="8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rad>
                      <m:r>
                        <a:rPr lang="en-US" sz="8000" b="0" i="1" smtClean="0">
                          <a:latin typeface="Cambria Math" panose="02040503050406030204" pitchFamily="18" charset="0"/>
                        </a:rPr>
                        <m:t>−3=0</m:t>
                      </m:r>
                    </m:oMath>
                  </m:oMathPara>
                </a14:m>
                <a:br>
                  <a:rPr lang="ru-RU" sz="8000" dirty="0"/>
                </a:br>
                <a:br>
                  <a:rPr lang="ru-RU" sz="8000" dirty="0"/>
                </a:br>
                <a:endParaRPr lang="ru-RU" sz="8000" dirty="0"/>
              </a:p>
            </p:txBody>
          </p:sp>
        </mc:Choice>
        <mc:Fallback xmlns="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 bwMode="auto">
              <a:xfrm>
                <a:off x="0" y="548640"/>
                <a:ext cx="12108180" cy="5882640"/>
              </a:xfrm>
              <a:prstGeom prst="rect">
                <a:avLst/>
              </a:prstGeom>
              <a:blipFill>
                <a:blip r:embed="rId3"/>
                <a:stretch>
                  <a:fillRect t="-6528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5AE49BC8-9500-4B19-9559-56A4E27D3D0D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67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 i="1" dirty="0"/>
              <a:t>1</a:t>
            </a:r>
            <a:endParaRPr lang="ru-RU" sz="11500" b="1" i="1" dirty="0"/>
          </a:p>
        </p:txBody>
      </p:sp>
    </p:spTree>
    <p:extLst>
      <p:ext uri="{BB962C8B-B14F-4D97-AF65-F5344CB8AC3E}">
        <p14:creationId xmlns:p14="http://schemas.microsoft.com/office/powerpoint/2010/main" val="16553052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ChangeAspect="1" noChangeArrowheads="1"/>
              </p:cNvSpPr>
              <p:nvPr>
                <p:ph type="title"/>
              </p:nvPr>
            </p:nvSpPr>
            <p:spPr bwMode="auto">
              <a:xfrm>
                <a:off x="0" y="43934"/>
                <a:ext cx="12108180" cy="6387346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ru-RU" sz="8000" dirty="0"/>
                  <a:t>Назовите корень</a:t>
                </a:r>
                <a:r>
                  <a:rPr lang="en-US" sz="8000" dirty="0"/>
                  <a:t> </a:t>
                </a:r>
                <a:r>
                  <a:rPr lang="ru-RU" sz="8000" dirty="0"/>
                  <a:t>уравнения</a:t>
                </a:r>
                <a:br>
                  <a:rPr lang="ru-RU" sz="8000" dirty="0"/>
                </a:br>
                <a:br>
                  <a:rPr lang="ru-RU" sz="8000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8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8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80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80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8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8000" b="0" i="1" smtClean="0">
                              <a:latin typeface="Cambria Math" panose="02040503050406030204" pitchFamily="18" charset="0"/>
                            </a:rPr>
                            <m:t>6−2</m:t>
                          </m:r>
                          <m:r>
                            <a:rPr lang="en-US" sz="8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8000" b="0" i="1" smtClean="0"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br>
                  <a:rPr lang="ru-RU" sz="8000" dirty="0"/>
                </a:br>
                <a:br>
                  <a:rPr lang="ru-RU" sz="8000" dirty="0"/>
                </a:br>
                <a:endParaRPr lang="ru-RU" sz="8000" dirty="0"/>
              </a:p>
            </p:txBody>
          </p:sp>
        </mc:Choice>
        <mc:Fallback xmlns="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 bwMode="auto">
              <a:xfrm>
                <a:off x="0" y="43934"/>
                <a:ext cx="12108180" cy="6387346"/>
              </a:xfrm>
              <a:prstGeom prst="rect">
                <a:avLst/>
              </a:prstGeom>
              <a:blipFill>
                <a:blip r:embed="rId3"/>
                <a:stretch>
                  <a:fillRect t="-601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481FDAE2-47DB-4155-8FB4-10E2938A719C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04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 i="1" dirty="0"/>
              <a:t>4</a:t>
            </a:r>
            <a:endParaRPr lang="ru-RU" sz="11500" b="1" i="1" dirty="0"/>
          </a:p>
        </p:txBody>
      </p:sp>
    </p:spTree>
    <p:extLst>
      <p:ext uri="{BB962C8B-B14F-4D97-AF65-F5344CB8AC3E}">
        <p14:creationId xmlns:p14="http://schemas.microsoft.com/office/powerpoint/2010/main" val="4343744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ChangeAspect="1" noChangeArrowheads="1"/>
              </p:cNvSpPr>
              <p:nvPr>
                <p:ph type="title"/>
              </p:nvPr>
            </p:nvSpPr>
            <p:spPr bwMode="auto">
              <a:xfrm>
                <a:off x="0" y="43934"/>
                <a:ext cx="12108180" cy="6631186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ru-RU" sz="8000" dirty="0"/>
                  <a:t>Назовите корень</a:t>
                </a:r>
                <a:r>
                  <a:rPr lang="en-US" sz="8000" dirty="0"/>
                  <a:t> </a:t>
                </a:r>
                <a:r>
                  <a:rPr lang="ru-RU" sz="8000" dirty="0"/>
                  <a:t>уравнения</a:t>
                </a:r>
                <a:br>
                  <a:rPr lang="ru-RU" sz="8000" dirty="0"/>
                </a:br>
                <a:br>
                  <a:rPr lang="ru-RU" sz="8000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8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80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f>
                            <m:fPr>
                              <m:ctrlPr>
                                <a:rPr lang="en-US" sz="8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8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en-US" sz="8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8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8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−7)</m:t>
                              </m:r>
                            </m:num>
                            <m:den>
                              <m:r>
                                <a:rPr lang="en-US" sz="8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func>
                      <m:r>
                        <a:rPr lang="en-US" sz="8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8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8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br>
                  <a:rPr lang="en-US" sz="8000" b="0" dirty="0"/>
                </a:br>
                <a:br>
                  <a:rPr lang="ru-RU" sz="8000" dirty="0"/>
                </a:br>
                <a:br>
                  <a:rPr lang="ru-RU" sz="8000" dirty="0"/>
                </a:br>
                <a:endParaRPr lang="ru-RU" sz="8000" dirty="0"/>
              </a:p>
            </p:txBody>
          </p:sp>
        </mc:Choice>
        <mc:Fallback xmlns="">
          <p:sp>
            <p:nvSpPr>
              <p:cNvPr id="5" name="AutoShape 2">
                <a:extLst>
                  <a:ext uri="{FF2B5EF4-FFF2-40B4-BE49-F238E27FC236}">
                    <a16:creationId xmlns:a16="http://schemas.microsoft.com/office/drawing/2014/main" id="{FBBE0593-CF6C-4B09-B8EA-90AFB6A13D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 bwMode="auto">
              <a:xfrm>
                <a:off x="0" y="43934"/>
                <a:ext cx="12108180" cy="6631186"/>
              </a:xfrm>
              <a:prstGeom prst="rect">
                <a:avLst/>
              </a:prstGeom>
              <a:blipFill>
                <a:blip r:embed="rId3"/>
                <a:stretch>
                  <a:fillRect t="-579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C7640DC6-8A4A-4541-B6AC-AA08039E997B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87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 i="1" dirty="0"/>
              <a:t>-4</a:t>
            </a:r>
            <a:endParaRPr lang="ru-RU" sz="11500" b="1" i="1" dirty="0"/>
          </a:p>
        </p:txBody>
      </p:sp>
    </p:spTree>
    <p:extLst>
      <p:ext uri="{BB962C8B-B14F-4D97-AF65-F5344CB8AC3E}">
        <p14:creationId xmlns:p14="http://schemas.microsoft.com/office/powerpoint/2010/main" val="13817678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487680" y="43934"/>
            <a:ext cx="11620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Установите соответствие между величинами и их возможными значениями: к каждому элементу первого столбца подберите соответствующий элемент из второго столбца.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C8AB324-134C-4439-BA12-FE0750E2A925}"/>
              </a:ext>
            </a:extLst>
          </p:cNvPr>
          <p:cNvSpPr/>
          <p:nvPr/>
        </p:nvSpPr>
        <p:spPr>
          <a:xfrm>
            <a:off x="147806" y="1797036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ВЕЛИЧИНЫ</a:t>
            </a:r>
            <a:endParaRPr lang="en-US" sz="2800" b="1" dirty="0"/>
          </a:p>
          <a:p>
            <a:r>
              <a:rPr lang="ru-RU" sz="2800" dirty="0"/>
              <a:t>А)  время обращения Земли вокруг Солнца</a:t>
            </a:r>
            <a:endParaRPr lang="en-US" sz="2800" dirty="0"/>
          </a:p>
          <a:p>
            <a:r>
              <a:rPr lang="ru-RU" sz="2800" dirty="0"/>
              <a:t>Б)  длительность односерийного фильма</a:t>
            </a:r>
            <a:endParaRPr lang="en-US" sz="2800" dirty="0"/>
          </a:p>
          <a:p>
            <a:r>
              <a:rPr lang="ru-RU" sz="2800" dirty="0"/>
              <a:t>В)  длительность звучания одной песни</a:t>
            </a:r>
            <a:endParaRPr lang="en-US" sz="2800" dirty="0"/>
          </a:p>
          <a:p>
            <a:r>
              <a:rPr lang="ru-RU" sz="2800" dirty="0"/>
              <a:t>Г)  продолжительность вспышки фотоаппарата</a:t>
            </a:r>
            <a:endParaRPr lang="en-US" sz="2800" dirty="0"/>
          </a:p>
          <a:p>
            <a:endParaRPr lang="en-US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6A6365A-5962-43E2-AF54-1B2A8165A800}"/>
              </a:ext>
            </a:extLst>
          </p:cNvPr>
          <p:cNvSpPr/>
          <p:nvPr/>
        </p:nvSpPr>
        <p:spPr>
          <a:xfrm>
            <a:off x="7361892" y="1688574"/>
            <a:ext cx="37104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ВОЗМОЖНЫЕ ЗНАЧЕНИЯ</a:t>
            </a:r>
          </a:p>
          <a:p>
            <a:r>
              <a:rPr lang="ru-RU" sz="4000" dirty="0"/>
              <a:t>1)  3,5 минуты</a:t>
            </a:r>
          </a:p>
          <a:p>
            <a:r>
              <a:rPr lang="ru-RU" sz="4000" dirty="0"/>
              <a:t>2)  105 минут</a:t>
            </a:r>
          </a:p>
          <a:p>
            <a:r>
              <a:rPr lang="ru-RU" sz="4000" dirty="0"/>
              <a:t>3)  365 суток</a:t>
            </a:r>
          </a:p>
          <a:p>
            <a:r>
              <a:rPr lang="ru-RU" sz="4000" dirty="0"/>
              <a:t>4)  0,1 секунды</a:t>
            </a:r>
            <a:endParaRPr lang="ru-RU" dirty="0"/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E9F45F58-4BFB-4F0F-AED0-C323911E3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93361"/>
              </p:ext>
            </p:extLst>
          </p:nvPr>
        </p:nvGraphicFramePr>
        <p:xfrm>
          <a:off x="7361892" y="5715000"/>
          <a:ext cx="2963694" cy="7382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9588">
                  <a:extLst>
                    <a:ext uri="{9D8B030D-6E8A-4147-A177-3AD203B41FA5}">
                      <a16:colId xmlns:a16="http://schemas.microsoft.com/office/drawing/2014/main" val="3509998336"/>
                    </a:ext>
                  </a:extLst>
                </a:gridCol>
                <a:gridCol w="746760">
                  <a:extLst>
                    <a:ext uri="{9D8B030D-6E8A-4147-A177-3AD203B41FA5}">
                      <a16:colId xmlns:a16="http://schemas.microsoft.com/office/drawing/2014/main" val="237971788"/>
                    </a:ext>
                  </a:extLst>
                </a:gridCol>
                <a:gridCol w="678666">
                  <a:extLst>
                    <a:ext uri="{9D8B030D-6E8A-4147-A177-3AD203B41FA5}">
                      <a16:colId xmlns:a16="http://schemas.microsoft.com/office/drawing/2014/main" val="68356950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83235828"/>
                    </a:ext>
                  </a:extLst>
                </a:gridCol>
              </a:tblGrid>
              <a:tr h="36742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644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835935"/>
                  </a:ext>
                </a:extLst>
              </a:tr>
            </a:tbl>
          </a:graphicData>
        </a:graphic>
      </p:graphicFrame>
      <p:sp>
        <p:nvSpPr>
          <p:cNvPr id="9" name="Овал 8">
            <a:extLst>
              <a:ext uri="{FF2B5EF4-FFF2-40B4-BE49-F238E27FC236}">
                <a16:creationId xmlns:a16="http://schemas.microsoft.com/office/drawing/2014/main" id="{8F9F9E6C-0555-4D66-A2CB-9A44F8606077}"/>
              </a:ext>
            </a:extLst>
          </p:cNvPr>
          <p:cNvSpPr/>
          <p:nvPr/>
        </p:nvSpPr>
        <p:spPr>
          <a:xfrm>
            <a:off x="5026655" y="4547381"/>
            <a:ext cx="2335237" cy="23352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86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3214</a:t>
            </a:r>
          </a:p>
        </p:txBody>
      </p:sp>
    </p:spTree>
    <p:extLst>
      <p:ext uri="{BB962C8B-B14F-4D97-AF65-F5344CB8AC3E}">
        <p14:creationId xmlns:p14="http://schemas.microsoft.com/office/powerpoint/2010/main" val="38135425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487680" y="43934"/>
            <a:ext cx="11620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Установите соответствие между величинами и их возможными значениями: к каждому элементу первого столбца подберите соответствующий элемент из второго столбца.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C8AB324-134C-4439-BA12-FE0750E2A925}"/>
              </a:ext>
            </a:extLst>
          </p:cNvPr>
          <p:cNvSpPr/>
          <p:nvPr/>
        </p:nvSpPr>
        <p:spPr>
          <a:xfrm>
            <a:off x="632946" y="1835110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/>
              <a:t>ВЕЛИЧИНЫ</a:t>
            </a:r>
            <a:endParaRPr lang="en-US" sz="3600" b="1" dirty="0"/>
          </a:p>
          <a:p>
            <a:r>
              <a:rPr lang="ru-RU" sz="3600" dirty="0"/>
              <a:t>А)  масса футбольного мяча</a:t>
            </a:r>
          </a:p>
          <a:p>
            <a:r>
              <a:rPr lang="ru-RU" sz="3600" dirty="0"/>
              <a:t>Б)  масса дождевой капли</a:t>
            </a:r>
          </a:p>
          <a:p>
            <a:r>
              <a:rPr lang="ru-RU" sz="3600" dirty="0"/>
              <a:t>В)  масса взрослого бегемота</a:t>
            </a:r>
          </a:p>
          <a:p>
            <a:r>
              <a:rPr lang="ru-RU" sz="3600" dirty="0"/>
              <a:t>Г)  масса телевизора</a:t>
            </a:r>
            <a:endParaRPr lang="en-US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6A6365A-5962-43E2-AF54-1B2A8165A800}"/>
              </a:ext>
            </a:extLst>
          </p:cNvPr>
          <p:cNvSpPr/>
          <p:nvPr/>
        </p:nvSpPr>
        <p:spPr>
          <a:xfrm>
            <a:off x="7361892" y="1688574"/>
            <a:ext cx="37104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ВОЗМОЖНЫЕ ЗНАЧЕНИЯ</a:t>
            </a:r>
          </a:p>
          <a:p>
            <a:r>
              <a:rPr lang="ru-RU" sz="4000" dirty="0"/>
              <a:t>1)  8 кг</a:t>
            </a:r>
          </a:p>
          <a:p>
            <a:r>
              <a:rPr lang="ru-RU" sz="4000" dirty="0"/>
              <a:t>2)  2,8 т</a:t>
            </a:r>
          </a:p>
          <a:p>
            <a:r>
              <a:rPr lang="ru-RU" sz="4000" dirty="0"/>
              <a:t>3)  20 мг</a:t>
            </a:r>
          </a:p>
          <a:p>
            <a:r>
              <a:rPr lang="ru-RU" sz="4000" dirty="0"/>
              <a:t>4)  750 г</a:t>
            </a:r>
            <a:endParaRPr lang="ru-RU" dirty="0"/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E9F45F58-4BFB-4F0F-AED0-C323911E384F}"/>
              </a:ext>
            </a:extLst>
          </p:cNvPr>
          <p:cNvGraphicFramePr>
            <a:graphicFrameLocks noGrp="1"/>
          </p:cNvGraphicFramePr>
          <p:nvPr/>
        </p:nvGraphicFramePr>
        <p:xfrm>
          <a:off x="7361892" y="5715000"/>
          <a:ext cx="2963694" cy="7382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9588">
                  <a:extLst>
                    <a:ext uri="{9D8B030D-6E8A-4147-A177-3AD203B41FA5}">
                      <a16:colId xmlns:a16="http://schemas.microsoft.com/office/drawing/2014/main" val="3509998336"/>
                    </a:ext>
                  </a:extLst>
                </a:gridCol>
                <a:gridCol w="746760">
                  <a:extLst>
                    <a:ext uri="{9D8B030D-6E8A-4147-A177-3AD203B41FA5}">
                      <a16:colId xmlns:a16="http://schemas.microsoft.com/office/drawing/2014/main" val="237971788"/>
                    </a:ext>
                  </a:extLst>
                </a:gridCol>
                <a:gridCol w="678666">
                  <a:extLst>
                    <a:ext uri="{9D8B030D-6E8A-4147-A177-3AD203B41FA5}">
                      <a16:colId xmlns:a16="http://schemas.microsoft.com/office/drawing/2014/main" val="68356950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83235828"/>
                    </a:ext>
                  </a:extLst>
                </a:gridCol>
              </a:tblGrid>
              <a:tr h="36742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644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835935"/>
                  </a:ext>
                </a:extLst>
              </a:tr>
            </a:tbl>
          </a:graphicData>
        </a:graphic>
      </p:graphicFrame>
      <p:sp>
        <p:nvSpPr>
          <p:cNvPr id="9" name="Овал 8">
            <a:extLst>
              <a:ext uri="{FF2B5EF4-FFF2-40B4-BE49-F238E27FC236}">
                <a16:creationId xmlns:a16="http://schemas.microsoft.com/office/drawing/2014/main" id="{C4FFB512-AB50-4EA6-B22A-D8569F52EBE5}"/>
              </a:ext>
            </a:extLst>
          </p:cNvPr>
          <p:cNvSpPr/>
          <p:nvPr/>
        </p:nvSpPr>
        <p:spPr>
          <a:xfrm>
            <a:off x="4710182" y="4306607"/>
            <a:ext cx="2335237" cy="23352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96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0D9F91-92A5-4B60-8C57-462C3917C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337"/>
            <a:ext cx="10515600" cy="1325563"/>
          </a:xfrm>
        </p:spPr>
        <p:txBody>
          <a:bodyPr/>
          <a:lstStyle/>
          <a:p>
            <a:r>
              <a:rPr lang="ru-RU" sz="6600" b="1" dirty="0">
                <a:solidFill>
                  <a:schemeClr val="bg1"/>
                </a:solidFill>
              </a:rPr>
              <a:t>Рефлексия</a:t>
            </a:r>
            <a:r>
              <a:rPr lang="ru-RU" dirty="0"/>
              <a:t> 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D9B5885-958E-4E94-801C-6405601CC296}"/>
              </a:ext>
            </a:extLst>
          </p:cNvPr>
          <p:cNvGrpSpPr/>
          <p:nvPr/>
        </p:nvGrpSpPr>
        <p:grpSpPr>
          <a:xfrm>
            <a:off x="2277702" y="0"/>
            <a:ext cx="7297619" cy="7077134"/>
            <a:chOff x="2277702" y="0"/>
            <a:chExt cx="7297619" cy="7077134"/>
          </a:xfrm>
          <a:effectLst>
            <a:glow>
              <a:schemeClr val="accent1">
                <a:alpha val="40000"/>
              </a:schemeClr>
            </a:glow>
          </a:effectLst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6A4EBF5B-577C-4411-AFD1-0FC75E55E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8187" y="0"/>
              <a:ext cx="7077134" cy="7077134"/>
            </a:xfrm>
            <a:prstGeom prst="ellipse">
              <a:avLst/>
            </a:prstGeom>
            <a:ln>
              <a:noFill/>
            </a:ln>
            <a:effectLst>
              <a:glow>
                <a:schemeClr val="bg1">
                  <a:alpha val="64000"/>
                </a:schemeClr>
              </a:glow>
              <a:softEdge rad="112500"/>
            </a:effec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D69BA30-E19E-440D-B4F4-E90F682A11A1}"/>
                </a:ext>
              </a:extLst>
            </p:cNvPr>
            <p:cNvSpPr txBox="1"/>
            <p:nvPr/>
          </p:nvSpPr>
          <p:spPr>
            <a:xfrm rot="18203898">
              <a:off x="6312983" y="1002637"/>
              <a:ext cx="2321469" cy="461665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dirty="0"/>
                <a:t>Вычисления 100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B72B43-EE5B-43A6-AF6B-AEB84813CB78}"/>
                </a:ext>
              </a:extLst>
            </p:cNvPr>
            <p:cNvSpPr txBox="1"/>
            <p:nvPr/>
          </p:nvSpPr>
          <p:spPr>
            <a:xfrm rot="20830574">
              <a:off x="2277702" y="3674895"/>
              <a:ext cx="2461956" cy="461665"/>
            </a:xfrm>
            <a:prstGeom prst="rect">
              <a:avLst/>
            </a:prstGeom>
            <a:solidFill>
              <a:srgbClr val="FF0000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dirty="0"/>
                <a:t>Производная 500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908AD72-3665-400C-95E4-C6934588A868}"/>
                </a:ext>
              </a:extLst>
            </p:cNvPr>
            <p:cNvSpPr txBox="1"/>
            <p:nvPr/>
          </p:nvSpPr>
          <p:spPr>
            <a:xfrm rot="2264169">
              <a:off x="7155861" y="4531976"/>
              <a:ext cx="1643399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highlight>
                    <a:srgbClr val="FFFF00"/>
                  </a:highlight>
                </a:rPr>
                <a:t>Задачи 200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81687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375660" y="208787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4321</a:t>
            </a:r>
          </a:p>
        </p:txBody>
      </p:sp>
    </p:spTree>
    <p:extLst>
      <p:ext uri="{BB962C8B-B14F-4D97-AF65-F5344CB8AC3E}">
        <p14:creationId xmlns:p14="http://schemas.microsoft.com/office/powerpoint/2010/main" val="28825537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487680" y="43934"/>
            <a:ext cx="11620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Установите соответствие между величинами и их возможными значениями: к каждому элементу первого столбца подберите соответствующий элемент из второго столбца.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C8AB324-134C-4439-BA12-FE0750E2A925}"/>
              </a:ext>
            </a:extLst>
          </p:cNvPr>
          <p:cNvSpPr/>
          <p:nvPr/>
        </p:nvSpPr>
        <p:spPr>
          <a:xfrm>
            <a:off x="632946" y="1835110"/>
            <a:ext cx="6096000" cy="37240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/>
              <a:t>ВЕЛИЧИНЫ</a:t>
            </a:r>
            <a:endParaRPr lang="en-US" sz="3600" b="1" dirty="0"/>
          </a:p>
          <a:p>
            <a:r>
              <a:rPr lang="ru-RU" sz="4000" dirty="0"/>
              <a:t>А)  объём ведра воды</a:t>
            </a:r>
          </a:p>
          <a:p>
            <a:r>
              <a:rPr lang="ru-RU" sz="4000" dirty="0"/>
              <a:t>Б)  объём товарного вагона</a:t>
            </a:r>
          </a:p>
          <a:p>
            <a:r>
              <a:rPr lang="ru-RU" sz="4000" dirty="0"/>
              <a:t>В)  объём лёгких взрослого человека</a:t>
            </a:r>
          </a:p>
          <a:p>
            <a:r>
              <a:rPr lang="ru-RU" sz="4000" dirty="0"/>
              <a:t>Г)  объём ванны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F6A6365A-5962-43E2-AF54-1B2A8165A800}"/>
                  </a:ext>
                </a:extLst>
              </p:cNvPr>
              <p:cNvSpPr/>
              <p:nvPr/>
            </p:nvSpPr>
            <p:spPr>
              <a:xfrm>
                <a:off x="7361892" y="1688574"/>
                <a:ext cx="3710454" cy="39342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4000" b="1" dirty="0"/>
                  <a:t>ВОЗМОЖНЫЕ ЗНАЧЕНИЯ</a:t>
                </a:r>
              </a:p>
              <a:p>
                <a:r>
                  <a:rPr lang="ru-RU" sz="4000" dirty="0"/>
                  <a:t>1)  120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000" b="0" i="1" dirty="0" smtClean="0">
                            <a:latin typeface="Cambria Math" panose="02040503050406030204" pitchFamily="18" charset="0"/>
                          </a:rPr>
                          <m:t>м</m:t>
                        </m:r>
                      </m:e>
                      <m:sup>
                        <m:r>
                          <a:rPr lang="ru-RU" sz="40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ru-RU" sz="4000" dirty="0"/>
              </a:p>
              <a:p>
                <a:r>
                  <a:rPr lang="ru-RU" sz="4000" dirty="0"/>
                  <a:t>2)  250 л</a:t>
                </a:r>
              </a:p>
              <a:p>
                <a:r>
                  <a:rPr lang="ru-RU" sz="4000" dirty="0"/>
                  <a:t>3)  15 л</a:t>
                </a:r>
              </a:p>
              <a:p>
                <a:r>
                  <a:rPr lang="ru-RU" sz="4000" dirty="0"/>
                  <a:t>4)  4 л</a:t>
                </a:r>
                <a:endParaRPr lang="ru-RU" dirty="0"/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F6A6365A-5962-43E2-AF54-1B2A8165A8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1892" y="1688574"/>
                <a:ext cx="3710454" cy="3934282"/>
              </a:xfrm>
              <a:prstGeom prst="rect">
                <a:avLst/>
              </a:prstGeom>
              <a:blipFill>
                <a:blip r:embed="rId3"/>
                <a:stretch>
                  <a:fillRect l="-5921" t="-2791" b="-21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E9F45F58-4BFB-4F0F-AED0-C323911E384F}"/>
              </a:ext>
            </a:extLst>
          </p:cNvPr>
          <p:cNvGraphicFramePr>
            <a:graphicFrameLocks noGrp="1"/>
          </p:cNvGraphicFramePr>
          <p:nvPr/>
        </p:nvGraphicFramePr>
        <p:xfrm>
          <a:off x="7361892" y="5715000"/>
          <a:ext cx="2963694" cy="7382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9588">
                  <a:extLst>
                    <a:ext uri="{9D8B030D-6E8A-4147-A177-3AD203B41FA5}">
                      <a16:colId xmlns:a16="http://schemas.microsoft.com/office/drawing/2014/main" val="3509998336"/>
                    </a:ext>
                  </a:extLst>
                </a:gridCol>
                <a:gridCol w="746760">
                  <a:extLst>
                    <a:ext uri="{9D8B030D-6E8A-4147-A177-3AD203B41FA5}">
                      <a16:colId xmlns:a16="http://schemas.microsoft.com/office/drawing/2014/main" val="237971788"/>
                    </a:ext>
                  </a:extLst>
                </a:gridCol>
                <a:gridCol w="678666">
                  <a:extLst>
                    <a:ext uri="{9D8B030D-6E8A-4147-A177-3AD203B41FA5}">
                      <a16:colId xmlns:a16="http://schemas.microsoft.com/office/drawing/2014/main" val="68356950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83235828"/>
                    </a:ext>
                  </a:extLst>
                </a:gridCol>
              </a:tblGrid>
              <a:tr h="36742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644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835935"/>
                  </a:ext>
                </a:extLst>
              </a:tr>
            </a:tbl>
          </a:graphicData>
        </a:graphic>
      </p:graphicFrame>
      <p:sp>
        <p:nvSpPr>
          <p:cNvPr id="9" name="Овал 8">
            <a:extLst>
              <a:ext uri="{FF2B5EF4-FFF2-40B4-BE49-F238E27FC236}">
                <a16:creationId xmlns:a16="http://schemas.microsoft.com/office/drawing/2014/main" id="{F2AB4492-EB8D-4B06-BBB7-29E74F8A6B1C}"/>
              </a:ext>
            </a:extLst>
          </p:cNvPr>
          <p:cNvSpPr/>
          <p:nvPr/>
        </p:nvSpPr>
        <p:spPr>
          <a:xfrm>
            <a:off x="4710182" y="4455237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11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375660" y="208787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3142</a:t>
            </a:r>
          </a:p>
        </p:txBody>
      </p:sp>
    </p:spTree>
    <p:extLst>
      <p:ext uri="{BB962C8B-B14F-4D97-AF65-F5344CB8AC3E}">
        <p14:creationId xmlns:p14="http://schemas.microsoft.com/office/powerpoint/2010/main" val="95155343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487680" y="43934"/>
            <a:ext cx="11620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Установите соответствие между величинами и их возможными значениями: к каждому элементу первого столбца подберите соответствующий элемент из второго столбца.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C8AB324-134C-4439-BA12-FE0750E2A925}"/>
              </a:ext>
            </a:extLst>
          </p:cNvPr>
          <p:cNvSpPr/>
          <p:nvPr/>
        </p:nvSpPr>
        <p:spPr>
          <a:xfrm>
            <a:off x="320040" y="1402080"/>
            <a:ext cx="494284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ВЕЛИЧИНЫ</a:t>
            </a:r>
            <a:endParaRPr lang="en-US" sz="3600" b="1" dirty="0"/>
          </a:p>
          <a:p>
            <a:r>
              <a:rPr lang="ru-RU" sz="3200" dirty="0"/>
              <a:t>А)  частота вращения минутной стрелки</a:t>
            </a:r>
          </a:p>
          <a:p>
            <a:r>
              <a:rPr lang="ru-RU" sz="3200" dirty="0"/>
              <a:t>Б)  частота вращения лопастей вентилятора</a:t>
            </a:r>
          </a:p>
          <a:p>
            <a:r>
              <a:rPr lang="ru-RU" sz="3200" dirty="0"/>
              <a:t>В)  частота обращения Земли вокруг своей оси</a:t>
            </a:r>
          </a:p>
          <a:p>
            <a:r>
              <a:rPr lang="ru-RU" sz="3200" dirty="0"/>
              <a:t>Г)  частота обращения Венеры вокруг Солнца</a:t>
            </a:r>
            <a:endParaRPr lang="en-US" sz="20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6A6365A-5962-43E2-AF54-1B2A8165A800}"/>
              </a:ext>
            </a:extLst>
          </p:cNvPr>
          <p:cNvSpPr/>
          <p:nvPr/>
        </p:nvSpPr>
        <p:spPr>
          <a:xfrm>
            <a:off x="7361892" y="1688574"/>
            <a:ext cx="37104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ВОЗМОЖНЫЕ ЗНАЧЕНИЯ</a:t>
            </a:r>
          </a:p>
          <a:p>
            <a:r>
              <a:rPr lang="ru-RU" sz="4000" dirty="0"/>
              <a:t>1)  1 об/день</a:t>
            </a:r>
          </a:p>
          <a:p>
            <a:r>
              <a:rPr lang="ru-RU" sz="4000" dirty="0"/>
              <a:t>2)  1,6 об/год</a:t>
            </a:r>
          </a:p>
          <a:p>
            <a:r>
              <a:rPr lang="ru-RU" sz="4000" dirty="0"/>
              <a:t>3)  24 об/день</a:t>
            </a:r>
          </a:p>
          <a:p>
            <a:r>
              <a:rPr lang="ru-RU" sz="4000" dirty="0"/>
              <a:t>4)  50 об/с</a:t>
            </a:r>
            <a:endParaRPr lang="ru-RU" dirty="0"/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E9F45F58-4BFB-4F0F-AED0-C323911E384F}"/>
              </a:ext>
            </a:extLst>
          </p:cNvPr>
          <p:cNvGraphicFramePr>
            <a:graphicFrameLocks noGrp="1"/>
          </p:cNvGraphicFramePr>
          <p:nvPr/>
        </p:nvGraphicFramePr>
        <p:xfrm>
          <a:off x="7361892" y="5715000"/>
          <a:ext cx="2963694" cy="7382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9588">
                  <a:extLst>
                    <a:ext uri="{9D8B030D-6E8A-4147-A177-3AD203B41FA5}">
                      <a16:colId xmlns:a16="http://schemas.microsoft.com/office/drawing/2014/main" val="3509998336"/>
                    </a:ext>
                  </a:extLst>
                </a:gridCol>
                <a:gridCol w="746760">
                  <a:extLst>
                    <a:ext uri="{9D8B030D-6E8A-4147-A177-3AD203B41FA5}">
                      <a16:colId xmlns:a16="http://schemas.microsoft.com/office/drawing/2014/main" val="237971788"/>
                    </a:ext>
                  </a:extLst>
                </a:gridCol>
                <a:gridCol w="678666">
                  <a:extLst>
                    <a:ext uri="{9D8B030D-6E8A-4147-A177-3AD203B41FA5}">
                      <a16:colId xmlns:a16="http://schemas.microsoft.com/office/drawing/2014/main" val="68356950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83235828"/>
                    </a:ext>
                  </a:extLst>
                </a:gridCol>
              </a:tblGrid>
              <a:tr h="36742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644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835935"/>
                  </a:ext>
                </a:extLst>
              </a:tr>
            </a:tbl>
          </a:graphicData>
        </a:graphic>
      </p:graphicFrame>
      <p:sp>
        <p:nvSpPr>
          <p:cNvPr id="9" name="Овал 8">
            <a:extLst>
              <a:ext uri="{FF2B5EF4-FFF2-40B4-BE49-F238E27FC236}">
                <a16:creationId xmlns:a16="http://schemas.microsoft.com/office/drawing/2014/main" id="{19F98DE4-1550-4ACB-824B-4E44C9F678FE}"/>
              </a:ext>
            </a:extLst>
          </p:cNvPr>
          <p:cNvSpPr/>
          <p:nvPr/>
        </p:nvSpPr>
        <p:spPr>
          <a:xfrm>
            <a:off x="4928381" y="4570214"/>
            <a:ext cx="2335237" cy="23352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15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375660" y="208787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3412</a:t>
            </a:r>
          </a:p>
        </p:txBody>
      </p:sp>
    </p:spTree>
    <p:extLst>
      <p:ext uri="{BB962C8B-B14F-4D97-AF65-F5344CB8AC3E}">
        <p14:creationId xmlns:p14="http://schemas.microsoft.com/office/powerpoint/2010/main" val="24796824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487680" y="43934"/>
            <a:ext cx="11620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Установите соответствие между величинами и их возможными значениями: к каждому элементу первого столбца подберите соответствующий элемент из второго столбца.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C8AB324-134C-4439-BA12-FE0750E2A925}"/>
              </a:ext>
            </a:extLst>
          </p:cNvPr>
          <p:cNvSpPr/>
          <p:nvPr/>
        </p:nvSpPr>
        <p:spPr>
          <a:xfrm>
            <a:off x="318131" y="1613594"/>
            <a:ext cx="64089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ВЕЛИЧИНЫ</a:t>
            </a:r>
            <a:endParaRPr lang="en-US" sz="3600" b="1" dirty="0"/>
          </a:p>
          <a:p>
            <a:r>
              <a:rPr lang="ru-RU" sz="3600" dirty="0"/>
              <a:t>А)  масса таблетки лекарства</a:t>
            </a:r>
          </a:p>
          <a:p>
            <a:r>
              <a:rPr lang="ru-RU" sz="3600" dirty="0"/>
              <a:t>Б)  масса Земли</a:t>
            </a:r>
          </a:p>
          <a:p>
            <a:r>
              <a:rPr lang="ru-RU" sz="3600" dirty="0"/>
              <a:t>В)  масса молекулы водорода</a:t>
            </a:r>
          </a:p>
          <a:p>
            <a:r>
              <a:rPr lang="ru-RU" sz="3600" dirty="0"/>
              <a:t>Г)  масса взрослого кита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F6A6365A-5962-43E2-AF54-1B2A8165A800}"/>
                  </a:ext>
                </a:extLst>
              </p:cNvPr>
              <p:cNvSpPr/>
              <p:nvPr/>
            </p:nvSpPr>
            <p:spPr>
              <a:xfrm>
                <a:off x="7361892" y="1688574"/>
                <a:ext cx="4746288" cy="39342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4000" b="1" dirty="0"/>
                  <a:t>ВОЗМОЖНЫЕ ЗНАЧЕНИЯ</a:t>
                </a:r>
              </a:p>
              <a:p>
                <a:r>
                  <a:rPr lang="ru-RU" sz="4000" dirty="0"/>
                  <a:t>1)3,3464*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000" dirty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ru-RU" sz="4000" i="1" dirty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  <m:sup>
                        <m:r>
                          <a:rPr lang="ru-RU" sz="4000" b="0" i="1" dirty="0" smtClean="0">
                            <a:latin typeface="Cambria Math" panose="02040503050406030204" pitchFamily="18" charset="0"/>
                          </a:rPr>
                          <m:t>−27</m:t>
                        </m:r>
                      </m:sup>
                    </m:sSup>
                  </m:oMath>
                </a14:m>
                <a:r>
                  <a:rPr lang="ru-RU" sz="4000" dirty="0"/>
                  <a:t> кг</a:t>
                </a:r>
              </a:p>
              <a:p>
                <a:r>
                  <a:rPr lang="ru-RU" sz="4000" dirty="0"/>
                  <a:t>2)100 т</a:t>
                </a:r>
              </a:p>
              <a:p>
                <a:r>
                  <a:rPr lang="ru-RU" sz="4000" dirty="0"/>
                  <a:t>3)5 мг</a:t>
                </a:r>
              </a:p>
              <a:p>
                <a:r>
                  <a:rPr lang="ru-RU" sz="4000" dirty="0"/>
                  <a:t>4)5,9726*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000" i="1" dirty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sz="4000" b="0" i="1" dirty="0" smtClean="0">
                            <a:latin typeface="Cambria Math" panose="02040503050406030204" pitchFamily="18" charset="0"/>
                          </a:rPr>
                          <m:t>24</m:t>
                        </m:r>
                      </m:sup>
                    </m:sSup>
                  </m:oMath>
                </a14:m>
                <a:r>
                  <a:rPr lang="ru-RU" sz="4000" dirty="0"/>
                  <a:t>кг</a:t>
                </a:r>
                <a:endParaRPr lang="ru-RU" dirty="0"/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F6A6365A-5962-43E2-AF54-1B2A8165A8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1892" y="1688574"/>
                <a:ext cx="4746288" cy="3934282"/>
              </a:xfrm>
              <a:prstGeom prst="rect">
                <a:avLst/>
              </a:prstGeom>
              <a:blipFill>
                <a:blip r:embed="rId3"/>
                <a:stretch>
                  <a:fillRect l="-4627" t="-2791" b="-21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E9F45F58-4BFB-4F0F-AED0-C323911E384F}"/>
              </a:ext>
            </a:extLst>
          </p:cNvPr>
          <p:cNvGraphicFramePr>
            <a:graphicFrameLocks noGrp="1"/>
          </p:cNvGraphicFramePr>
          <p:nvPr/>
        </p:nvGraphicFramePr>
        <p:xfrm>
          <a:off x="7361892" y="5715000"/>
          <a:ext cx="2963694" cy="7382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9588">
                  <a:extLst>
                    <a:ext uri="{9D8B030D-6E8A-4147-A177-3AD203B41FA5}">
                      <a16:colId xmlns:a16="http://schemas.microsoft.com/office/drawing/2014/main" val="3509998336"/>
                    </a:ext>
                  </a:extLst>
                </a:gridCol>
                <a:gridCol w="746760">
                  <a:extLst>
                    <a:ext uri="{9D8B030D-6E8A-4147-A177-3AD203B41FA5}">
                      <a16:colId xmlns:a16="http://schemas.microsoft.com/office/drawing/2014/main" val="237971788"/>
                    </a:ext>
                  </a:extLst>
                </a:gridCol>
                <a:gridCol w="678666">
                  <a:extLst>
                    <a:ext uri="{9D8B030D-6E8A-4147-A177-3AD203B41FA5}">
                      <a16:colId xmlns:a16="http://schemas.microsoft.com/office/drawing/2014/main" val="68356950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83235828"/>
                    </a:ext>
                  </a:extLst>
                </a:gridCol>
              </a:tblGrid>
              <a:tr h="36742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644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835935"/>
                  </a:ext>
                </a:extLst>
              </a:tr>
            </a:tbl>
          </a:graphicData>
        </a:graphic>
      </p:graphicFrame>
      <p:sp>
        <p:nvSpPr>
          <p:cNvPr id="9" name="Овал 8">
            <a:extLst>
              <a:ext uri="{FF2B5EF4-FFF2-40B4-BE49-F238E27FC236}">
                <a16:creationId xmlns:a16="http://schemas.microsoft.com/office/drawing/2014/main" id="{F644C860-82B7-4BB5-A647-B1C5B1803B6E}"/>
              </a:ext>
            </a:extLst>
          </p:cNvPr>
          <p:cNvSpPr/>
          <p:nvPr/>
        </p:nvSpPr>
        <p:spPr>
          <a:xfrm>
            <a:off x="4928381" y="4455237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12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375660" y="208787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3412</a:t>
            </a:r>
          </a:p>
        </p:txBody>
      </p:sp>
    </p:spTree>
    <p:extLst>
      <p:ext uri="{BB962C8B-B14F-4D97-AF65-F5344CB8AC3E}">
        <p14:creationId xmlns:p14="http://schemas.microsoft.com/office/powerpoint/2010/main" val="302580002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320040" y="413266"/>
            <a:ext cx="116205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/>
              <a:t>Баночка йогурта стоит 4 рубля 60 копеек. Какое наибольшее количество баночек йогурта можно купить на 25 рублей?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38143ED-BAF1-4D4C-A9DB-E9913D4F320A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21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375660" y="208787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646481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2312670" y="0"/>
            <a:ext cx="979551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/>
              <a:t>В университетскую библиотеку привезли новые учебники по геометрии для 3 курсов, по 360 штук для каждого курса. Все книги одинаковы по размеру. В книжном шкафу 9 полок, на каждой полке помещается 25 учебников. Сколько шкафов можно полностью заполнить новыми учебниками?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F9F6A6EB-9E7F-4875-9A3A-D85C2BEF5B67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596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3">
            <a:extLst>
              <a:ext uri="{FF2B5EF4-FFF2-40B4-BE49-F238E27FC236}">
                <a16:creationId xmlns:a16="http://schemas.microsoft.com/office/drawing/2014/main" id="{F98714D0-D2FE-4925-ADA9-8740FF7DF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55433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2320">
                  <a:extLst>
                    <a:ext uri="{9D8B030D-6E8A-4147-A177-3AD203B41FA5}">
                      <a16:colId xmlns:a16="http://schemas.microsoft.com/office/drawing/2014/main" val="853415831"/>
                    </a:ext>
                  </a:extLst>
                </a:gridCol>
                <a:gridCol w="1706880">
                  <a:extLst>
                    <a:ext uri="{9D8B030D-6E8A-4147-A177-3AD203B41FA5}">
                      <a16:colId xmlns:a16="http://schemas.microsoft.com/office/drawing/2014/main" val="898385309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423790746"/>
                    </a:ext>
                  </a:extLst>
                </a:gridCol>
                <a:gridCol w="1935480">
                  <a:extLst>
                    <a:ext uri="{9D8B030D-6E8A-4147-A177-3AD203B41FA5}">
                      <a16:colId xmlns:a16="http://schemas.microsoft.com/office/drawing/2014/main" val="1718933692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182228469"/>
                    </a:ext>
                  </a:extLst>
                </a:gridCol>
                <a:gridCol w="1615440">
                  <a:extLst>
                    <a:ext uri="{9D8B030D-6E8A-4147-A177-3AD203B41FA5}">
                      <a16:colId xmlns:a16="http://schemas.microsoft.com/office/drawing/2014/main" val="213848849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Вычисления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3" action="ppaction://hlinksldjump"/>
                        </a:rPr>
                        <a:t>100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4" action="ppaction://hlinksldjump"/>
                        </a:rPr>
                        <a:t>200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5" action="ppaction://hlinksldjump"/>
                        </a:rPr>
                        <a:t>300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6" action="ppaction://hlinksldjump"/>
                        </a:rPr>
                        <a:t>400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7" action="ppaction://hlinksldjump"/>
                        </a:rPr>
                        <a:t>500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434946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График функции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8" action="ppaction://hlinksldjump"/>
                        </a:rPr>
                        <a:t>100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9" action="ppaction://hlinksldjump"/>
                        </a:rPr>
                        <a:t>200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0" action="ppaction://hlinksldjump"/>
                        </a:rPr>
                        <a:t>300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1" action="ppaction://hlinksldjump"/>
                        </a:rPr>
                        <a:t>400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2" action="ppaction://hlinksldjump"/>
                        </a:rPr>
                        <a:t>500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41470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Производная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3" action="ppaction://hlinksldjump"/>
                        </a:rPr>
                        <a:t>100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4" action="ppaction://hlinksldjump"/>
                        </a:rPr>
                        <a:t>200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5" action="ppaction://hlinksldjump"/>
                        </a:rPr>
                        <a:t>300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6" action="ppaction://hlinksldjump"/>
                        </a:rPr>
                        <a:t>400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7" action="ppaction://hlinksldjump"/>
                        </a:rPr>
                        <a:t>500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025749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Уравнения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8" action="ppaction://hlinksldjump"/>
                        </a:rPr>
                        <a:t>100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19" action="ppaction://hlinksldjump"/>
                        </a:rPr>
                        <a:t>200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0" action="ppaction://hlinksldjump"/>
                        </a:rPr>
                        <a:t>300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1" action="ppaction://hlinksldjump"/>
                        </a:rPr>
                        <a:t>400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2" action="ppaction://hlinksldjump"/>
                        </a:rPr>
                        <a:t>500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428540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Единицы измерения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3" action="ppaction://hlinksldjump"/>
                        </a:rPr>
                        <a:t>100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4" action="ppaction://hlinksldjump"/>
                        </a:rPr>
                        <a:t>200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5" action="ppaction://hlinksldjump"/>
                        </a:rPr>
                        <a:t>300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6" action="ppaction://hlinksldjump"/>
                        </a:rPr>
                        <a:t>400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7" action="ppaction://hlinksldjump"/>
                        </a:rPr>
                        <a:t>500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931294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Задачи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8" action="ppaction://hlinksldjump"/>
                        </a:rPr>
                        <a:t>100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29" action="ppaction://hlinksldjump"/>
                        </a:rPr>
                        <a:t>200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30" action="ppaction://hlinksldjump"/>
                        </a:rPr>
                        <a:t>300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31" action="ppaction://hlinksldjump"/>
                        </a:rPr>
                        <a:t>400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hlinkClick r:id="rId32" action="ppaction://hlinksldjump"/>
                        </a:rPr>
                        <a:t>500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406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77236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375660" y="208787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062739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476250" y="131551"/>
            <a:ext cx="115443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/>
              <a:t>Ананасы стоят 85 руб. за штуку. Какое максимальное число ананасов можно купить на 500 руб., если их цена снизится на 20%?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9918C709-BE67-4D8D-8E70-C955B96E8F4E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88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375660" y="208787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16570688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2255520" y="43935"/>
            <a:ext cx="957072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/>
              <a:t>Больному прописано лекарство, которое нужно пить по 0,5 г 3 раза в день в течение 21 дня. В одной упаковке 10 таблеток лекарства по 0,5 г. Какого наименьшего количества упаковок хватит на весь курс лечения?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7C6892C7-F653-406A-9E5E-45C506977836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492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375660" y="208787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5388969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id="{FBBE0593-CF6C-4B09-B8EA-90AFB6A13D07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43934"/>
            <a:ext cx="12108180" cy="21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en-US" sz="8000" b="0" dirty="0"/>
            </a:br>
            <a:br>
              <a:rPr lang="ru-RU" sz="8000" dirty="0"/>
            </a:br>
            <a:br>
              <a:rPr lang="ru-RU" sz="8000" dirty="0"/>
            </a:br>
            <a:endParaRPr lang="ru-RU" sz="8000" dirty="0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27225FA-8DB6-4918-B76D-BD29BE1FB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" y="439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2" name="AutoShape 2" descr="x в квад­ра­те плюс 10x= минус 16.">
            <a:extLst>
              <a:ext uri="{FF2B5EF4-FFF2-40B4-BE49-F238E27FC236}">
                <a16:creationId xmlns:a16="http://schemas.microsoft.com/office/drawing/2014/main" id="{5C96009B-224B-4B3A-AA28-A23B4C65D6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3809-56BF-45C2-BEE5-4BB23360032A}"/>
              </a:ext>
            </a:extLst>
          </p:cNvPr>
          <p:cNvSpPr/>
          <p:nvPr/>
        </p:nvSpPr>
        <p:spPr>
          <a:xfrm>
            <a:off x="281940" y="799297"/>
            <a:ext cx="115443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/>
              <a:t>Поезд Новосибирск-Красноярск отправляется в 15:20, а прибывает в 4:20 на следующий день (время московское). Сколько часов поезд находится в пути?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D5CE455-9107-45E9-A652-6914C343F0E8}"/>
              </a:ext>
            </a:extLst>
          </p:cNvPr>
          <p:cNvSpPr/>
          <p:nvPr/>
        </p:nvSpPr>
        <p:spPr>
          <a:xfrm>
            <a:off x="73855" y="4391212"/>
            <a:ext cx="2335237" cy="23352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3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375660" y="208787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9250840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0D9F91-92A5-4B60-8C57-462C3917C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337"/>
            <a:ext cx="10515600" cy="1325563"/>
          </a:xfrm>
        </p:spPr>
        <p:txBody>
          <a:bodyPr/>
          <a:lstStyle/>
          <a:p>
            <a:r>
              <a:rPr lang="ru-RU" sz="6600" b="1" dirty="0">
                <a:solidFill>
                  <a:schemeClr val="bg1"/>
                </a:solidFill>
              </a:rPr>
              <a:t>Рефлексия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9C4ADA-13CD-47CF-9CDC-B897EB140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4EBF5B-577C-4411-AFD1-0FC75E55E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187" y="0"/>
            <a:ext cx="7077134" cy="7077134"/>
          </a:xfrm>
          <a:prstGeom prst="ellipse">
            <a:avLst/>
          </a:prstGeom>
          <a:ln>
            <a:noFill/>
          </a:ln>
          <a:effectLst>
            <a:glow rad="1905000">
              <a:schemeClr val="accent4">
                <a:alpha val="64000"/>
              </a:schemeClr>
            </a:glow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69BA30-E19E-440D-B4F4-E90F682A11A1}"/>
              </a:ext>
            </a:extLst>
          </p:cNvPr>
          <p:cNvSpPr txBox="1"/>
          <p:nvPr/>
        </p:nvSpPr>
        <p:spPr>
          <a:xfrm rot="18203898">
            <a:off x="6312983" y="1002637"/>
            <a:ext cx="2321469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2400" dirty="0"/>
              <a:t>Вычисления 100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B72B43-EE5B-43A6-AF6B-AEB84813CB78}"/>
              </a:ext>
            </a:extLst>
          </p:cNvPr>
          <p:cNvSpPr txBox="1"/>
          <p:nvPr/>
        </p:nvSpPr>
        <p:spPr>
          <a:xfrm rot="20830574">
            <a:off x="2277702" y="3674895"/>
            <a:ext cx="2461956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ru-RU" sz="2400" dirty="0"/>
              <a:t>Производная 500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08AD72-3665-400C-95E4-C6934588A868}"/>
              </a:ext>
            </a:extLst>
          </p:cNvPr>
          <p:cNvSpPr txBox="1"/>
          <p:nvPr/>
        </p:nvSpPr>
        <p:spPr>
          <a:xfrm rot="2264169">
            <a:off x="7155861" y="4531976"/>
            <a:ext cx="1643399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highlight>
                  <a:srgbClr val="FFFF00"/>
                </a:highlight>
              </a:rPr>
              <a:t>Задачи 200</a:t>
            </a:r>
          </a:p>
        </p:txBody>
      </p:sp>
    </p:spTree>
    <p:extLst>
      <p:ext uri="{BB962C8B-B14F-4D97-AF65-F5344CB8AC3E}">
        <p14:creationId xmlns:p14="http://schemas.microsoft.com/office/powerpoint/2010/main" val="2198166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3934E-4BE4-42E7-9D33-3408C809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24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Найдите значение выражения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4840" y="2141537"/>
                <a:ext cx="10515600" cy="2278063"/>
              </a:xfrm>
            </p:spPr>
            <p:txBody>
              <a:bodyPr/>
              <a:lstStyle/>
              <a:p>
                <a:endParaRPr lang="ru-RU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3,9−2,4</m:t>
                          </m:r>
                        </m:e>
                      </m:d>
                      <m:r>
                        <a:rPr lang="ru-RU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∗8,2</m:t>
                      </m:r>
                    </m:oMath>
                  </m:oMathPara>
                </a14:m>
                <a:endParaRPr lang="ru-RU" sz="7200" dirty="0">
                  <a:solidFill>
                    <a:schemeClr val="tx1"/>
                  </a:solidFill>
                </a:endParaRPr>
              </a:p>
              <a:p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4840" y="2141537"/>
                <a:ext cx="10515600" cy="22780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>
            <a:extLst>
              <a:ext uri="{FF2B5EF4-FFF2-40B4-BE49-F238E27FC236}">
                <a16:creationId xmlns:a16="http://schemas.microsoft.com/office/drawing/2014/main" id="{F8122E1A-CF59-44D2-84BB-91CD3167CAF7}"/>
              </a:ext>
            </a:extLst>
          </p:cNvPr>
          <p:cNvSpPr/>
          <p:nvPr/>
        </p:nvSpPr>
        <p:spPr>
          <a:xfrm>
            <a:off x="624840" y="4039773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264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alphaModFix amt="81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BBF9C-E729-4C75-895D-FCD829D0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728960" cy="1600835"/>
          </a:xfrm>
        </p:spPr>
        <p:txBody>
          <a:bodyPr>
            <a:noAutofit/>
          </a:bodyPr>
          <a:lstStyle/>
          <a:p>
            <a:pPr algn="ctr"/>
            <a:r>
              <a:rPr lang="ru-RU" sz="16300" b="1" dirty="0">
                <a:solidFill>
                  <a:schemeClr val="bg1"/>
                </a:solidFill>
              </a:rPr>
              <a:t>Ответ</a:t>
            </a:r>
          </a:p>
        </p:txBody>
      </p:sp>
      <p:sp>
        <p:nvSpPr>
          <p:cNvPr id="4" name="Прямоугольник: скругленные углы 3">
            <a:hlinkClick r:id="rId3" action="ppaction://hlinksldjump"/>
            <a:extLst>
              <a:ext uri="{FF2B5EF4-FFF2-40B4-BE49-F238E27FC236}">
                <a16:creationId xmlns:a16="http://schemas.microsoft.com/office/drawing/2014/main" id="{42C50226-F539-4D09-89E2-382D38BBD14D}"/>
              </a:ext>
            </a:extLst>
          </p:cNvPr>
          <p:cNvSpPr/>
          <p:nvPr/>
        </p:nvSpPr>
        <p:spPr>
          <a:xfrm>
            <a:off x="3413760" y="1965959"/>
            <a:ext cx="5501640" cy="2926081"/>
          </a:xfrm>
          <a:prstGeom prst="roundRect">
            <a:avLst>
              <a:gd name="adj" fmla="val 44314"/>
            </a:avLst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500" b="1" i="1" dirty="0"/>
              <a:t>12,3</a:t>
            </a:r>
          </a:p>
        </p:txBody>
      </p:sp>
    </p:spTree>
    <p:extLst>
      <p:ext uri="{BB962C8B-B14F-4D97-AF65-F5344CB8AC3E}">
        <p14:creationId xmlns:p14="http://schemas.microsoft.com/office/powerpoint/2010/main" val="1216476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3934E-4BE4-42E7-9D33-3408C809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24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Найдите значение выражения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4840" y="2141537"/>
                <a:ext cx="10515600" cy="2278063"/>
              </a:xfrm>
            </p:spPr>
            <p:txBody>
              <a:bodyPr/>
              <a:lstStyle/>
              <a:p>
                <a:endParaRPr lang="ru-RU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(728</m:t>
                          </m:r>
                        </m:e>
                        <m:sup>
                          <m: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26</m:t>
                          </m:r>
                        </m:e>
                        <m:sup>
                          <m:r>
                            <a:rPr lang="ru-RU" sz="7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7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):754</m:t>
                      </m:r>
                    </m:oMath>
                  </m:oMathPara>
                </a14:m>
                <a:endParaRPr lang="ru-RU" sz="7200" dirty="0">
                  <a:solidFill>
                    <a:schemeClr val="tx1"/>
                  </a:solidFill>
                </a:endParaRPr>
              </a:p>
              <a:p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Объект 5">
                <a:extLst>
                  <a:ext uri="{FF2B5EF4-FFF2-40B4-BE49-F238E27FC236}">
                    <a16:creationId xmlns:a16="http://schemas.microsoft.com/office/drawing/2014/main" id="{92AF79CE-9A37-4103-B945-DB70738D7C9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4840" y="2141537"/>
                <a:ext cx="10515600" cy="22780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>
            <a:extLst>
              <a:ext uri="{FF2B5EF4-FFF2-40B4-BE49-F238E27FC236}">
                <a16:creationId xmlns:a16="http://schemas.microsoft.com/office/drawing/2014/main" id="{CC2EEF6E-D9B2-4248-9984-A23D4A9FA9A8}"/>
              </a:ext>
            </a:extLst>
          </p:cNvPr>
          <p:cNvSpPr/>
          <p:nvPr/>
        </p:nvSpPr>
        <p:spPr>
          <a:xfrm>
            <a:off x="624840" y="4039773"/>
            <a:ext cx="2335237" cy="23352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28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me-out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1044</Words>
  <Application>Microsoft Office PowerPoint</Application>
  <PresentationFormat>Широкоэкранный</PresentationFormat>
  <Paragraphs>275</Paragraphs>
  <Slides>67</Slides>
  <Notes>0</Notes>
  <HiddenSlides>60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73" baseType="lpstr">
      <vt:lpstr>Arial</vt:lpstr>
      <vt:lpstr>Arial Black</vt:lpstr>
      <vt:lpstr>Calibri</vt:lpstr>
      <vt:lpstr>Calibri Light</vt:lpstr>
      <vt:lpstr>Cambria Math</vt:lpstr>
      <vt:lpstr>Тема Office</vt:lpstr>
      <vt:lpstr>Презентация PowerPoint</vt:lpstr>
      <vt:lpstr>Подумаем над  темой  урока….</vt:lpstr>
      <vt:lpstr>Своя игра «Подготовка к ЕГЭ»</vt:lpstr>
      <vt:lpstr>Правила игры</vt:lpstr>
      <vt:lpstr>Рефлексия </vt:lpstr>
      <vt:lpstr>Презентация PowerPoint</vt:lpstr>
      <vt:lpstr>Найдите значение выражения</vt:lpstr>
      <vt:lpstr>Ответ</vt:lpstr>
      <vt:lpstr>Найдите значение выражения</vt:lpstr>
      <vt:lpstr>Ответ</vt:lpstr>
      <vt:lpstr>Найдите значение выражения</vt:lpstr>
      <vt:lpstr>Ответ</vt:lpstr>
      <vt:lpstr>Найдите значение выражения</vt:lpstr>
      <vt:lpstr>Ответ</vt:lpstr>
      <vt:lpstr>Найдите значение выражения</vt:lpstr>
      <vt:lpstr>Ответ</vt:lpstr>
      <vt:lpstr>Установите соответствие между графиками линейных функций и угловыми коэффициентами прямых.</vt:lpstr>
      <vt:lpstr>Ответ</vt:lpstr>
      <vt:lpstr>Установите соответствие между графиками линейных функций и угловыми коэффициентами прямых.</vt:lpstr>
      <vt:lpstr>Ответ</vt:lpstr>
      <vt:lpstr>Установите соответствие между графиками линейных функций и угловыми коэффициентами прямых.</vt:lpstr>
      <vt:lpstr>Ответ</vt:lpstr>
      <vt:lpstr>На рисунке изображён график функции  f(x)= a+log_a⁡x.   Найдите  f(x)=32.  </vt:lpstr>
      <vt:lpstr>Ответ</vt:lpstr>
      <vt:lpstr>На рисунке изображён график функции  f(x)= a sin⁡x+b   Найдите  a. </vt:lpstr>
      <vt:lpstr>Ответ</vt:lpstr>
      <vt:lpstr>Материальная точка движется прямолинейно по закону  x(t)=6x^2-48t+17  (где x  — расстояние от точки отсчета в метрах, t  — время в секундах, измеренное с начала движения).   Найдите ее скорость (в м/с) в момент времени t  =  9 с</vt:lpstr>
      <vt:lpstr>Ответ</vt:lpstr>
      <vt:lpstr>На рисунке изображены график функции y = f(x) и касательная к нему в точке с абсциссой x0. Найдите значение производной функции f(x) в точке x0.</vt:lpstr>
      <vt:lpstr>Ответ</vt:lpstr>
      <vt:lpstr>На рисунке изображен график функции y = f(x), определенной на интервале (−6; 5). Найдите количество точек, в которых касательная к графику функции параллельна прямой y  =  −6.</vt:lpstr>
      <vt:lpstr>Ответ</vt:lpstr>
      <vt:lpstr>На рисунке изображен график производной функции f(x).  Найдите абсциссу точки, в которой касательная к графику   у = f(x) параллельна оси абсцисс или совпадает с ней. </vt:lpstr>
      <vt:lpstr>Ответ</vt:lpstr>
      <vt:lpstr>Прямая y = 3x + 1 является касательной к графику функции   f(x)= 〖ax〗^2+2x+3.  Найдите a. </vt:lpstr>
      <vt:lpstr>Ответ</vt:lpstr>
      <vt:lpstr>Счастливый случай</vt:lpstr>
      <vt:lpstr>Ответ</vt:lpstr>
      <vt:lpstr>Назовите меньший корень уравнения  x^2+10x=-16  </vt:lpstr>
      <vt:lpstr>Ответ</vt:lpstr>
      <vt:lpstr>Назовите корень уравнения  √(10-x)-3=0  </vt:lpstr>
      <vt:lpstr>Ответ</vt:lpstr>
      <vt:lpstr>Назовите корень уравнения  (1/2)^(6-2x)=4  </vt:lpstr>
      <vt:lpstr>Ответ</vt:lpstr>
      <vt:lpstr>Назовите корень уравнения  cos⁡〖(π(x-7))/3〗=1/2   </vt:lpstr>
      <vt:lpstr>Ответ</vt:lpstr>
      <vt:lpstr>   </vt:lpstr>
      <vt:lpstr>Ответ</vt:lpstr>
      <vt:lpstr>   </vt:lpstr>
      <vt:lpstr>Ответ</vt:lpstr>
      <vt:lpstr>   </vt:lpstr>
      <vt:lpstr>Ответ</vt:lpstr>
      <vt:lpstr>   </vt:lpstr>
      <vt:lpstr>Ответ</vt:lpstr>
      <vt:lpstr>   </vt:lpstr>
      <vt:lpstr>Ответ</vt:lpstr>
      <vt:lpstr>   </vt:lpstr>
      <vt:lpstr>Ответ</vt:lpstr>
      <vt:lpstr>   </vt:lpstr>
      <vt:lpstr>Ответ</vt:lpstr>
      <vt:lpstr>   </vt:lpstr>
      <vt:lpstr>Ответ</vt:lpstr>
      <vt:lpstr>   </vt:lpstr>
      <vt:lpstr>Ответ</vt:lpstr>
      <vt:lpstr>   </vt:lpstr>
      <vt:lpstr>Ответ</vt:lpstr>
      <vt:lpstr>Рефлексия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Мария</cp:lastModifiedBy>
  <cp:revision>45</cp:revision>
  <dcterms:created xsi:type="dcterms:W3CDTF">2025-03-30T11:20:03Z</dcterms:created>
  <dcterms:modified xsi:type="dcterms:W3CDTF">2025-04-01T02:51:32Z</dcterms:modified>
</cp:coreProperties>
</file>