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5" r:id="rId3"/>
    <p:sldId id="266" r:id="rId4"/>
    <p:sldId id="267" r:id="rId5"/>
    <p:sldId id="268" r:id="rId6"/>
    <p:sldId id="269" r:id="rId7"/>
    <p:sldId id="270" r:id="rId8"/>
    <p:sldId id="257" r:id="rId9"/>
    <p:sldId id="258" r:id="rId10"/>
    <p:sldId id="259" r:id="rId11"/>
    <p:sldId id="260" r:id="rId12"/>
    <p:sldId id="261" r:id="rId13"/>
    <p:sldId id="271" r:id="rId14"/>
    <p:sldId id="272" r:id="rId15"/>
    <p:sldId id="262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25C46-442C-4335-942B-A4DD122AE57C}" type="datetimeFigureOut">
              <a:rPr lang="ru-RU" smtClean="0"/>
              <a:t>10.08.2018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8BCEB-2612-4DA9-B152-623207A78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51872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25C46-442C-4335-942B-A4DD122AE57C}" type="datetimeFigureOut">
              <a:rPr lang="ru-RU" smtClean="0"/>
              <a:t>10.08.2018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8BCEB-2612-4DA9-B152-623207A78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45638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25C46-442C-4335-942B-A4DD122AE57C}" type="datetimeFigureOut">
              <a:rPr lang="ru-RU" smtClean="0"/>
              <a:t>10.08.2018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8BCEB-2612-4DA9-B152-623207A78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76106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25C46-442C-4335-942B-A4DD122AE57C}" type="datetimeFigureOut">
              <a:rPr lang="ru-RU" smtClean="0"/>
              <a:t>10.08.2018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8BCEB-2612-4DA9-B152-623207A78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90885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25C46-442C-4335-942B-A4DD122AE57C}" type="datetimeFigureOut">
              <a:rPr lang="ru-RU" smtClean="0"/>
              <a:t>10.08.2018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8BCEB-2612-4DA9-B152-623207A78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71978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25C46-442C-4335-942B-A4DD122AE57C}" type="datetimeFigureOut">
              <a:rPr lang="ru-RU" smtClean="0"/>
              <a:t>10.08.2018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8BCEB-2612-4DA9-B152-623207A78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919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25C46-442C-4335-942B-A4DD122AE57C}" type="datetimeFigureOut">
              <a:rPr lang="ru-RU" smtClean="0"/>
              <a:t>10.08.2018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8BCEB-2612-4DA9-B152-623207A78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35551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25C46-442C-4335-942B-A4DD122AE57C}" type="datetimeFigureOut">
              <a:rPr lang="ru-RU" smtClean="0"/>
              <a:t>10.08.2018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8BCEB-2612-4DA9-B152-623207A78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87230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25C46-442C-4335-942B-A4DD122AE57C}" type="datetimeFigureOut">
              <a:rPr lang="ru-RU" smtClean="0"/>
              <a:t>10.08.2018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8BCEB-2612-4DA9-B152-623207A78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23492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25C46-442C-4335-942B-A4DD122AE57C}" type="datetimeFigureOut">
              <a:rPr lang="ru-RU" smtClean="0"/>
              <a:t>10.08.2018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8BCEB-2612-4DA9-B152-623207A78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0839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25C46-442C-4335-942B-A4DD122AE57C}" type="datetimeFigureOut">
              <a:rPr lang="ru-RU" smtClean="0"/>
              <a:t>10.08.2018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8BCEB-2612-4DA9-B152-623207A78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3221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425C46-442C-4335-942B-A4DD122AE57C}" type="datetimeFigureOut">
              <a:rPr lang="ru-RU" smtClean="0"/>
              <a:t>10.08.2018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58BCEB-2612-4DA9-B152-623207A78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4868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9.jpeg"/><Relationship Id="rId4" Type="http://schemas.openxmlformats.org/officeDocument/2006/relationships/image" Target="../media/image8.w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49547" y="2289345"/>
            <a:ext cx="8439977" cy="1575377"/>
          </a:xfrm>
        </p:spPr>
        <p:txBody>
          <a:bodyPr>
            <a:noAutofit/>
          </a:bodyPr>
          <a:lstStyle/>
          <a:p>
            <a:pPr algn="l"/>
            <a:r>
              <a:rPr lang="ru-RU" sz="8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Модель и</a:t>
            </a:r>
            <a:br>
              <a:rPr lang="ru-RU" sz="8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ru-RU" sz="8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моделирование</a:t>
            </a:r>
            <a:br>
              <a:rPr lang="ru-RU" sz="8000" dirty="0">
                <a:latin typeface="+mn-lt"/>
              </a:rPr>
            </a:br>
            <a:endParaRPr lang="ru-RU" sz="8000" dirty="0">
              <a:latin typeface="+mn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681216" y="4169664"/>
            <a:ext cx="551078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dirty="0">
                <a:latin typeface="+mj-lt"/>
              </a:rPr>
              <a:t>Гиндина Эвелина Георгиевна </a:t>
            </a:r>
          </a:p>
          <a:p>
            <a:pPr algn="r"/>
            <a:r>
              <a:rPr lang="ru-RU" sz="2400" dirty="0">
                <a:latin typeface="+mj-lt"/>
              </a:rPr>
              <a:t>Учитель физики и информатики</a:t>
            </a:r>
          </a:p>
          <a:p>
            <a:pPr algn="r"/>
            <a:r>
              <a:rPr lang="ru-RU" sz="2400" dirty="0">
                <a:latin typeface="+mj-lt"/>
              </a:rPr>
              <a:t>ГБОУ СОШ С. Черноречье</a:t>
            </a:r>
          </a:p>
          <a:p>
            <a:pPr algn="r"/>
            <a:r>
              <a:rPr lang="ru-RU" sz="2400">
                <a:latin typeface="+mj-lt"/>
              </a:rPr>
              <a:t>8 </a:t>
            </a:r>
            <a:r>
              <a:rPr lang="ru-RU" sz="2400" dirty="0">
                <a:latin typeface="+mj-lt"/>
              </a:rPr>
              <a:t>класс</a:t>
            </a:r>
          </a:p>
        </p:txBody>
      </p:sp>
      <p:pic>
        <p:nvPicPr>
          <p:cNvPr id="1026" name="Picture 2" descr="http://www.softreactor.ru/sites/default/files/image/node_pics/11/razrabotka-sistem-kompyuternogo-modelirovaniya.JPG">
            <a:extLst>
              <a:ext uri="{FF2B5EF4-FFF2-40B4-BE49-F238E27FC236}">
                <a16:creationId xmlns:a16="http://schemas.microsoft.com/office/drawing/2014/main" id="{88BA5AEC-E259-42BB-8660-474264CC2F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28" y="2837601"/>
            <a:ext cx="6028580" cy="3766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86237" y="6349207"/>
            <a:ext cx="3327688" cy="508793"/>
          </a:xfrm>
        </p:spPr>
        <p:txBody>
          <a:bodyPr>
            <a:noAutofit/>
          </a:bodyPr>
          <a:lstStyle/>
          <a:p>
            <a:r>
              <a:rPr lang="ru-RU" sz="1600" dirty="0"/>
              <a:t>2018, Черноречье</a:t>
            </a:r>
          </a:p>
        </p:txBody>
      </p:sp>
    </p:spTree>
    <p:extLst>
      <p:ext uri="{BB962C8B-B14F-4D97-AF65-F5344CB8AC3E}">
        <p14:creationId xmlns:p14="http://schemas.microsoft.com/office/powerpoint/2010/main" val="25821035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286" y="142875"/>
            <a:ext cx="11931651" cy="6557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4668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72836" y="1159669"/>
            <a:ext cx="4000500" cy="31003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2509" y="2709863"/>
            <a:ext cx="5081154" cy="1575377"/>
          </a:xfrm>
        </p:spPr>
        <p:txBody>
          <a:bodyPr>
            <a:normAutofit fontScale="90000"/>
          </a:bodyPr>
          <a:lstStyle/>
          <a:p>
            <a:r>
              <a:rPr lang="ru-RU" sz="23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en-US" sz="23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</a:t>
            </a:r>
            <a:endParaRPr lang="ru-RU" sz="67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7915" y="4172414"/>
            <a:ext cx="668413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моделирование</a:t>
            </a:r>
            <a:endParaRPr lang="ru-RU" sz="7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957455" y="3340623"/>
            <a:ext cx="6096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2000" i="1" dirty="0"/>
              <a:t>Полученное изображение какого-либо предмета в результате 3d моделирования можно увидеть на экране монитора различных ракурсах, при различном освещении</a:t>
            </a:r>
            <a:endParaRPr lang="ru-RU" sz="3200" i="1" dirty="0">
              <a:latin typeface="+mj-lt"/>
            </a:endParaRPr>
          </a:p>
        </p:txBody>
      </p:sp>
      <p:sp>
        <p:nvSpPr>
          <p:cNvPr id="8" name="Пятно 2 7"/>
          <p:cNvSpPr/>
          <p:nvPr/>
        </p:nvSpPr>
        <p:spPr>
          <a:xfrm>
            <a:off x="4378037" y="251059"/>
            <a:ext cx="7412181" cy="2935486"/>
          </a:xfrm>
          <a:prstGeom prst="irregularSeal2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создание визуального объемного образа желаемого объекта </a:t>
            </a:r>
          </a:p>
        </p:txBody>
      </p:sp>
    </p:spTree>
    <p:extLst>
      <p:ext uri="{BB962C8B-B14F-4D97-AF65-F5344CB8AC3E}">
        <p14:creationId xmlns:p14="http://schemas.microsoft.com/office/powerpoint/2010/main" val="1000319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72836" y="1159669"/>
            <a:ext cx="4000500" cy="31003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2509" y="2709863"/>
            <a:ext cx="5081154" cy="1575377"/>
          </a:xfrm>
        </p:spPr>
        <p:txBody>
          <a:bodyPr>
            <a:normAutofit fontScale="90000"/>
          </a:bodyPr>
          <a:lstStyle/>
          <a:p>
            <a:r>
              <a:rPr lang="ru-RU" sz="23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en-US" sz="23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</a:t>
            </a:r>
            <a:endParaRPr lang="ru-RU" sz="67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7915" y="4172414"/>
            <a:ext cx="668413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моделирование</a:t>
            </a:r>
            <a:endParaRPr lang="ru-RU" sz="72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8381999" y="3112830"/>
            <a:ext cx="468239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123</a:t>
            </a:r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</a:t>
            </a:r>
            <a:r>
              <a:rPr lang="ru-RU" sz="44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</a:t>
            </a:r>
            <a:endParaRPr lang="ru-RU" sz="4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Стрелка вправо 6"/>
          <p:cNvSpPr/>
          <p:nvPr/>
        </p:nvSpPr>
        <p:spPr>
          <a:xfrm>
            <a:off x="5548064" y="1366427"/>
            <a:ext cx="928255" cy="2887374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9726549"/>
              </p:ext>
            </p:extLst>
          </p:nvPr>
        </p:nvGraphicFramePr>
        <p:xfrm>
          <a:off x="8381999" y="1959282"/>
          <a:ext cx="4112549" cy="609600"/>
        </p:xfrm>
        <a:graphic>
          <a:graphicData uri="http://schemas.openxmlformats.org/drawingml/2006/table">
            <a:tbl>
              <a:tblPr/>
              <a:tblGrid>
                <a:gridCol w="4112549">
                  <a:extLst>
                    <a:ext uri="{9D8B030D-6E8A-4147-A177-3AD203B41FA5}">
                      <a16:colId xmlns:a16="http://schemas.microsoft.com/office/drawing/2014/main" val="240074233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40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 </a:t>
                      </a:r>
                      <a:r>
                        <a:rPr lang="ru-RU" sz="40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З</a:t>
                      </a:r>
                      <a:r>
                        <a:rPr lang="en-US" sz="40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D</a:t>
                      </a:r>
                      <a:r>
                        <a:rPr lang="ru-RU" sz="40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 Дом</a:t>
                      </a:r>
                      <a:endParaRPr lang="en-US" sz="4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4184411"/>
                  </a:ext>
                </a:extLst>
              </a:tr>
            </a:tbl>
          </a:graphicData>
        </a:graphic>
      </p:graphicFrame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2"/>
          <a:srcRect l="53874" t="50095" r="41389" b="41531"/>
          <a:stretch/>
        </p:blipFill>
        <p:spPr>
          <a:xfrm>
            <a:off x="7245670" y="1744996"/>
            <a:ext cx="1071562" cy="1065118"/>
          </a:xfrm>
          <a:prstGeom prst="rect">
            <a:avLst/>
          </a:prstGeom>
        </p:spPr>
      </p:pic>
      <p:pic>
        <p:nvPicPr>
          <p:cNvPr id="8194" name="Picture 2" descr="http://msashleystechworld.weebly.com/uploads/2/1/9/0/21905200/5680871_orig.png">
            <a:extLst>
              <a:ext uri="{FF2B5EF4-FFF2-40B4-BE49-F238E27FC236}">
                <a16:creationId xmlns:a16="http://schemas.microsoft.com/office/drawing/2014/main" id="{D81EA867-A168-4CFC-9D7B-12F7C033DD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8246" y="3004345"/>
            <a:ext cx="986409" cy="986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41466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8476EC2-C920-4F3A-8708-2D2B3AAEF0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8472" y="121285"/>
            <a:ext cx="10515600" cy="1325563"/>
          </a:xfrm>
        </p:spPr>
        <p:txBody>
          <a:bodyPr/>
          <a:lstStyle/>
          <a:p>
            <a:pPr algn="ctr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Практическое задание </a:t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«Воссоздание Бородинского сражения»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4B2E9F3-491E-4488-9F53-20F77F9265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2440" y="1789049"/>
            <a:ext cx="4184904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группа</a:t>
            </a:r>
          </a:p>
          <a:p>
            <a:pPr marL="0" indent="0" algn="ctr">
              <a:buNone/>
            </a:pPr>
            <a:r>
              <a:rPr lang="ru-RU" sz="3600" dirty="0"/>
              <a:t>Создать ландшафт Бородинского сражения</a:t>
            </a:r>
          </a:p>
        </p:txBody>
      </p:sp>
      <p:sp>
        <p:nvSpPr>
          <p:cNvPr id="4" name="Объект 2">
            <a:extLst>
              <a:ext uri="{FF2B5EF4-FFF2-40B4-BE49-F238E27FC236}">
                <a16:creationId xmlns:a16="http://schemas.microsoft.com/office/drawing/2014/main" id="{BF26B96C-DE8D-4143-BAB3-9B4FFED75EED}"/>
              </a:ext>
            </a:extLst>
          </p:cNvPr>
          <p:cNvSpPr txBox="1">
            <a:spLocks/>
          </p:cNvSpPr>
          <p:nvPr/>
        </p:nvSpPr>
        <p:spPr>
          <a:xfrm>
            <a:off x="3307080" y="4598480"/>
            <a:ext cx="418490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группа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ru-RU" sz="3600" dirty="0"/>
              <a:t>Создать пушки, сабли, колесницы</a:t>
            </a:r>
          </a:p>
        </p:txBody>
      </p:sp>
      <p:pic>
        <p:nvPicPr>
          <p:cNvPr id="9218" name="Picture 2" descr="https://www.motto.net.ua/large/201406/78778.jpg">
            <a:extLst>
              <a:ext uri="{FF2B5EF4-FFF2-40B4-BE49-F238E27FC236}">
                <a16:creationId xmlns:a16="http://schemas.microsoft.com/office/drawing/2014/main" id="{AD87CADC-019E-4479-8168-D0C40E2BBB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2834" y="1446848"/>
            <a:ext cx="5287518" cy="3151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75520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E73C06-FA78-4E58-AA5C-264BC49F24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7512" y="365760"/>
            <a:ext cx="10515600" cy="683387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Критерии оценивания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8A0BDEF-4A13-4F71-9FB6-135F161766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94816"/>
            <a:ext cx="6367272" cy="498214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u="sng" dirty="0"/>
              <a:t>1 группа:</a:t>
            </a:r>
          </a:p>
          <a:p>
            <a:pPr marL="514350" indent="-514350">
              <a:buAutoNum type="arabicPeriod"/>
            </a:pPr>
            <a:r>
              <a:rPr lang="ru-RU" dirty="0"/>
              <a:t>Создать макет, размером 150 на 150 </a:t>
            </a:r>
          </a:p>
          <a:p>
            <a:pPr marL="514350" indent="-514350">
              <a:buAutoNum type="arabicPeriod"/>
            </a:pPr>
            <a:r>
              <a:rPr lang="ru-RU" dirty="0"/>
              <a:t>На макете расположить озеро  - 2 </a:t>
            </a:r>
            <a:r>
              <a:rPr lang="ru-RU" dirty="0" err="1"/>
              <a:t>шт</a:t>
            </a:r>
            <a:r>
              <a:rPr lang="ru-RU" dirty="0"/>
              <a:t>, деревья – 3 </a:t>
            </a:r>
            <a:r>
              <a:rPr lang="ru-RU" dirty="0" err="1"/>
              <a:t>шт</a:t>
            </a:r>
            <a:r>
              <a:rPr lang="ru-RU" dirty="0"/>
              <a:t>, небольшие дома – 3 </a:t>
            </a:r>
            <a:r>
              <a:rPr lang="ru-RU" dirty="0" err="1"/>
              <a:t>шт</a:t>
            </a:r>
            <a:endParaRPr lang="ru-RU" dirty="0"/>
          </a:p>
          <a:p>
            <a:pPr marL="514350" indent="-514350">
              <a:buAutoNum type="arabicPeriod"/>
            </a:pPr>
            <a:r>
              <a:rPr lang="ru-RU" dirty="0"/>
              <a:t>Преобразить все в цвет</a:t>
            </a:r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r>
              <a:rPr lang="ru-RU" b="1" u="sng" dirty="0"/>
              <a:t>2 группа:</a:t>
            </a:r>
          </a:p>
          <a:p>
            <a:pPr marL="514350" indent="-514350">
              <a:buAutoNum type="arabicPeriod"/>
            </a:pPr>
            <a:r>
              <a:rPr lang="ru-RU" dirty="0"/>
              <a:t>Создать пушки – 3 </a:t>
            </a:r>
            <a:r>
              <a:rPr lang="ru-RU" dirty="0" err="1"/>
              <a:t>шт</a:t>
            </a:r>
            <a:r>
              <a:rPr lang="ru-RU" dirty="0"/>
              <a:t>, сабли – 5 </a:t>
            </a:r>
            <a:r>
              <a:rPr lang="ru-RU" dirty="0" err="1"/>
              <a:t>шт</a:t>
            </a:r>
            <a:r>
              <a:rPr lang="ru-RU" dirty="0"/>
              <a:t>, колесницы – 2 шт.</a:t>
            </a:r>
          </a:p>
          <a:p>
            <a:pPr marL="514350" indent="-514350">
              <a:buAutoNum type="arabicPeriod"/>
            </a:pPr>
            <a:r>
              <a:rPr lang="ru-RU" dirty="0"/>
              <a:t>Преобразить все в цвет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Овал 3">
            <a:extLst>
              <a:ext uri="{FF2B5EF4-FFF2-40B4-BE49-F238E27FC236}">
                <a16:creationId xmlns:a16="http://schemas.microsoft.com/office/drawing/2014/main" id="{B1B61945-E1E3-4134-A63D-1663832D4FFC}"/>
              </a:ext>
            </a:extLst>
          </p:cNvPr>
          <p:cNvSpPr/>
          <p:nvPr/>
        </p:nvSpPr>
        <p:spPr>
          <a:xfrm>
            <a:off x="7413674" y="1481797"/>
            <a:ext cx="1097280" cy="621792"/>
          </a:xfrm>
          <a:prstGeom prst="ellipse">
            <a:avLst/>
          </a:prstGeom>
          <a:solidFill>
            <a:srgbClr val="7030A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</a:p>
        </p:txBody>
      </p:sp>
      <p:sp>
        <p:nvSpPr>
          <p:cNvPr id="5" name="Овал 4">
            <a:extLst>
              <a:ext uri="{FF2B5EF4-FFF2-40B4-BE49-F238E27FC236}">
                <a16:creationId xmlns:a16="http://schemas.microsoft.com/office/drawing/2014/main" id="{F901DC85-0761-423E-A762-FE25DB0116A4}"/>
              </a:ext>
            </a:extLst>
          </p:cNvPr>
          <p:cNvSpPr/>
          <p:nvPr/>
        </p:nvSpPr>
        <p:spPr>
          <a:xfrm>
            <a:off x="7413674" y="2354931"/>
            <a:ext cx="1097280" cy="621792"/>
          </a:xfrm>
          <a:prstGeom prst="ellipse">
            <a:avLst/>
          </a:prstGeom>
          <a:solidFill>
            <a:srgbClr val="7030A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</a:t>
            </a:r>
          </a:p>
        </p:txBody>
      </p:sp>
      <p:sp>
        <p:nvSpPr>
          <p:cNvPr id="6" name="Овал 5">
            <a:extLst>
              <a:ext uri="{FF2B5EF4-FFF2-40B4-BE49-F238E27FC236}">
                <a16:creationId xmlns:a16="http://schemas.microsoft.com/office/drawing/2014/main" id="{2A52DA71-5968-4135-895B-B46232DF7822}"/>
              </a:ext>
            </a:extLst>
          </p:cNvPr>
          <p:cNvSpPr/>
          <p:nvPr/>
        </p:nvSpPr>
        <p:spPr>
          <a:xfrm>
            <a:off x="7413674" y="3228066"/>
            <a:ext cx="1097280" cy="621792"/>
          </a:xfrm>
          <a:prstGeom prst="ellipse">
            <a:avLst/>
          </a:prstGeom>
          <a:solidFill>
            <a:srgbClr val="7030A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</a:p>
        </p:txBody>
      </p:sp>
      <p:sp>
        <p:nvSpPr>
          <p:cNvPr id="7" name="Правая фигурная скобка 6">
            <a:extLst>
              <a:ext uri="{FF2B5EF4-FFF2-40B4-BE49-F238E27FC236}">
                <a16:creationId xmlns:a16="http://schemas.microsoft.com/office/drawing/2014/main" id="{8D37F720-141D-4208-A00D-FBE4330E5436}"/>
              </a:ext>
            </a:extLst>
          </p:cNvPr>
          <p:cNvSpPr/>
          <p:nvPr/>
        </p:nvSpPr>
        <p:spPr>
          <a:xfrm>
            <a:off x="8848578" y="1481797"/>
            <a:ext cx="464234" cy="4646397"/>
          </a:xfrm>
          <a:prstGeom prst="rightBrace">
            <a:avLst/>
          </a:prstGeom>
          <a:ln w="7620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DA70A522-8A02-4613-8B42-A39DA6E135EF}"/>
              </a:ext>
            </a:extLst>
          </p:cNvPr>
          <p:cNvSpPr/>
          <p:nvPr/>
        </p:nvSpPr>
        <p:spPr>
          <a:xfrm>
            <a:off x="9650436" y="1481797"/>
            <a:ext cx="2250832" cy="469516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50000"/>
              </a:lnSpc>
            </a:pPr>
            <a:r>
              <a:rPr lang="ru-RU" sz="2000" b="1" dirty="0">
                <a:solidFill>
                  <a:schemeClr val="tx1"/>
                </a:solidFill>
              </a:rPr>
              <a:t>9-11 – оценка «5»</a:t>
            </a:r>
          </a:p>
          <a:p>
            <a:pPr algn="just">
              <a:lnSpc>
                <a:spcPct val="150000"/>
              </a:lnSpc>
            </a:pPr>
            <a:r>
              <a:rPr lang="ru-RU" sz="2000" b="1" dirty="0">
                <a:solidFill>
                  <a:schemeClr val="tx1"/>
                </a:solidFill>
              </a:rPr>
              <a:t>6-8 – оценка «4»</a:t>
            </a:r>
          </a:p>
          <a:p>
            <a:pPr algn="just">
              <a:lnSpc>
                <a:spcPct val="150000"/>
              </a:lnSpc>
            </a:pPr>
            <a:r>
              <a:rPr lang="ru-RU" sz="2000" b="1" dirty="0">
                <a:solidFill>
                  <a:schemeClr val="tx1"/>
                </a:solidFill>
              </a:rPr>
              <a:t>4-5 – оценка «3»</a:t>
            </a:r>
          </a:p>
          <a:p>
            <a:pPr algn="just">
              <a:lnSpc>
                <a:spcPct val="150000"/>
              </a:lnSpc>
            </a:pPr>
            <a:r>
              <a:rPr lang="ru-RU" sz="2000" b="1" dirty="0">
                <a:solidFill>
                  <a:schemeClr val="tx1"/>
                </a:solidFill>
              </a:rPr>
              <a:t>Менее 3 - оценка «2»</a:t>
            </a:r>
          </a:p>
        </p:txBody>
      </p:sp>
      <p:sp>
        <p:nvSpPr>
          <p:cNvPr id="10" name="Овал 9">
            <a:extLst>
              <a:ext uri="{FF2B5EF4-FFF2-40B4-BE49-F238E27FC236}">
                <a16:creationId xmlns:a16="http://schemas.microsoft.com/office/drawing/2014/main" id="{E137ED25-A144-49F9-A9F1-24DE099BF7DF}"/>
              </a:ext>
            </a:extLst>
          </p:cNvPr>
          <p:cNvSpPr/>
          <p:nvPr/>
        </p:nvSpPr>
        <p:spPr>
          <a:xfrm>
            <a:off x="7408047" y="4624357"/>
            <a:ext cx="1097280" cy="621792"/>
          </a:xfrm>
          <a:prstGeom prst="ellipse">
            <a:avLst/>
          </a:prstGeom>
          <a:solidFill>
            <a:srgbClr val="7030A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</a:t>
            </a:r>
          </a:p>
        </p:txBody>
      </p:sp>
      <p:sp>
        <p:nvSpPr>
          <p:cNvPr id="11" name="Овал 10">
            <a:extLst>
              <a:ext uri="{FF2B5EF4-FFF2-40B4-BE49-F238E27FC236}">
                <a16:creationId xmlns:a16="http://schemas.microsoft.com/office/drawing/2014/main" id="{318D8454-E338-4851-8933-4F3278B7B53B}"/>
              </a:ext>
            </a:extLst>
          </p:cNvPr>
          <p:cNvSpPr/>
          <p:nvPr/>
        </p:nvSpPr>
        <p:spPr>
          <a:xfrm>
            <a:off x="7408047" y="5506402"/>
            <a:ext cx="1097280" cy="621792"/>
          </a:xfrm>
          <a:prstGeom prst="ellipse">
            <a:avLst/>
          </a:prstGeom>
          <a:solidFill>
            <a:srgbClr val="7030A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0477690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im0-tub-ru.yandex.net/i?id=37a7882b73557f448c062b6191713e34&amp;n=33&amp;h=215&amp;w=277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847" r="26606" b="23404"/>
          <a:stretch/>
        </p:blipFill>
        <p:spPr bwMode="auto">
          <a:xfrm>
            <a:off x="4458761" y="224729"/>
            <a:ext cx="3324156" cy="1246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/>
          <a:srcRect l="592" t="16382" r="93551" b="74527"/>
          <a:stretch/>
        </p:blipFill>
        <p:spPr>
          <a:xfrm>
            <a:off x="8020685" y="156842"/>
            <a:ext cx="979868" cy="855157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9000553" y="224729"/>
            <a:ext cx="468239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Tinkercad</a:t>
            </a:r>
            <a:endParaRPr lang="ru-RU" sz="4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Стрелка вправо 6"/>
          <p:cNvSpPr/>
          <p:nvPr/>
        </p:nvSpPr>
        <p:spPr>
          <a:xfrm rot="3626516">
            <a:off x="2066536" y="773922"/>
            <a:ext cx="1033680" cy="1509835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 rot="7716213">
            <a:off x="5603998" y="773923"/>
            <a:ext cx="1033680" cy="1509835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 rot="5400000">
            <a:off x="9160119" y="744340"/>
            <a:ext cx="1033680" cy="1509835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4"/>
          <a:srcRect l="53874" t="50095" r="41389" b="41531"/>
          <a:stretch/>
        </p:blipFill>
        <p:spPr>
          <a:xfrm>
            <a:off x="85274" y="-3030"/>
            <a:ext cx="1071562" cy="1065118"/>
          </a:xfrm>
          <a:prstGeom prst="rect">
            <a:avLst/>
          </a:prstGeom>
        </p:spPr>
      </p:pic>
      <p:graphicFrame>
        <p:nvGraphicFramePr>
          <p:cNvPr id="16" name="Таблица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481777"/>
              </p:ext>
            </p:extLst>
          </p:nvPr>
        </p:nvGraphicFramePr>
        <p:xfrm>
          <a:off x="1156836" y="238589"/>
          <a:ext cx="4112549" cy="609600"/>
        </p:xfrm>
        <a:graphic>
          <a:graphicData uri="http://schemas.openxmlformats.org/drawingml/2006/table">
            <a:tbl>
              <a:tblPr/>
              <a:tblGrid>
                <a:gridCol w="4112549">
                  <a:extLst>
                    <a:ext uri="{9D8B030D-6E8A-4147-A177-3AD203B41FA5}">
                      <a16:colId xmlns:a16="http://schemas.microsoft.com/office/drawing/2014/main" val="240074233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40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Sweet Home 3D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4184411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201289" y="1612243"/>
            <a:ext cx="4364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/>
              <a:t>Создаем </a:t>
            </a:r>
          </a:p>
          <a:p>
            <a:pPr algn="ctr"/>
            <a:r>
              <a:rPr lang="ru-RU" sz="3600" dirty="0"/>
              <a:t>«Дом своей мечты»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130729" y="3885271"/>
            <a:ext cx="798021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ОБЯЗАТЕЛЬНО ПОСМОТРИТЕ ДОКУМЕНТ «КРИТЕРИИ ОЦЕНИВАНИЯ ПРАКТИЧЕСКОЙ РАБОТЫ» </a:t>
            </a:r>
          </a:p>
          <a:p>
            <a:pPr algn="ctr"/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перед тем как выполнять практическую работу!!!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782915" y="2015573"/>
            <a:ext cx="4364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/>
              <a:t>Персональный чехол для телефона</a:t>
            </a:r>
          </a:p>
        </p:txBody>
      </p:sp>
    </p:spTree>
    <p:extLst>
      <p:ext uri="{BB962C8B-B14F-4D97-AF65-F5344CB8AC3E}">
        <p14:creationId xmlns:p14="http://schemas.microsoft.com/office/powerpoint/2010/main" val="10369604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3" name="Text Box 5">
            <a:extLst>
              <a:ext uri="{FF2B5EF4-FFF2-40B4-BE49-F238E27FC236}">
                <a16:creationId xmlns:a16="http://schemas.microsoft.com/office/drawing/2014/main" id="{FC4638EE-0FA0-4FE0-948A-468FB31ADF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63751" y="836613"/>
            <a:ext cx="8353425" cy="2123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3619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ru-RU" altLang="ru-RU" sz="2200"/>
              <a:t>Одним из методов познания объектов окружающего мира является моделирование, состоящее в создании и исследовании упрощённых заменителей реальных объектов. Объект-заменитель принято называть моделью, а исходный объект  - прототипом или оригиналом. К созданию моделей прибегают, когда </a:t>
            </a:r>
          </a:p>
        </p:txBody>
      </p:sp>
      <p:sp>
        <p:nvSpPr>
          <p:cNvPr id="37894" name="Text Box 6">
            <a:extLst>
              <a:ext uri="{FF2B5EF4-FFF2-40B4-BE49-F238E27FC236}">
                <a16:creationId xmlns:a16="http://schemas.microsoft.com/office/drawing/2014/main" id="{DA7E3721-CEAD-4F75-86CD-ACAD0E6D44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67214" y="2519364"/>
            <a:ext cx="5183187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ru-RU" altLang="ru-RU" sz="2200"/>
              <a:t>исследуемый объект слишком велик.</a:t>
            </a:r>
          </a:p>
        </p:txBody>
      </p:sp>
      <p:pic>
        <p:nvPicPr>
          <p:cNvPr id="37896" name="Picture 8">
            <a:extLst>
              <a:ext uri="{FF2B5EF4-FFF2-40B4-BE49-F238E27FC236}">
                <a16:creationId xmlns:a16="http://schemas.microsoft.com/office/drawing/2014/main" id="{EE7D49D7-F826-48DC-B50F-FB6BB4FBDC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5776" y="3068639"/>
            <a:ext cx="3294063" cy="324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7" name="Text Box 9">
            <a:extLst>
              <a:ext uri="{FF2B5EF4-FFF2-40B4-BE49-F238E27FC236}">
                <a16:creationId xmlns:a16="http://schemas.microsoft.com/office/drawing/2014/main" id="{8DB514DD-F660-4373-A4AF-31FDE568CC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67214" y="2520950"/>
            <a:ext cx="5183187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ru-RU" altLang="ru-RU" sz="2200"/>
              <a:t>исследуемый объект слишком мал.</a:t>
            </a:r>
          </a:p>
        </p:txBody>
      </p:sp>
      <p:pic>
        <p:nvPicPr>
          <p:cNvPr id="37898" name="Picture 10">
            <a:extLst>
              <a:ext uri="{FF2B5EF4-FFF2-40B4-BE49-F238E27FC236}">
                <a16:creationId xmlns:a16="http://schemas.microsoft.com/office/drawing/2014/main" id="{5C0EB875-9427-4C9D-96CF-F329038542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7576" y="3213101"/>
            <a:ext cx="2549525" cy="261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900" name="Text Box 12">
            <a:extLst>
              <a:ext uri="{FF2B5EF4-FFF2-40B4-BE49-F238E27FC236}">
                <a16:creationId xmlns:a16="http://schemas.microsoft.com/office/drawing/2014/main" id="{9096D11F-F15A-45FB-A99A-A87D0DC669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67214" y="2520950"/>
            <a:ext cx="5183187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ru-RU" altLang="ru-RU" sz="2200"/>
              <a:t>процесс протекает очень быстро.</a:t>
            </a:r>
          </a:p>
        </p:txBody>
      </p:sp>
      <p:pic>
        <p:nvPicPr>
          <p:cNvPr id="37901" name="Picture 13">
            <a:extLst>
              <a:ext uri="{FF2B5EF4-FFF2-40B4-BE49-F238E27FC236}">
                <a16:creationId xmlns:a16="http://schemas.microsoft.com/office/drawing/2014/main" id="{7111461E-F249-4643-BC62-6AC8F89D7B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0239" y="3068638"/>
            <a:ext cx="3252787" cy="326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902" name="Text Box 14">
            <a:extLst>
              <a:ext uri="{FF2B5EF4-FFF2-40B4-BE49-F238E27FC236}">
                <a16:creationId xmlns:a16="http://schemas.microsoft.com/office/drawing/2014/main" id="{4B247B0F-6DE8-4040-BF7D-94D137B73E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35414" y="6237288"/>
            <a:ext cx="48974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000" i="1"/>
              <a:t>Двигатель внутреннего сгорания</a:t>
            </a:r>
          </a:p>
        </p:txBody>
      </p:sp>
      <p:sp>
        <p:nvSpPr>
          <p:cNvPr id="37903" name="Text Box 15">
            <a:extLst>
              <a:ext uri="{FF2B5EF4-FFF2-40B4-BE49-F238E27FC236}">
                <a16:creationId xmlns:a16="http://schemas.microsoft.com/office/drawing/2014/main" id="{7742DC43-2830-4492-93EA-1272B6A89B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40239" y="2520950"/>
            <a:ext cx="5183187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ru-RU" altLang="ru-RU" sz="2200"/>
              <a:t>процесс протекает очень медленно.</a:t>
            </a:r>
          </a:p>
        </p:txBody>
      </p:sp>
      <p:sp>
        <p:nvSpPr>
          <p:cNvPr id="37904" name="Text Box 16">
            <a:extLst>
              <a:ext uri="{FF2B5EF4-FFF2-40B4-BE49-F238E27FC236}">
                <a16:creationId xmlns:a16="http://schemas.microsoft.com/office/drawing/2014/main" id="{FA97AB7C-04B9-42D1-9A82-5CC7780989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92539" y="6237288"/>
            <a:ext cx="48974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000" i="1"/>
              <a:t>Геологический процесс</a:t>
            </a:r>
          </a:p>
        </p:txBody>
      </p:sp>
      <p:sp>
        <p:nvSpPr>
          <p:cNvPr id="37906" name="Text Box 18">
            <a:extLst>
              <a:ext uri="{FF2B5EF4-FFF2-40B4-BE49-F238E27FC236}">
                <a16:creationId xmlns:a16="http://schemas.microsoft.com/office/drawing/2014/main" id="{010E9923-A345-4D22-9C3A-75D4E970BC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11675" y="2516189"/>
            <a:ext cx="5867400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ru-RU" altLang="ru-RU" sz="2200"/>
              <a:t>исследование опасно для окружающих.</a:t>
            </a:r>
          </a:p>
        </p:txBody>
      </p:sp>
      <p:sp>
        <p:nvSpPr>
          <p:cNvPr id="37907" name="Text Box 19">
            <a:extLst>
              <a:ext uri="{FF2B5EF4-FFF2-40B4-BE49-F238E27FC236}">
                <a16:creationId xmlns:a16="http://schemas.microsoft.com/office/drawing/2014/main" id="{849FD855-881A-4CBF-B2E3-FD247B4530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67214" y="6165850"/>
            <a:ext cx="48974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000" i="1"/>
              <a:t>Ядерный взрыв</a:t>
            </a:r>
          </a:p>
        </p:txBody>
      </p:sp>
      <p:pic>
        <p:nvPicPr>
          <p:cNvPr id="37908" name="Picture 20">
            <a:extLst>
              <a:ext uri="{FF2B5EF4-FFF2-40B4-BE49-F238E27FC236}">
                <a16:creationId xmlns:a16="http://schemas.microsoft.com/office/drawing/2014/main" id="{6C7BE1F4-2B03-4661-9529-3F53C8242A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2539" y="3068638"/>
            <a:ext cx="5354637" cy="306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912" name="Text Box 24">
            <a:extLst>
              <a:ext uri="{FF2B5EF4-FFF2-40B4-BE49-F238E27FC236}">
                <a16:creationId xmlns:a16="http://schemas.microsoft.com/office/drawing/2014/main" id="{F705A11E-C537-41C0-BADF-778F9BF51C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87826" y="2531270"/>
            <a:ext cx="5688012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ru-RU" altLang="ru-RU" sz="2200" dirty="0"/>
              <a:t>создание реального объекта дорого. </a:t>
            </a:r>
          </a:p>
        </p:txBody>
      </p:sp>
      <p:sp>
        <p:nvSpPr>
          <p:cNvPr id="37913" name="Text Box 25">
            <a:extLst>
              <a:ext uri="{FF2B5EF4-FFF2-40B4-BE49-F238E27FC236}">
                <a16:creationId xmlns:a16="http://schemas.microsoft.com/office/drawing/2014/main" id="{3D8910F9-2AA0-436A-BDEF-0872954715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24339" y="6165850"/>
            <a:ext cx="48974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000" i="1"/>
              <a:t>Макет здания</a:t>
            </a:r>
          </a:p>
        </p:txBody>
      </p:sp>
      <p:pic>
        <p:nvPicPr>
          <p:cNvPr id="37914" name="Picture 26">
            <a:extLst>
              <a:ext uri="{FF2B5EF4-FFF2-40B4-BE49-F238E27FC236}">
                <a16:creationId xmlns:a16="http://schemas.microsoft.com/office/drawing/2014/main" id="{90806E53-59BD-4EBE-B49B-F1B39780C9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9875" y="3141664"/>
            <a:ext cx="4953000" cy="298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915" name="Text Box 27">
            <a:extLst>
              <a:ext uri="{FF2B5EF4-FFF2-40B4-BE49-F238E27FC236}">
                <a16:creationId xmlns:a16="http://schemas.microsoft.com/office/drawing/2014/main" id="{6C84E343-4AD4-47A5-8593-F5DBA6B7E5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1013" y="351153"/>
            <a:ext cx="11223307" cy="2289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3619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10000"/>
              </a:spcBef>
            </a:pPr>
            <a:r>
              <a:rPr lang="ru-RU" altLang="ru-RU" sz="2800" b="1" i="1" dirty="0">
                <a:latin typeface="+mn-lt"/>
              </a:rPr>
              <a:t>Модель </a:t>
            </a:r>
            <a:r>
              <a:rPr lang="ru-RU" altLang="ru-RU" sz="2800" dirty="0">
                <a:latin typeface="+mn-lt"/>
              </a:rPr>
              <a:t>- это новый объект, который отражает существенные с точки зрения цели моделирования признаки изучаемого предмета, процесса или явления.</a:t>
            </a:r>
          </a:p>
          <a:p>
            <a:pPr algn="just" eaLnBrk="1" hangingPunct="1">
              <a:spcBef>
                <a:spcPct val="10000"/>
              </a:spcBef>
            </a:pPr>
            <a:r>
              <a:rPr lang="ru-RU" altLang="ru-RU" sz="2800" b="1" i="1" dirty="0">
                <a:latin typeface="+mn-lt"/>
              </a:rPr>
              <a:t>Моделирование</a:t>
            </a:r>
            <a:r>
              <a:rPr lang="ru-RU" altLang="ru-RU" sz="2800" dirty="0">
                <a:latin typeface="+mn-lt"/>
              </a:rPr>
              <a:t> - метод познания, заключающийся в создании и исследовании моделей.</a:t>
            </a:r>
          </a:p>
        </p:txBody>
      </p:sp>
      <p:sp>
        <p:nvSpPr>
          <p:cNvPr id="24" name="Rectangle 3">
            <a:extLst>
              <a:ext uri="{FF2B5EF4-FFF2-40B4-BE49-F238E27FC236}">
                <a16:creationId xmlns:a16="http://schemas.microsoft.com/office/drawing/2014/main" id="{0631B5DA-08C2-4174-B9F3-9757E452A8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63975" y="4581525"/>
            <a:ext cx="1943100" cy="719138"/>
          </a:xfrm>
          <a:prstGeom prst="rect">
            <a:avLst/>
          </a:prstGeom>
          <a:solidFill>
            <a:srgbClr val="00B050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000" b="1">
                <a:solidFill>
                  <a:srgbClr val="FFFFFF"/>
                </a:solidFill>
                <a:latin typeface="Arial" charset="0"/>
                <a:cs typeface="Arial" charset="0"/>
              </a:rPr>
              <a:t>Муляж</a:t>
            </a:r>
          </a:p>
          <a:p>
            <a:pPr>
              <a:defRPr/>
            </a:pPr>
            <a:r>
              <a:rPr lang="ru-RU" sz="2000" b="1">
                <a:solidFill>
                  <a:srgbClr val="FFFFFF"/>
                </a:solidFill>
                <a:latin typeface="Arial" charset="0"/>
                <a:cs typeface="Arial" charset="0"/>
              </a:rPr>
              <a:t>Макет </a:t>
            </a:r>
          </a:p>
        </p:txBody>
      </p:sp>
      <p:sp>
        <p:nvSpPr>
          <p:cNvPr id="2" name="Rectangle 3">
            <a:extLst>
              <a:ext uri="{FF2B5EF4-FFF2-40B4-BE49-F238E27FC236}">
                <a16:creationId xmlns:a16="http://schemas.microsoft.com/office/drawing/2014/main" id="{B49E2B29-BA6C-44BF-989F-D5BEACB97B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43700" y="4581525"/>
            <a:ext cx="3384550" cy="719138"/>
          </a:xfrm>
          <a:prstGeom prst="rect">
            <a:avLst/>
          </a:prstGeom>
          <a:solidFill>
            <a:srgbClr val="00B050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000" b="1" dirty="0">
                <a:solidFill>
                  <a:srgbClr val="FFFFFF"/>
                </a:solidFill>
                <a:latin typeface="Arial" charset="0"/>
                <a:cs typeface="Arial" charset="0"/>
              </a:rPr>
              <a:t>Словесное описание </a:t>
            </a:r>
          </a:p>
          <a:p>
            <a:pPr>
              <a:defRPr/>
            </a:pPr>
            <a:r>
              <a:rPr lang="ru-RU" sz="2000" b="1" dirty="0">
                <a:solidFill>
                  <a:srgbClr val="FFFFFF"/>
                </a:solidFill>
                <a:latin typeface="Arial" charset="0"/>
                <a:cs typeface="Arial" charset="0"/>
              </a:rPr>
              <a:t>формула, чертеж, схема</a:t>
            </a:r>
          </a:p>
        </p:txBody>
      </p:sp>
      <p:sp>
        <p:nvSpPr>
          <p:cNvPr id="28" name="Line 28">
            <a:extLst>
              <a:ext uri="{FF2B5EF4-FFF2-40B4-BE49-F238E27FC236}">
                <a16:creationId xmlns:a16="http://schemas.microsoft.com/office/drawing/2014/main" id="{E5A62122-3017-4CD0-868D-B87F6E59B78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800600" y="4149725"/>
            <a:ext cx="0" cy="431800"/>
          </a:xfrm>
          <a:prstGeom prst="line">
            <a:avLst/>
          </a:prstGeom>
          <a:noFill/>
          <a:ln w="38100" algn="ctr">
            <a:solidFill>
              <a:schemeClr val="accent1"/>
            </a:solidFill>
            <a:round/>
            <a:headEnd type="triangle" w="med" len="med"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/>
          <a:lstStyle/>
          <a:p>
            <a:pPr algn="l">
              <a:defRPr/>
            </a:pPr>
            <a:endParaRPr lang="ru-RU">
              <a:latin typeface="Arial" charset="0"/>
              <a:cs typeface="Arial" charset="0"/>
            </a:endParaRP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31F081E2-AED3-4E03-BEC1-4AECB04A51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35413" y="3789363"/>
            <a:ext cx="1943100" cy="431800"/>
          </a:xfrm>
          <a:prstGeom prst="rect">
            <a:avLst/>
          </a:prstGeom>
          <a:solidFill>
            <a:srgbClr val="00B050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000" b="1">
                <a:solidFill>
                  <a:srgbClr val="FFFFFF"/>
                </a:solidFill>
                <a:latin typeface="Arial" charset="0"/>
                <a:cs typeface="Arial" charset="0"/>
              </a:rPr>
              <a:t>Натурная</a:t>
            </a:r>
          </a:p>
        </p:txBody>
      </p:sp>
      <p:sp>
        <p:nvSpPr>
          <p:cNvPr id="4" name="Line 28">
            <a:extLst>
              <a:ext uri="{FF2B5EF4-FFF2-40B4-BE49-F238E27FC236}">
                <a16:creationId xmlns:a16="http://schemas.microsoft.com/office/drawing/2014/main" id="{32783AFB-6D56-4D94-9AE6-ADD0A5EC5E1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401050" y="4149725"/>
            <a:ext cx="0" cy="431800"/>
          </a:xfrm>
          <a:prstGeom prst="line">
            <a:avLst/>
          </a:prstGeom>
          <a:noFill/>
          <a:ln w="38100" algn="ctr">
            <a:solidFill>
              <a:schemeClr val="accent1"/>
            </a:solidFill>
            <a:round/>
            <a:headEnd type="triangle" w="med" len="med"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/>
          <a:lstStyle/>
          <a:p>
            <a:pPr algn="l">
              <a:defRPr/>
            </a:pPr>
            <a:endParaRPr lang="ru-RU">
              <a:latin typeface="Arial" charset="0"/>
              <a:cs typeface="Arial" charset="0"/>
            </a:endParaRPr>
          </a:p>
        </p:txBody>
      </p:sp>
      <p:sp>
        <p:nvSpPr>
          <p:cNvPr id="26" name="Rectangle 5">
            <a:extLst>
              <a:ext uri="{FF2B5EF4-FFF2-40B4-BE49-F238E27FC236}">
                <a16:creationId xmlns:a16="http://schemas.microsoft.com/office/drawing/2014/main" id="{D9FAE51B-9670-4D01-A6FD-441F858F21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32626" y="3789363"/>
            <a:ext cx="2663825" cy="431800"/>
          </a:xfrm>
          <a:prstGeom prst="rect">
            <a:avLst/>
          </a:prstGeom>
          <a:solidFill>
            <a:srgbClr val="00B050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000" b="1" dirty="0">
                <a:solidFill>
                  <a:srgbClr val="FFFFFF"/>
                </a:solidFill>
                <a:latin typeface="Arial" charset="0"/>
                <a:cs typeface="Arial" charset="0"/>
              </a:rPr>
              <a:t>Информационная</a:t>
            </a:r>
          </a:p>
        </p:txBody>
      </p:sp>
      <p:sp>
        <p:nvSpPr>
          <p:cNvPr id="5" name="Line 28">
            <a:extLst>
              <a:ext uri="{FF2B5EF4-FFF2-40B4-BE49-F238E27FC236}">
                <a16:creationId xmlns:a16="http://schemas.microsoft.com/office/drawing/2014/main" id="{8E2836F4-8C1E-47D8-9D73-F3CE14844C1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448301" y="3429001"/>
            <a:ext cx="1006475" cy="360363"/>
          </a:xfrm>
          <a:prstGeom prst="line">
            <a:avLst/>
          </a:prstGeom>
          <a:noFill/>
          <a:ln w="38100" algn="ctr">
            <a:solidFill>
              <a:schemeClr val="accent1"/>
            </a:solidFill>
            <a:round/>
            <a:headEnd type="triangle" w="med" len="med"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/>
          <a:lstStyle/>
          <a:p>
            <a:pPr algn="l">
              <a:defRPr/>
            </a:pPr>
            <a:endParaRPr lang="ru-RU">
              <a:latin typeface="Arial" charset="0"/>
              <a:cs typeface="Arial" charset="0"/>
            </a:endParaRPr>
          </a:p>
        </p:txBody>
      </p:sp>
      <p:sp>
        <p:nvSpPr>
          <p:cNvPr id="29" name="Line 7">
            <a:extLst>
              <a:ext uri="{FF2B5EF4-FFF2-40B4-BE49-F238E27FC236}">
                <a16:creationId xmlns:a16="http://schemas.microsoft.com/office/drawing/2014/main" id="{B873A997-CDFE-4869-8E60-26AD544EF9A1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6454775" y="3429001"/>
            <a:ext cx="1009650" cy="360363"/>
          </a:xfrm>
          <a:prstGeom prst="line">
            <a:avLst/>
          </a:prstGeom>
          <a:noFill/>
          <a:ln w="38100" algn="ctr">
            <a:solidFill>
              <a:schemeClr val="accent1"/>
            </a:solidFill>
            <a:round/>
            <a:headEnd type="triangle" w="med" len="med"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/>
          <a:lstStyle/>
          <a:p>
            <a:pPr algn="l">
              <a:defRPr/>
            </a:pPr>
            <a:endParaRPr lang="ru-RU">
              <a:latin typeface="Arial" charset="0"/>
              <a:cs typeface="Arial" charset="0"/>
            </a:endParaRPr>
          </a:p>
        </p:txBody>
      </p:sp>
      <p:sp>
        <p:nvSpPr>
          <p:cNvPr id="23" name="Rectangle 6">
            <a:extLst>
              <a:ext uri="{FF2B5EF4-FFF2-40B4-BE49-F238E27FC236}">
                <a16:creationId xmlns:a16="http://schemas.microsoft.com/office/drawing/2014/main" id="{455029F8-AFCE-4157-A11E-92AE77D520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87938" y="2997200"/>
            <a:ext cx="2952750" cy="431800"/>
          </a:xfrm>
          <a:prstGeom prst="rect">
            <a:avLst/>
          </a:prstGeom>
          <a:solidFill>
            <a:srgbClr val="00B050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Модель </a:t>
            </a:r>
          </a:p>
        </p:txBody>
      </p:sp>
      <p:sp>
        <p:nvSpPr>
          <p:cNvPr id="37925" name="Text Box 37">
            <a:extLst>
              <a:ext uri="{FF2B5EF4-FFF2-40B4-BE49-F238E27FC236}">
                <a16:creationId xmlns:a16="http://schemas.microsoft.com/office/drawing/2014/main" id="{138C2BDF-3D80-4A92-A69A-D55BE7556A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4113" y="5715000"/>
            <a:ext cx="78486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2667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/>
            <a:r>
              <a:rPr lang="ru-RU" altLang="ru-RU" sz="2200" b="1" i="1"/>
              <a:t>Информационная модель </a:t>
            </a:r>
            <a:r>
              <a:rPr lang="ru-RU" altLang="ru-RU" sz="2200"/>
              <a:t>- описание объекта-оригинала на одном из языков кодирования информации.</a:t>
            </a:r>
          </a:p>
        </p:txBody>
      </p:sp>
      <p:pic>
        <p:nvPicPr>
          <p:cNvPr id="6179" name="Picture 35" descr="http://www.nipinfor.ru/images/upload/04143020.gif">
            <a:extLst>
              <a:ext uri="{FF2B5EF4-FFF2-40B4-BE49-F238E27FC236}">
                <a16:creationId xmlns:a16="http://schemas.microsoft.com/office/drawing/2014/main" id="{610C8936-1E5A-4AB5-93EC-31D0113BA13E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488" y="2943225"/>
            <a:ext cx="4319587" cy="324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26434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7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7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7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6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79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7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37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 nodeType="clickPar">
                      <p:stCondLst>
                        <p:cond delay="indefinite"/>
                      </p:stCondLst>
                      <p:childTnLst>
                        <p:par>
                          <p:cTn id="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37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37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1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1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1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1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1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2000"/>
                                        <p:tgtEl>
                                          <p:spTgt spid="379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3" grpId="0" build="allAtOnce"/>
      <p:bldP spid="37894" grpId="0" build="allAtOnce"/>
      <p:bldP spid="37897" grpId="0" build="allAtOnce"/>
      <p:bldP spid="37900" grpId="0" build="allAtOnce"/>
      <p:bldP spid="37902" grpId="0" build="allAtOnce"/>
      <p:bldP spid="37903" grpId="0" build="allAtOnce"/>
      <p:bldP spid="37904" grpId="0" build="allAtOnce"/>
      <p:bldP spid="37906" grpId="0" build="allAtOnce"/>
      <p:bldP spid="37907" grpId="0" build="allAtOnce"/>
      <p:bldP spid="37912" grpId="0" build="allAtOnce"/>
      <p:bldP spid="37913" grpId="0" build="allAtOnce"/>
      <p:bldP spid="24" grpId="0" animBg="1"/>
      <p:bldP spid="2" grpId="0" animBg="1"/>
      <p:bldP spid="3" grpId="0" animBg="1"/>
      <p:bldP spid="26" grpId="0" animBg="1"/>
      <p:bldP spid="2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2">
            <a:extLst>
              <a:ext uri="{FF2B5EF4-FFF2-40B4-BE49-F238E27FC236}">
                <a16:creationId xmlns:a16="http://schemas.microsoft.com/office/drawing/2014/main" id="{9C609949-F983-4504-BFA6-6A8F311422EA}"/>
              </a:ext>
            </a:extLst>
          </p:cNvPr>
          <p:cNvSpPr>
            <a:spLocks/>
          </p:cNvSpPr>
          <p:nvPr/>
        </p:nvSpPr>
        <p:spPr bwMode="auto">
          <a:xfrm>
            <a:off x="1188244" y="50802"/>
            <a:ext cx="10315575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80000"/>
              </a:lnSpc>
            </a:pPr>
            <a:r>
              <a:rPr lang="ru-RU" altLang="ru-RU" sz="4000" b="1" dirty="0">
                <a:latin typeface="Calibri" panose="020F0502020204030204" pitchFamily="34" charset="0"/>
              </a:rPr>
              <a:t>Этапы построения информационной модели</a:t>
            </a:r>
          </a:p>
        </p:txBody>
      </p:sp>
      <p:sp>
        <p:nvSpPr>
          <p:cNvPr id="2" name="Rectangle 6">
            <a:extLst>
              <a:ext uri="{FF2B5EF4-FFF2-40B4-BE49-F238E27FC236}">
                <a16:creationId xmlns:a16="http://schemas.microsoft.com/office/drawing/2014/main" id="{82ABC459-5978-4E4E-8A87-617235B4ED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2876" y="5589588"/>
            <a:ext cx="4746625" cy="792162"/>
          </a:xfrm>
          <a:prstGeom prst="rect">
            <a:avLst/>
          </a:prstGeom>
          <a:solidFill>
            <a:srgbClr val="7030A0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200" b="1" dirty="0">
                <a:solidFill>
                  <a:srgbClr val="FFFFFF"/>
                </a:solidFill>
                <a:latin typeface="Arial" charset="0"/>
                <a:cs typeface="Arial" charset="0"/>
              </a:rPr>
              <a:t>Информационная</a:t>
            </a:r>
          </a:p>
          <a:p>
            <a:pPr algn="ctr">
              <a:defRPr/>
            </a:pPr>
            <a:r>
              <a:rPr lang="ru-RU" sz="2200" b="1" dirty="0">
                <a:solidFill>
                  <a:srgbClr val="FFFFFF"/>
                </a:solidFill>
                <a:latin typeface="Arial" charset="0"/>
                <a:cs typeface="Arial" charset="0"/>
              </a:rPr>
              <a:t>модель</a:t>
            </a:r>
            <a:r>
              <a:rPr lang="ru-RU" sz="2000" b="1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</a:p>
        </p:txBody>
      </p:sp>
      <p:sp>
        <p:nvSpPr>
          <p:cNvPr id="13" name="Line 8">
            <a:extLst>
              <a:ext uri="{FF2B5EF4-FFF2-40B4-BE49-F238E27FC236}">
                <a16:creationId xmlns:a16="http://schemas.microsoft.com/office/drawing/2014/main" id="{0FFB231F-8057-49E7-9560-CBD71259A58F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6310313" y="5084764"/>
            <a:ext cx="0" cy="503237"/>
          </a:xfrm>
          <a:prstGeom prst="line">
            <a:avLst/>
          </a:prstGeom>
          <a:noFill/>
          <a:ln w="38100" algn="ctr">
            <a:solidFill>
              <a:schemeClr val="accent1"/>
            </a:solidFill>
            <a:round/>
            <a:headEnd type="triangle" w="med" len="med"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/>
          <a:lstStyle/>
          <a:p>
            <a:pPr algn="l">
              <a:defRPr/>
            </a:pPr>
            <a:endParaRPr lang="ru-RU">
              <a:latin typeface="Arial" charset="0"/>
              <a:cs typeface="Arial" charset="0"/>
            </a:endParaRPr>
          </a:p>
        </p:txBody>
      </p:sp>
      <p:sp>
        <p:nvSpPr>
          <p:cNvPr id="23" name="Rectangle 6">
            <a:extLst>
              <a:ext uri="{FF2B5EF4-FFF2-40B4-BE49-F238E27FC236}">
                <a16:creationId xmlns:a16="http://schemas.microsoft.com/office/drawing/2014/main" id="{08DD3AB2-11F8-4F5C-A445-7629B00127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2876" y="4643438"/>
            <a:ext cx="4786313" cy="431800"/>
          </a:xfrm>
          <a:prstGeom prst="rect">
            <a:avLst/>
          </a:prstGeom>
          <a:solidFill>
            <a:srgbClr val="FFC000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200" b="1" dirty="0">
                <a:solidFill>
                  <a:srgbClr val="FFFFFF"/>
                </a:solidFill>
                <a:latin typeface="Arial" charset="0"/>
                <a:cs typeface="Arial" charset="0"/>
              </a:rPr>
              <a:t>Формализация</a:t>
            </a:r>
          </a:p>
        </p:txBody>
      </p:sp>
      <p:sp>
        <p:nvSpPr>
          <p:cNvPr id="11" name="Line 8">
            <a:extLst>
              <a:ext uri="{FF2B5EF4-FFF2-40B4-BE49-F238E27FC236}">
                <a16:creationId xmlns:a16="http://schemas.microsoft.com/office/drawing/2014/main" id="{51DD6DDB-0548-44A3-A847-A9111CFB80C1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6310313" y="4149725"/>
            <a:ext cx="0" cy="503238"/>
          </a:xfrm>
          <a:prstGeom prst="line">
            <a:avLst/>
          </a:prstGeom>
          <a:noFill/>
          <a:ln w="38100" algn="ctr">
            <a:solidFill>
              <a:schemeClr val="accent1"/>
            </a:solidFill>
            <a:round/>
            <a:headEnd type="triangle" w="med" len="med"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/>
          <a:lstStyle/>
          <a:p>
            <a:pPr algn="l">
              <a:defRPr/>
            </a:pPr>
            <a:endParaRPr lang="ru-RU">
              <a:latin typeface="Arial" charset="0"/>
              <a:cs typeface="Arial" charset="0"/>
            </a:endParaRPr>
          </a:p>
        </p:txBody>
      </p:sp>
      <p:sp>
        <p:nvSpPr>
          <p:cNvPr id="12" name="Rectangle 6">
            <a:extLst>
              <a:ext uri="{FF2B5EF4-FFF2-40B4-BE49-F238E27FC236}">
                <a16:creationId xmlns:a16="http://schemas.microsoft.com/office/drawing/2014/main" id="{0B09A693-3053-4355-A7C9-CE52D49619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2876" y="3429001"/>
            <a:ext cx="4746625" cy="792163"/>
          </a:xfrm>
          <a:prstGeom prst="rect">
            <a:avLst/>
          </a:prstGeom>
          <a:solidFill>
            <a:srgbClr val="0070C0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200" b="1" dirty="0">
                <a:solidFill>
                  <a:srgbClr val="FFFFFF"/>
                </a:solidFill>
                <a:latin typeface="Arial" charset="0"/>
                <a:cs typeface="Arial" charset="0"/>
              </a:rPr>
              <a:t>Существенные признаки объекта</a:t>
            </a:r>
          </a:p>
        </p:txBody>
      </p:sp>
      <p:sp>
        <p:nvSpPr>
          <p:cNvPr id="10" name="Line 8">
            <a:extLst>
              <a:ext uri="{FF2B5EF4-FFF2-40B4-BE49-F238E27FC236}">
                <a16:creationId xmlns:a16="http://schemas.microsoft.com/office/drawing/2014/main" id="{7C801642-06FE-4A2B-AA38-F0F3FD21682D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6310313" y="3068639"/>
            <a:ext cx="0" cy="287337"/>
          </a:xfrm>
          <a:prstGeom prst="line">
            <a:avLst/>
          </a:prstGeom>
          <a:noFill/>
          <a:ln w="38100" algn="ctr">
            <a:solidFill>
              <a:schemeClr val="accent1"/>
            </a:solidFill>
            <a:round/>
            <a:headEnd type="triangle" w="med" len="med"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/>
          <a:lstStyle/>
          <a:p>
            <a:pPr algn="l">
              <a:defRPr/>
            </a:pPr>
            <a:endParaRPr lang="ru-RU">
              <a:latin typeface="Arial" charset="0"/>
              <a:cs typeface="Arial" charset="0"/>
            </a:endParaRPr>
          </a:p>
        </p:txBody>
      </p:sp>
      <p:sp>
        <p:nvSpPr>
          <p:cNvPr id="3" name="Rectangle 6">
            <a:extLst>
              <a:ext uri="{FF2B5EF4-FFF2-40B4-BE49-F238E27FC236}">
                <a16:creationId xmlns:a16="http://schemas.microsoft.com/office/drawing/2014/main" id="{3F1C3004-36E4-4E3A-B47A-220D74B8D5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2876" y="2349501"/>
            <a:ext cx="4746625" cy="720725"/>
          </a:xfrm>
          <a:prstGeom prst="rect">
            <a:avLst/>
          </a:prstGeom>
          <a:solidFill>
            <a:srgbClr val="FF0000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200" b="1" dirty="0">
                <a:solidFill>
                  <a:srgbClr val="FFFFFF"/>
                </a:solidFill>
                <a:latin typeface="Arial" charset="0"/>
                <a:cs typeface="Arial" charset="0"/>
              </a:rPr>
              <a:t>Анализ условия задачи </a:t>
            </a:r>
          </a:p>
        </p:txBody>
      </p:sp>
      <p:sp>
        <p:nvSpPr>
          <p:cNvPr id="4" name="Line 8">
            <a:extLst>
              <a:ext uri="{FF2B5EF4-FFF2-40B4-BE49-F238E27FC236}">
                <a16:creationId xmlns:a16="http://schemas.microsoft.com/office/drawing/2014/main" id="{FFE0E1B8-07B9-4009-B913-CA046089C6F4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6310313" y="1989139"/>
            <a:ext cx="0" cy="287337"/>
          </a:xfrm>
          <a:prstGeom prst="line">
            <a:avLst/>
          </a:prstGeom>
          <a:noFill/>
          <a:ln w="38100" algn="ctr">
            <a:solidFill>
              <a:schemeClr val="accent1"/>
            </a:solidFill>
            <a:round/>
            <a:headEnd type="triangle" w="med" len="med"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/>
          <a:lstStyle/>
          <a:p>
            <a:pPr algn="l">
              <a:defRPr/>
            </a:pPr>
            <a:endParaRPr lang="ru-RU">
              <a:latin typeface="Arial" charset="0"/>
              <a:cs typeface="Arial" charset="0"/>
            </a:endParaRP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DC590A0D-002B-4BC8-8E4E-6D0646C018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2876" y="1341439"/>
            <a:ext cx="4746625" cy="574675"/>
          </a:xfrm>
          <a:prstGeom prst="rect">
            <a:avLst/>
          </a:prstGeom>
          <a:solidFill>
            <a:srgbClr val="00B050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200" b="1" dirty="0">
                <a:solidFill>
                  <a:srgbClr val="FFFFFF"/>
                </a:solidFill>
                <a:latin typeface="Arial" charset="0"/>
                <a:cs typeface="Arial" charset="0"/>
              </a:rPr>
              <a:t>Реальный объект</a:t>
            </a:r>
          </a:p>
        </p:txBody>
      </p:sp>
    </p:spTree>
    <p:extLst>
      <p:ext uri="{BB962C8B-B14F-4D97-AF65-F5344CB8AC3E}">
        <p14:creationId xmlns:p14="http://schemas.microsoft.com/office/powerpoint/2010/main" val="1615810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3" grpId="0" animBg="1"/>
      <p:bldP spid="12" grpId="0" animBg="1"/>
      <p:bldP spid="3" grpId="0" animBg="1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Line 8">
            <a:extLst>
              <a:ext uri="{FF2B5EF4-FFF2-40B4-BE49-F238E27FC236}">
                <a16:creationId xmlns:a16="http://schemas.microsoft.com/office/drawing/2014/main" id="{A6FCB703-EA3F-4B1D-9A0C-5829096F5E6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735638" y="1557339"/>
            <a:ext cx="1655762" cy="719137"/>
          </a:xfrm>
          <a:prstGeom prst="line">
            <a:avLst/>
          </a:prstGeom>
          <a:noFill/>
          <a:ln w="38100" algn="ctr">
            <a:solidFill>
              <a:schemeClr val="accent1"/>
            </a:solidFill>
            <a:round/>
            <a:headEnd type="triangle" w="med" len="med"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ru-RU">
              <a:latin typeface="Arial" charset="0"/>
              <a:cs typeface="Arial" charset="0"/>
            </a:endParaRPr>
          </a:p>
        </p:txBody>
      </p:sp>
      <p:sp>
        <p:nvSpPr>
          <p:cNvPr id="25" name="Rectangle 4">
            <a:extLst>
              <a:ext uri="{FF2B5EF4-FFF2-40B4-BE49-F238E27FC236}">
                <a16:creationId xmlns:a16="http://schemas.microsoft.com/office/drawing/2014/main" id="{8DA436FE-C5AA-4CD7-9CC1-F0A2D9CD5D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91401" y="1268413"/>
            <a:ext cx="2449513" cy="43180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000" b="1">
                <a:solidFill>
                  <a:srgbClr val="FFFFFF"/>
                </a:solidFill>
                <a:latin typeface="Arial" charset="0"/>
                <a:cs typeface="Arial" charset="0"/>
              </a:rPr>
              <a:t>Физическая</a:t>
            </a:r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E70BFC83-7F4D-4743-BCE9-803659518E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91401" y="2349500"/>
            <a:ext cx="2449513" cy="43180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000" b="1">
                <a:solidFill>
                  <a:srgbClr val="FFFFFF"/>
                </a:solidFill>
                <a:latin typeface="Arial" charset="0"/>
                <a:cs typeface="Arial" charset="0"/>
              </a:rPr>
              <a:t>Экологическая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722060FD-2967-46DA-B46E-5195B18596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91401" y="1844675"/>
            <a:ext cx="2449513" cy="43180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000" b="1">
                <a:solidFill>
                  <a:srgbClr val="FFFFFF"/>
                </a:solidFill>
                <a:latin typeface="Arial" charset="0"/>
                <a:cs typeface="Arial" charset="0"/>
              </a:rPr>
              <a:t>Экономическая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1EE92FC2-31F5-41DB-B83B-09DF2276EA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91401" y="2924175"/>
            <a:ext cx="2447925" cy="43180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000" b="1">
                <a:solidFill>
                  <a:srgbClr val="FFFFFF"/>
                </a:solidFill>
                <a:latin typeface="Arial" charset="0"/>
                <a:cs typeface="Arial" charset="0"/>
              </a:rPr>
              <a:t>Социологическая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8CEA69E-C66D-4F33-BE8F-869CB4062D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62839" y="4292600"/>
            <a:ext cx="2378075" cy="43180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000" b="1">
                <a:solidFill>
                  <a:srgbClr val="FFFFFF"/>
                </a:solidFill>
                <a:latin typeface="Arial" charset="0"/>
                <a:cs typeface="Arial" charset="0"/>
              </a:rPr>
              <a:t>Статическая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3711DBD2-D593-4547-B95F-FBE7605754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62839" y="3716338"/>
            <a:ext cx="2378075" cy="43180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000" b="1">
                <a:solidFill>
                  <a:srgbClr val="FFFFFF"/>
                </a:solidFill>
                <a:latin typeface="Arial" charset="0"/>
                <a:cs typeface="Arial" charset="0"/>
              </a:rPr>
              <a:t>Динамическая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27110FDE-CD90-441B-9F08-8C5B8D9D74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62839" y="5516563"/>
            <a:ext cx="2378075" cy="43180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000" b="1">
                <a:solidFill>
                  <a:srgbClr val="FFFFFF"/>
                </a:solidFill>
                <a:latin typeface="Arial" charset="0"/>
                <a:cs typeface="Arial" charset="0"/>
              </a:rPr>
              <a:t>Образная</a:t>
            </a:r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2D3FBEB7-B49F-403C-BFF4-1DC8BFC3D9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62839" y="4940300"/>
            <a:ext cx="2378075" cy="43180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000" b="1">
                <a:solidFill>
                  <a:srgbClr val="FFFFFF"/>
                </a:solidFill>
                <a:latin typeface="Arial" charset="0"/>
                <a:cs typeface="Arial" charset="0"/>
              </a:rPr>
              <a:t>Знаковая</a:t>
            </a:r>
          </a:p>
        </p:txBody>
      </p:sp>
      <p:sp>
        <p:nvSpPr>
          <p:cNvPr id="9" name="Rectangle 4">
            <a:extLst>
              <a:ext uri="{FF2B5EF4-FFF2-40B4-BE49-F238E27FC236}">
                <a16:creationId xmlns:a16="http://schemas.microsoft.com/office/drawing/2014/main" id="{EBC404E5-079A-4050-A181-AF9B7E00E4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62839" y="6092825"/>
            <a:ext cx="2378075" cy="43180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000" b="1">
                <a:solidFill>
                  <a:srgbClr val="FFFFFF"/>
                </a:solidFill>
                <a:latin typeface="Arial" charset="0"/>
                <a:cs typeface="Arial" charset="0"/>
              </a:rPr>
              <a:t>Смешанная</a:t>
            </a:r>
          </a:p>
        </p:txBody>
      </p:sp>
      <p:sp>
        <p:nvSpPr>
          <p:cNvPr id="10" name="Line 8">
            <a:extLst>
              <a:ext uri="{FF2B5EF4-FFF2-40B4-BE49-F238E27FC236}">
                <a16:creationId xmlns:a16="http://schemas.microsoft.com/office/drawing/2014/main" id="{16FA3010-EDD9-47C0-8004-187F328BCD0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880100" y="3933825"/>
            <a:ext cx="1511300" cy="287338"/>
          </a:xfrm>
          <a:prstGeom prst="line">
            <a:avLst/>
          </a:prstGeom>
          <a:noFill/>
          <a:ln w="38100" algn="ctr">
            <a:solidFill>
              <a:schemeClr val="accent1"/>
            </a:solidFill>
            <a:round/>
            <a:headEnd type="triangle" w="med" len="med"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ru-RU">
              <a:latin typeface="Arial" charset="0"/>
              <a:cs typeface="Arial" charset="0"/>
            </a:endParaRPr>
          </a:p>
        </p:txBody>
      </p:sp>
      <p:sp>
        <p:nvSpPr>
          <p:cNvPr id="11" name="Line 8">
            <a:extLst>
              <a:ext uri="{FF2B5EF4-FFF2-40B4-BE49-F238E27FC236}">
                <a16:creationId xmlns:a16="http://schemas.microsoft.com/office/drawing/2014/main" id="{0E3E6B00-6DA0-4308-8A47-7C5AF6906FED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5808663" y="4292600"/>
            <a:ext cx="1655762" cy="215900"/>
          </a:xfrm>
          <a:prstGeom prst="line">
            <a:avLst/>
          </a:prstGeom>
          <a:noFill/>
          <a:ln w="38100" algn="ctr">
            <a:solidFill>
              <a:schemeClr val="accent1"/>
            </a:solidFill>
            <a:round/>
            <a:headEnd type="triangle" w="med" len="med"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/>
          <a:lstStyle/>
          <a:p>
            <a:pPr algn="l">
              <a:defRPr/>
            </a:pPr>
            <a:endParaRPr lang="ru-RU">
              <a:latin typeface="Arial" charset="0"/>
              <a:cs typeface="Arial" charset="0"/>
            </a:endParaRPr>
          </a:p>
        </p:txBody>
      </p:sp>
      <p:sp>
        <p:nvSpPr>
          <p:cNvPr id="23" name="Rectangle 6">
            <a:extLst>
              <a:ext uri="{FF2B5EF4-FFF2-40B4-BE49-F238E27FC236}">
                <a16:creationId xmlns:a16="http://schemas.microsoft.com/office/drawing/2014/main" id="{AF637C83-8A20-4D1E-BC98-3BDF5C3EB8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40011" y="3571875"/>
            <a:ext cx="3168650" cy="1225551"/>
          </a:xfrm>
          <a:prstGeom prst="rect">
            <a:avLst/>
          </a:prstGeom>
          <a:solidFill>
            <a:srgbClr val="00B050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200" b="1" dirty="0">
                <a:solidFill>
                  <a:srgbClr val="FFFFFF"/>
                </a:solidFill>
                <a:latin typeface="Arial" charset="0"/>
                <a:cs typeface="Arial" charset="0"/>
              </a:rPr>
              <a:t>Временной</a:t>
            </a:r>
          </a:p>
          <a:p>
            <a:pPr>
              <a:defRPr/>
            </a:pPr>
            <a:r>
              <a:rPr lang="ru-RU" sz="2200" b="1" dirty="0">
                <a:solidFill>
                  <a:srgbClr val="FFFFFF"/>
                </a:solidFill>
                <a:latin typeface="Arial" charset="0"/>
                <a:cs typeface="Arial" charset="0"/>
              </a:rPr>
              <a:t>фактор</a:t>
            </a:r>
          </a:p>
        </p:txBody>
      </p:sp>
      <p:sp>
        <p:nvSpPr>
          <p:cNvPr id="12" name="Line 8">
            <a:extLst>
              <a:ext uri="{FF2B5EF4-FFF2-40B4-BE49-F238E27FC236}">
                <a16:creationId xmlns:a16="http://schemas.microsoft.com/office/drawing/2014/main" id="{86516F94-27F0-4731-B9DA-AE1BE002A155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5664200" y="2276476"/>
            <a:ext cx="1727200" cy="288925"/>
          </a:xfrm>
          <a:prstGeom prst="line">
            <a:avLst/>
          </a:prstGeom>
          <a:noFill/>
          <a:ln w="38100" algn="ctr">
            <a:solidFill>
              <a:schemeClr val="accent1"/>
            </a:solidFill>
            <a:round/>
            <a:headEnd type="triangle" w="med" len="med"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/>
          <a:lstStyle/>
          <a:p>
            <a:pPr algn="l">
              <a:defRPr/>
            </a:pPr>
            <a:endParaRPr lang="ru-RU">
              <a:latin typeface="Arial" charset="0"/>
              <a:cs typeface="Arial" charset="0"/>
            </a:endParaRPr>
          </a:p>
        </p:txBody>
      </p:sp>
      <p:sp>
        <p:nvSpPr>
          <p:cNvPr id="13" name="Line 8">
            <a:extLst>
              <a:ext uri="{FF2B5EF4-FFF2-40B4-BE49-F238E27FC236}">
                <a16:creationId xmlns:a16="http://schemas.microsoft.com/office/drawing/2014/main" id="{41B6A42F-BAB0-4431-BD01-C3F0B0D03481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5664201" y="2276476"/>
            <a:ext cx="1655763" cy="792163"/>
          </a:xfrm>
          <a:prstGeom prst="line">
            <a:avLst/>
          </a:prstGeom>
          <a:noFill/>
          <a:ln w="38100" algn="ctr">
            <a:solidFill>
              <a:schemeClr val="accent1"/>
            </a:solidFill>
            <a:round/>
            <a:headEnd type="triangle" w="med" len="med"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/>
          <a:lstStyle/>
          <a:p>
            <a:pPr algn="l">
              <a:defRPr/>
            </a:pPr>
            <a:endParaRPr lang="ru-RU">
              <a:latin typeface="Arial" charset="0"/>
              <a:cs typeface="Arial" charset="0"/>
            </a:endParaRPr>
          </a:p>
        </p:txBody>
      </p:sp>
      <p:sp>
        <p:nvSpPr>
          <p:cNvPr id="14" name="Line 8">
            <a:extLst>
              <a:ext uri="{FF2B5EF4-FFF2-40B4-BE49-F238E27FC236}">
                <a16:creationId xmlns:a16="http://schemas.microsoft.com/office/drawing/2014/main" id="{714B5FAE-C7FE-4E5B-9992-CD98C1E997D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735638" y="2060575"/>
            <a:ext cx="1655762" cy="215900"/>
          </a:xfrm>
          <a:prstGeom prst="line">
            <a:avLst/>
          </a:prstGeom>
          <a:noFill/>
          <a:ln w="38100" algn="ctr">
            <a:solidFill>
              <a:schemeClr val="accent1"/>
            </a:solidFill>
            <a:round/>
            <a:headEnd type="triangle" w="med" len="med"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ru-RU">
              <a:latin typeface="Arial" charset="0"/>
              <a:cs typeface="Arial" charset="0"/>
            </a:endParaRPr>
          </a:p>
        </p:txBody>
      </p:sp>
      <p:sp>
        <p:nvSpPr>
          <p:cNvPr id="15" name="Rectangle 6">
            <a:extLst>
              <a:ext uri="{FF2B5EF4-FFF2-40B4-BE49-F238E27FC236}">
                <a16:creationId xmlns:a16="http://schemas.microsoft.com/office/drawing/2014/main" id="{7D3F67EA-67F2-442D-B0AC-DAB7F81314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40013" y="1700214"/>
            <a:ext cx="3168650" cy="1223961"/>
          </a:xfrm>
          <a:prstGeom prst="rect">
            <a:avLst/>
          </a:prstGeom>
          <a:solidFill>
            <a:srgbClr val="7030A0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200" b="1" dirty="0">
                <a:solidFill>
                  <a:srgbClr val="FFFFFF"/>
                </a:solidFill>
                <a:latin typeface="Arial" charset="0"/>
                <a:cs typeface="Arial" charset="0"/>
              </a:rPr>
              <a:t>Предметная</a:t>
            </a:r>
          </a:p>
          <a:p>
            <a:pPr>
              <a:defRPr/>
            </a:pPr>
            <a:r>
              <a:rPr lang="ru-RU" sz="2200" b="1" dirty="0">
                <a:solidFill>
                  <a:srgbClr val="FFFFFF"/>
                </a:solidFill>
                <a:latin typeface="Arial" charset="0"/>
                <a:cs typeface="Arial" charset="0"/>
              </a:rPr>
              <a:t>область</a:t>
            </a:r>
          </a:p>
        </p:txBody>
      </p:sp>
      <p:sp>
        <p:nvSpPr>
          <p:cNvPr id="16" name="Line 8">
            <a:extLst>
              <a:ext uri="{FF2B5EF4-FFF2-40B4-BE49-F238E27FC236}">
                <a16:creationId xmlns:a16="http://schemas.microsoft.com/office/drawing/2014/main" id="{BE19D25A-D355-4FF8-A0AD-D60BB5CE315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735638" y="5230814"/>
            <a:ext cx="1655762" cy="719137"/>
          </a:xfrm>
          <a:prstGeom prst="line">
            <a:avLst/>
          </a:prstGeom>
          <a:noFill/>
          <a:ln w="38100" algn="ctr">
            <a:solidFill>
              <a:schemeClr val="accent1"/>
            </a:solidFill>
            <a:round/>
            <a:headEnd type="triangle" w="med" len="med"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ru-RU">
              <a:latin typeface="Arial" charset="0"/>
              <a:cs typeface="Arial" charset="0"/>
            </a:endParaRPr>
          </a:p>
        </p:txBody>
      </p:sp>
      <p:sp>
        <p:nvSpPr>
          <p:cNvPr id="17" name="Line 8">
            <a:extLst>
              <a:ext uri="{FF2B5EF4-FFF2-40B4-BE49-F238E27FC236}">
                <a16:creationId xmlns:a16="http://schemas.microsoft.com/office/drawing/2014/main" id="{DAEBFCA2-B0B2-46C1-8DC2-5A37637B224B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5664200" y="5949951"/>
            <a:ext cx="1727200" cy="288925"/>
          </a:xfrm>
          <a:prstGeom prst="line">
            <a:avLst/>
          </a:prstGeom>
          <a:noFill/>
          <a:ln w="38100" algn="ctr">
            <a:solidFill>
              <a:schemeClr val="accent1"/>
            </a:solidFill>
            <a:round/>
            <a:headEnd type="triangle" w="med" len="med"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/>
          <a:lstStyle/>
          <a:p>
            <a:pPr algn="l">
              <a:defRPr/>
            </a:pPr>
            <a:endParaRPr lang="ru-RU">
              <a:latin typeface="Arial" charset="0"/>
              <a:cs typeface="Arial" charset="0"/>
            </a:endParaRPr>
          </a:p>
        </p:txBody>
      </p:sp>
      <p:sp>
        <p:nvSpPr>
          <p:cNvPr id="18" name="Line 8">
            <a:extLst>
              <a:ext uri="{FF2B5EF4-FFF2-40B4-BE49-F238E27FC236}">
                <a16:creationId xmlns:a16="http://schemas.microsoft.com/office/drawing/2014/main" id="{073349BB-AD84-404F-9CA9-F1060B64BF9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735638" y="5734050"/>
            <a:ext cx="1655762" cy="215900"/>
          </a:xfrm>
          <a:prstGeom prst="line">
            <a:avLst/>
          </a:prstGeom>
          <a:noFill/>
          <a:ln w="38100" algn="ctr">
            <a:solidFill>
              <a:schemeClr val="accent1"/>
            </a:solidFill>
            <a:round/>
            <a:headEnd type="triangle" w="med" len="med"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ru-RU">
              <a:latin typeface="Arial" charset="0"/>
              <a:cs typeface="Arial" charset="0"/>
            </a:endParaRPr>
          </a:p>
        </p:txBody>
      </p:sp>
      <p:sp>
        <p:nvSpPr>
          <p:cNvPr id="19" name="Rectangle 6">
            <a:extLst>
              <a:ext uri="{FF2B5EF4-FFF2-40B4-BE49-F238E27FC236}">
                <a16:creationId xmlns:a16="http://schemas.microsoft.com/office/drawing/2014/main" id="{2AE6603C-D5E9-4211-A887-C0456BB873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40013" y="5372100"/>
            <a:ext cx="3168650" cy="1154113"/>
          </a:xfrm>
          <a:prstGeom prst="rect">
            <a:avLst/>
          </a:prstGeom>
          <a:solidFill>
            <a:srgbClr val="0070C0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200" b="1" dirty="0">
                <a:solidFill>
                  <a:srgbClr val="FFFFFF"/>
                </a:solidFill>
                <a:latin typeface="Arial" charset="0"/>
                <a:cs typeface="Arial" charset="0"/>
              </a:rPr>
              <a:t>Форма </a:t>
            </a:r>
          </a:p>
          <a:p>
            <a:pPr>
              <a:defRPr/>
            </a:pPr>
            <a:r>
              <a:rPr lang="ru-RU" sz="2200" b="1" dirty="0">
                <a:solidFill>
                  <a:srgbClr val="FFFFFF"/>
                </a:solidFill>
                <a:latin typeface="Arial" charset="0"/>
                <a:cs typeface="Arial" charset="0"/>
              </a:rPr>
              <a:t>представления</a:t>
            </a:r>
          </a:p>
        </p:txBody>
      </p:sp>
      <p:sp>
        <p:nvSpPr>
          <p:cNvPr id="8215" name="Заголовок 2">
            <a:extLst>
              <a:ext uri="{FF2B5EF4-FFF2-40B4-BE49-F238E27FC236}">
                <a16:creationId xmlns:a16="http://schemas.microsoft.com/office/drawing/2014/main" id="{664DAEBD-DE1A-410C-B52F-E1880087310A}"/>
              </a:ext>
            </a:extLst>
          </p:cNvPr>
          <p:cNvSpPr>
            <a:spLocks/>
          </p:cNvSpPr>
          <p:nvPr/>
        </p:nvSpPr>
        <p:spPr bwMode="auto">
          <a:xfrm>
            <a:off x="1386682" y="115888"/>
            <a:ext cx="10210800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ru-RU" altLang="ru-RU" sz="4000" b="1" dirty="0">
                <a:latin typeface="Calibri" panose="020F0502020204030204" pitchFamily="34" charset="0"/>
              </a:rPr>
              <a:t>Классификация информационных моделей</a:t>
            </a:r>
          </a:p>
        </p:txBody>
      </p:sp>
    </p:spTree>
    <p:extLst>
      <p:ext uri="{BB962C8B-B14F-4D97-AF65-F5344CB8AC3E}">
        <p14:creationId xmlns:p14="http://schemas.microsoft.com/office/powerpoint/2010/main" val="1763787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6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160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17000"/>
                            </p:stCondLst>
                            <p:childTnLst>
                              <p:par>
                                <p:cTn id="7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18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19000"/>
                            </p:stCondLst>
                            <p:childTnLst>
                              <p:par>
                                <p:cTn id="8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200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23" grpId="0" animBg="1"/>
      <p:bldP spid="15" grpId="0" animBg="1"/>
      <p:bldP spid="1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4">
            <a:extLst>
              <a:ext uri="{FF2B5EF4-FFF2-40B4-BE49-F238E27FC236}">
                <a16:creationId xmlns:a16="http://schemas.microsoft.com/office/drawing/2014/main" id="{4C3331DD-3FF2-45AC-8F3C-496D0CDB36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11675" y="1051718"/>
            <a:ext cx="3240088" cy="648495"/>
          </a:xfrm>
          <a:prstGeom prst="rect">
            <a:avLst/>
          </a:prstGeom>
          <a:solidFill>
            <a:srgbClr val="7030A0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000" b="1" dirty="0">
                <a:solidFill>
                  <a:srgbClr val="FFFFFF"/>
                </a:solidFill>
                <a:latin typeface="Arial" charset="0"/>
                <a:cs typeface="Arial" charset="0"/>
              </a:rPr>
              <a:t>Знаковая модель</a:t>
            </a:r>
          </a:p>
        </p:txBody>
      </p:sp>
      <p:sp>
        <p:nvSpPr>
          <p:cNvPr id="2054" name="Заголовок 2">
            <a:extLst>
              <a:ext uri="{FF2B5EF4-FFF2-40B4-BE49-F238E27FC236}">
                <a16:creationId xmlns:a16="http://schemas.microsoft.com/office/drawing/2014/main" id="{A2B91B8D-4405-4DBB-98B2-2D921A0CFF6C}"/>
              </a:ext>
            </a:extLst>
          </p:cNvPr>
          <p:cNvSpPr>
            <a:spLocks/>
          </p:cNvSpPr>
          <p:nvPr/>
        </p:nvSpPr>
        <p:spPr bwMode="auto">
          <a:xfrm>
            <a:off x="1402080" y="116682"/>
            <a:ext cx="10210800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ru-RU" altLang="ru-RU" sz="4000" b="1" dirty="0">
                <a:latin typeface="Calibri" panose="020F0502020204030204" pitchFamily="34" charset="0"/>
              </a:rPr>
              <a:t>Классификация информационных моделей</a:t>
            </a:r>
          </a:p>
        </p:txBody>
      </p:sp>
      <p:sp>
        <p:nvSpPr>
          <p:cNvPr id="39941" name="Text Box 5">
            <a:extLst>
              <a:ext uri="{FF2B5EF4-FFF2-40B4-BE49-F238E27FC236}">
                <a16:creationId xmlns:a16="http://schemas.microsoft.com/office/drawing/2014/main" id="{72FEBB0C-A5C5-48DF-A1D1-6E7CC2D49E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6442" y="1915318"/>
            <a:ext cx="5761038" cy="4154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/>
            <a:r>
              <a:rPr lang="ru-RU" altLang="ru-RU" sz="2200" b="1" dirty="0" err="1"/>
              <a:t>program</a:t>
            </a:r>
            <a:r>
              <a:rPr lang="ru-RU" altLang="ru-RU" sz="2200" dirty="0"/>
              <a:t> n_16;</a:t>
            </a:r>
          </a:p>
          <a:p>
            <a:pPr algn="just" eaLnBrk="1" hangingPunct="1"/>
            <a:r>
              <a:rPr lang="ru-RU" altLang="ru-RU" sz="2200" b="1" dirty="0"/>
              <a:t>  </a:t>
            </a:r>
            <a:r>
              <a:rPr lang="ru-RU" altLang="ru-RU" sz="2200" b="1" dirty="0" err="1"/>
              <a:t>var</a:t>
            </a:r>
            <a:r>
              <a:rPr lang="ru-RU" altLang="ru-RU" sz="2200" dirty="0"/>
              <a:t> i, n: </a:t>
            </a:r>
            <a:r>
              <a:rPr lang="ru-RU" altLang="ru-RU" sz="2200" dirty="0" err="1"/>
              <a:t>integer</a:t>
            </a:r>
            <a:r>
              <a:rPr lang="ru-RU" altLang="ru-RU" sz="2200" dirty="0"/>
              <a:t>; a, y: </a:t>
            </a:r>
            <a:r>
              <a:rPr lang="ru-RU" altLang="ru-RU" sz="2200" dirty="0" err="1"/>
              <a:t>real</a:t>
            </a:r>
            <a:r>
              <a:rPr lang="ru-RU" altLang="ru-RU" sz="2200" dirty="0"/>
              <a:t>;</a:t>
            </a:r>
          </a:p>
          <a:p>
            <a:pPr algn="just" eaLnBrk="1" hangingPunct="1"/>
            <a:r>
              <a:rPr lang="ru-RU" altLang="ru-RU" sz="2200" b="1" dirty="0" err="1"/>
              <a:t>begin</a:t>
            </a:r>
            <a:endParaRPr lang="ru-RU" altLang="ru-RU" sz="2200" b="1" dirty="0"/>
          </a:p>
          <a:p>
            <a:pPr algn="just" eaLnBrk="1" hangingPunct="1"/>
            <a:r>
              <a:rPr lang="ru-RU" altLang="ru-RU" sz="2200" dirty="0"/>
              <a:t>  </a:t>
            </a:r>
            <a:r>
              <a:rPr lang="ru-RU" altLang="ru-RU" sz="2200" dirty="0" err="1"/>
              <a:t>writeln</a:t>
            </a:r>
            <a:r>
              <a:rPr lang="ru-RU" altLang="ru-RU" sz="2200" dirty="0"/>
              <a:t> ('Возведение в степень');</a:t>
            </a:r>
          </a:p>
          <a:p>
            <a:pPr algn="just" eaLnBrk="1" hangingPunct="1"/>
            <a:r>
              <a:rPr lang="ru-RU" altLang="ru-RU" sz="2200" dirty="0"/>
              <a:t>  </a:t>
            </a:r>
            <a:r>
              <a:rPr lang="ru-RU" altLang="ru-RU" sz="2200" dirty="0" err="1"/>
              <a:t>write</a:t>
            </a:r>
            <a:r>
              <a:rPr lang="ru-RU" altLang="ru-RU" sz="2200" dirty="0"/>
              <a:t> ('Введите основание a&gt;&gt;');</a:t>
            </a:r>
          </a:p>
          <a:p>
            <a:pPr algn="just" eaLnBrk="1" hangingPunct="1"/>
            <a:r>
              <a:rPr lang="ru-RU" altLang="ru-RU" sz="2200" dirty="0"/>
              <a:t>  </a:t>
            </a:r>
            <a:r>
              <a:rPr lang="ru-RU" altLang="ru-RU" sz="2200" dirty="0" err="1"/>
              <a:t>readln</a:t>
            </a:r>
            <a:r>
              <a:rPr lang="ru-RU" altLang="ru-RU" sz="2200" dirty="0"/>
              <a:t> (a);</a:t>
            </a:r>
          </a:p>
          <a:p>
            <a:pPr algn="just" eaLnBrk="1" hangingPunct="1"/>
            <a:r>
              <a:rPr lang="ru-RU" altLang="ru-RU" sz="2200" dirty="0"/>
              <a:t>  </a:t>
            </a:r>
            <a:r>
              <a:rPr lang="ru-RU" altLang="ru-RU" sz="2200" dirty="0" err="1"/>
              <a:t>write</a:t>
            </a:r>
            <a:r>
              <a:rPr lang="ru-RU" altLang="ru-RU" sz="2200" dirty="0"/>
              <a:t> ('Введите показатель n&gt;&gt;');</a:t>
            </a:r>
          </a:p>
          <a:p>
            <a:pPr algn="just" eaLnBrk="1" hangingPunct="1"/>
            <a:r>
              <a:rPr lang="ru-RU" altLang="ru-RU" sz="2200" dirty="0"/>
              <a:t>  </a:t>
            </a:r>
            <a:r>
              <a:rPr lang="ru-RU" altLang="ru-RU" sz="2200" dirty="0" err="1"/>
              <a:t>readln</a:t>
            </a:r>
            <a:r>
              <a:rPr lang="ru-RU" altLang="ru-RU" sz="2200" dirty="0"/>
              <a:t> (n);</a:t>
            </a:r>
          </a:p>
          <a:p>
            <a:pPr algn="just" eaLnBrk="1" hangingPunct="1"/>
            <a:r>
              <a:rPr lang="ru-RU" altLang="ru-RU" sz="2200" dirty="0"/>
              <a:t>  y:=1;</a:t>
            </a:r>
          </a:p>
          <a:p>
            <a:pPr algn="just" eaLnBrk="1" hangingPunct="1"/>
            <a:r>
              <a:rPr lang="ru-RU" altLang="ru-RU" sz="2200" dirty="0"/>
              <a:t>  </a:t>
            </a:r>
            <a:r>
              <a:rPr lang="ru-RU" altLang="ru-RU" sz="2200" dirty="0" err="1"/>
              <a:t>for</a:t>
            </a:r>
            <a:r>
              <a:rPr lang="ru-RU" altLang="ru-RU" sz="2200" dirty="0"/>
              <a:t> i:=1 </a:t>
            </a:r>
            <a:r>
              <a:rPr lang="ru-RU" altLang="ru-RU" sz="2200" dirty="0" err="1"/>
              <a:t>to</a:t>
            </a:r>
            <a:r>
              <a:rPr lang="ru-RU" altLang="ru-RU" sz="2200" dirty="0"/>
              <a:t> n </a:t>
            </a:r>
            <a:r>
              <a:rPr lang="ru-RU" altLang="ru-RU" sz="2200" dirty="0" err="1"/>
              <a:t>do</a:t>
            </a:r>
            <a:r>
              <a:rPr lang="ru-RU" altLang="ru-RU" sz="2200" dirty="0"/>
              <a:t> y:=y*a;</a:t>
            </a:r>
          </a:p>
          <a:p>
            <a:pPr algn="just" eaLnBrk="1" hangingPunct="1"/>
            <a:r>
              <a:rPr lang="ru-RU" altLang="ru-RU" sz="2200" dirty="0"/>
              <a:t>  </a:t>
            </a:r>
            <a:r>
              <a:rPr lang="ru-RU" altLang="ru-RU" sz="2200" dirty="0" err="1"/>
              <a:t>writeln</a:t>
            </a:r>
            <a:r>
              <a:rPr lang="ru-RU" altLang="ru-RU" sz="2200" dirty="0"/>
              <a:t> ('y=', y)</a:t>
            </a:r>
          </a:p>
          <a:p>
            <a:pPr algn="just" eaLnBrk="1" hangingPunct="1"/>
            <a:r>
              <a:rPr lang="ru-RU" altLang="ru-RU" sz="2200" b="1" dirty="0" err="1"/>
              <a:t>end</a:t>
            </a:r>
            <a:r>
              <a:rPr lang="ru-RU" altLang="ru-RU" sz="2200" b="1" dirty="0"/>
              <a:t>.</a:t>
            </a:r>
          </a:p>
        </p:txBody>
      </p:sp>
      <p:graphicFrame>
        <p:nvGraphicFramePr>
          <p:cNvPr id="40964" name="Object 4">
            <a:extLst>
              <a:ext uri="{FF2B5EF4-FFF2-40B4-BE49-F238E27FC236}">
                <a16:creationId xmlns:a16="http://schemas.microsoft.com/office/drawing/2014/main" id="{CBA64830-523C-4814-BDB8-272239C3D2A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94240479"/>
              </p:ext>
            </p:extLst>
          </p:nvPr>
        </p:nvGraphicFramePr>
        <p:xfrm>
          <a:off x="3902551" y="5559921"/>
          <a:ext cx="7740650" cy="1020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Формула" r:id="rId3" imgW="3759120" imgH="495000" progId="Equation.3">
                  <p:embed/>
                </p:oleObj>
              </mc:Choice>
              <mc:Fallback>
                <p:oleObj name="Формула" r:id="rId3" imgW="3759120" imgH="495000" progId="Equation.3">
                  <p:embed/>
                  <p:pic>
                    <p:nvPicPr>
                      <p:cNvPr id="40964" name="Object 4">
                        <a:extLst>
                          <a:ext uri="{FF2B5EF4-FFF2-40B4-BE49-F238E27FC236}">
                            <a16:creationId xmlns:a16="http://schemas.microsoft.com/office/drawing/2014/main" id="{CBA64830-523C-4814-BDB8-272239C3D2A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02551" y="5559921"/>
                        <a:ext cx="7740650" cy="1020762"/>
                      </a:xfrm>
                      <a:prstGeom prst="rect">
                        <a:avLst/>
                      </a:prstGeom>
                      <a:noFill/>
                      <a:ln w="38100">
                        <a:solidFill>
                          <a:srgbClr val="0066CC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076" name="Picture 4" descr="http://avtopresent.ru/netcat_files/multifile/595/v_ezd_zapreschen_avtopresent.ru.jpg">
            <a:extLst>
              <a:ext uri="{FF2B5EF4-FFF2-40B4-BE49-F238E27FC236}">
                <a16:creationId xmlns:a16="http://schemas.microsoft.com/office/drawing/2014/main" id="{26BE9393-AE33-4438-862A-9FBB072685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4560" y="2162323"/>
            <a:ext cx="3570223" cy="2677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9417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9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 autoUpdateAnimBg="0"/>
      <p:bldP spid="39941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4">
            <a:extLst>
              <a:ext uri="{FF2B5EF4-FFF2-40B4-BE49-F238E27FC236}">
                <a16:creationId xmlns:a16="http://schemas.microsoft.com/office/drawing/2014/main" id="{4E2A4CF8-A2E9-4052-95E7-BD70A711E2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40239" y="979488"/>
            <a:ext cx="3240087" cy="649287"/>
          </a:xfrm>
          <a:prstGeom prst="rect">
            <a:avLst/>
          </a:prstGeom>
          <a:solidFill>
            <a:srgbClr val="7030A0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000" b="1" dirty="0">
                <a:solidFill>
                  <a:srgbClr val="FFFFFF"/>
                </a:solidFill>
                <a:latin typeface="Arial" charset="0"/>
                <a:cs typeface="Arial" charset="0"/>
              </a:rPr>
              <a:t>Образная модель</a:t>
            </a:r>
          </a:p>
        </p:txBody>
      </p:sp>
      <p:sp>
        <p:nvSpPr>
          <p:cNvPr id="9221" name="Заголовок 2">
            <a:extLst>
              <a:ext uri="{FF2B5EF4-FFF2-40B4-BE49-F238E27FC236}">
                <a16:creationId xmlns:a16="http://schemas.microsoft.com/office/drawing/2014/main" id="{00EF5227-ECD3-4376-B240-BA709E714A31}"/>
              </a:ext>
            </a:extLst>
          </p:cNvPr>
          <p:cNvSpPr>
            <a:spLocks/>
          </p:cNvSpPr>
          <p:nvPr/>
        </p:nvSpPr>
        <p:spPr bwMode="auto">
          <a:xfrm>
            <a:off x="1347978" y="115888"/>
            <a:ext cx="10673334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ru-RU" altLang="ru-RU" sz="4000" b="1" dirty="0">
                <a:latin typeface="Calibri" panose="020F0502020204030204" pitchFamily="34" charset="0"/>
              </a:rPr>
              <a:t>Классификация информационных моделей</a:t>
            </a:r>
          </a:p>
        </p:txBody>
      </p:sp>
      <p:pic>
        <p:nvPicPr>
          <p:cNvPr id="5124" name="Picture 4" descr="http://www.meteonova.ru/pictures/63602091760.jpg">
            <a:extLst>
              <a:ext uri="{FF2B5EF4-FFF2-40B4-BE49-F238E27FC236}">
                <a16:creationId xmlns:a16="http://schemas.microsoft.com/office/drawing/2014/main" id="{AD6A7B5B-B21C-40AD-90EA-029F6E48BB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3165" y="1935099"/>
            <a:ext cx="7143750" cy="4133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4412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4">
            <a:extLst>
              <a:ext uri="{FF2B5EF4-FFF2-40B4-BE49-F238E27FC236}">
                <a16:creationId xmlns:a16="http://schemas.microsoft.com/office/drawing/2014/main" id="{ABDDEA2D-69CC-4EAB-BF5F-7C867415AC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1314" y="1104901"/>
            <a:ext cx="3240087" cy="668337"/>
          </a:xfrm>
          <a:prstGeom prst="rect">
            <a:avLst/>
          </a:prstGeom>
          <a:solidFill>
            <a:srgbClr val="7030A0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000" b="1" dirty="0">
                <a:solidFill>
                  <a:srgbClr val="FFFFFF"/>
                </a:solidFill>
                <a:latin typeface="Arial" charset="0"/>
                <a:cs typeface="Arial" charset="0"/>
              </a:rPr>
              <a:t>Смешанная модель</a:t>
            </a:r>
          </a:p>
        </p:txBody>
      </p:sp>
      <p:pic>
        <p:nvPicPr>
          <p:cNvPr id="45063" name="Picture 7">
            <a:extLst>
              <a:ext uri="{FF2B5EF4-FFF2-40B4-BE49-F238E27FC236}">
                <a16:creationId xmlns:a16="http://schemas.microsoft.com/office/drawing/2014/main" id="{AEE28F05-4CFC-4C4E-A879-72E77C3315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5914" y="2205038"/>
            <a:ext cx="6205537" cy="307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4" name="Заголовок 2">
            <a:extLst>
              <a:ext uri="{FF2B5EF4-FFF2-40B4-BE49-F238E27FC236}">
                <a16:creationId xmlns:a16="http://schemas.microsoft.com/office/drawing/2014/main" id="{0F9E541A-C54B-45B5-AC47-5AF7A5473BF8}"/>
              </a:ext>
            </a:extLst>
          </p:cNvPr>
          <p:cNvSpPr>
            <a:spLocks/>
          </p:cNvSpPr>
          <p:nvPr/>
        </p:nvSpPr>
        <p:spPr bwMode="auto">
          <a:xfrm>
            <a:off x="1223169" y="98426"/>
            <a:ext cx="10210800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ru-RU" altLang="ru-RU" sz="4000" b="1" dirty="0">
                <a:latin typeface="Calibri" panose="020F0502020204030204" pitchFamily="34" charset="0"/>
              </a:rPr>
              <a:t>Классификация информационных моделей</a:t>
            </a:r>
          </a:p>
        </p:txBody>
      </p:sp>
      <p:pic>
        <p:nvPicPr>
          <p:cNvPr id="47111" name="Picture 7">
            <a:extLst>
              <a:ext uri="{FF2B5EF4-FFF2-40B4-BE49-F238E27FC236}">
                <a16:creationId xmlns:a16="http://schemas.microsoft.com/office/drawing/2014/main" id="{CA8F3A06-4AAE-4256-B80F-23A79A9B45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2888" y="1916113"/>
            <a:ext cx="6769100" cy="4773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4" name="Picture 6">
            <a:extLst>
              <a:ext uri="{FF2B5EF4-FFF2-40B4-BE49-F238E27FC236}">
                <a16:creationId xmlns:a16="http://schemas.microsoft.com/office/drawing/2014/main" id="{7C0A4B16-E202-4A88-B182-A7206EF9C0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9150" y="2097089"/>
            <a:ext cx="5938838" cy="446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 descr="https://hi-news.ru/wp-content/uploads/2013/03/32.jpg">
            <a:extLst>
              <a:ext uri="{FF2B5EF4-FFF2-40B4-BE49-F238E27FC236}">
                <a16:creationId xmlns:a16="http://schemas.microsoft.com/office/drawing/2014/main" id="{5A882435-E0E1-4657-9D53-7C1B128E5C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2888" y="1905250"/>
            <a:ext cx="6769099" cy="4844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0147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13163" y="1184853"/>
            <a:ext cx="4000500" cy="31003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72836" y="2709863"/>
            <a:ext cx="5081154" cy="1575377"/>
          </a:xfrm>
        </p:spPr>
        <p:txBody>
          <a:bodyPr>
            <a:normAutofit fontScale="90000"/>
          </a:bodyPr>
          <a:lstStyle/>
          <a:p>
            <a:r>
              <a:rPr lang="ru-RU" sz="23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en-US" sz="23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</a:t>
            </a:r>
            <a:endParaRPr lang="ru-RU" sz="67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02450" y="4341380"/>
            <a:ext cx="668413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моделирование</a:t>
            </a:r>
            <a:endParaRPr lang="ru-RU" sz="7200" dirty="0"/>
          </a:p>
        </p:txBody>
      </p:sp>
      <p:sp>
        <p:nvSpPr>
          <p:cNvPr id="8" name="Управляющая кнопка: справка 7">
            <a:hlinkClick r:id="" action="ppaction://noaction" highlightClick="1"/>
          </p:cNvPr>
          <p:cNvSpPr/>
          <p:nvPr/>
        </p:nvSpPr>
        <p:spPr>
          <a:xfrm>
            <a:off x="872836" y="737394"/>
            <a:ext cx="4785014" cy="3948906"/>
          </a:xfrm>
          <a:prstGeom prst="actionButtonHelp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0146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13163" y="1184853"/>
            <a:ext cx="4000500" cy="31003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72836" y="2709863"/>
            <a:ext cx="5081154" cy="1575377"/>
          </a:xfrm>
        </p:spPr>
        <p:txBody>
          <a:bodyPr>
            <a:normAutofit fontScale="90000"/>
          </a:bodyPr>
          <a:lstStyle/>
          <a:p>
            <a:r>
              <a:rPr lang="ru-RU" sz="23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en-US" sz="23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</a:t>
            </a:r>
            <a:endParaRPr lang="ru-RU" sz="67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1344" y="4085215"/>
            <a:ext cx="668413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моделирование</a:t>
            </a:r>
            <a:endParaRPr lang="ru-RU" sz="7200" dirty="0"/>
          </a:p>
        </p:txBody>
      </p:sp>
      <p:pic>
        <p:nvPicPr>
          <p:cNvPr id="1026" name="Picture 2" descr="Картинки по запросу 3D моделированием примен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8652" y="716539"/>
            <a:ext cx="5706473" cy="3568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Картинки по запросу 3D моделированием применени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3990" y="557213"/>
            <a:ext cx="5841135" cy="3741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Картинки по запросу 3D моделированием применение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633"/>
          <a:stretch/>
        </p:blipFill>
        <p:spPr bwMode="auto">
          <a:xfrm>
            <a:off x="5953990" y="557213"/>
            <a:ext cx="5841135" cy="388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3.bp.blogspot.com/-aq7CO5wj3es/UPMnxGv3GcI/AAAAAAAACi0/471qBp11S8w/s1600/isoftjar.blogspot.com%2B(9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1764" y="557213"/>
            <a:ext cx="5651685" cy="388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9027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</TotalTime>
  <Words>459</Words>
  <Application>Microsoft Office PowerPoint</Application>
  <PresentationFormat>Широкоэкранный</PresentationFormat>
  <Paragraphs>110</Paragraphs>
  <Slides>15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Тема Office</vt:lpstr>
      <vt:lpstr>Формула</vt:lpstr>
      <vt:lpstr>Модель и моделирование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3D</vt:lpstr>
      <vt:lpstr>3D</vt:lpstr>
      <vt:lpstr>Презентация PowerPoint</vt:lpstr>
      <vt:lpstr>3D</vt:lpstr>
      <vt:lpstr>3D</vt:lpstr>
      <vt:lpstr>Практическое задание  «Воссоздание Бородинского сражения»</vt:lpstr>
      <vt:lpstr>Критерии оценивания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3D</dc:title>
  <dc:creator>Пользователь Windows</dc:creator>
  <cp:lastModifiedBy>Эвелина</cp:lastModifiedBy>
  <cp:revision>19</cp:revision>
  <dcterms:created xsi:type="dcterms:W3CDTF">2017-07-13T14:33:51Z</dcterms:created>
  <dcterms:modified xsi:type="dcterms:W3CDTF">2018-08-10T09:20:57Z</dcterms:modified>
</cp:coreProperties>
</file>