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71" r:id="rId5"/>
    <p:sldId id="272" r:id="rId6"/>
    <p:sldId id="273" r:id="rId7"/>
    <p:sldId id="269" r:id="rId8"/>
    <p:sldId id="259" r:id="rId9"/>
    <p:sldId id="265" r:id="rId10"/>
    <p:sldId id="266" r:id="rId11"/>
    <p:sldId id="267" r:id="rId12"/>
    <p:sldId id="268" r:id="rId13"/>
    <p:sldId id="275" r:id="rId14"/>
    <p:sldId id="27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70" autoAdjust="0"/>
    <p:restoredTop sz="94660"/>
  </p:normalViewPr>
  <p:slideViewPr>
    <p:cSldViewPr snapToGrid="0">
      <p:cViewPr>
        <p:scale>
          <a:sx n="97" d="100"/>
          <a:sy n="97" d="100"/>
        </p:scale>
        <p:origin x="-288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DE15A83-4818-4A47-A348-F4A9AFA9B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CBBB980-E8FC-4067-86A7-1D4907ECF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7D01FB7-F1A8-433A-BC55-59C7C4008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08FB03DB-2728-4350-BACD-52B9237E3137}"/>
              </a:ext>
            </a:extLst>
          </p:cNvPr>
          <p:cNvSpPr/>
          <p:nvPr userDrawn="1"/>
        </p:nvSpPr>
        <p:spPr>
          <a:xfrm>
            <a:off x="5891514" y="0"/>
            <a:ext cx="6300486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xmlns="" id="{FFA21717-33CB-400E-99B3-8F2D814A74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891213" cy="6858000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5F9860-E7AA-4B15-9EB5-DAA9259212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65134" y="136525"/>
            <a:ext cx="5953246" cy="2387600"/>
          </a:xfrm>
        </p:spPr>
        <p:txBody>
          <a:bodyPr anchor="b"/>
          <a:lstStyle>
            <a:lvl1pPr algn="ctr">
              <a:defRPr sz="60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70C7889-FEAE-4D81-9328-48F835D920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3602038"/>
            <a:ext cx="5953246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09473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243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0DFF78-39D7-4937-98E8-F57FB15C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5237F67-7887-4F79-9086-2D4E7C41D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1E47127-0BAA-48A8-B6F8-8F7AF2B64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4E152EC-92EC-47F8-8905-AEB3824F3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86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B0B3EC-B4DF-48E5-8D49-912B3B562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9577FBE-9365-476D-A0C7-B0BFE240C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68A4208-4596-4570-8A48-D601F1ED5F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4768763-5A91-4409-893B-F87ABA4DA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AAE3A2D-50DE-4F80-84DB-FD3E13A59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922462E-A153-40EE-9FBF-CE14C9F97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73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9F8B33-EE05-426A-BB94-37FC47554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0DB95E92-26F9-42A7-9612-E965D17A17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64C2F5B-A1B9-4449-A41D-B55E31C6B2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29C5F5A-F6A2-4FBA-845D-97A93F28F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34B308A-38D5-4D17-AF8B-1EE105306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076F7CB-AC52-43B4-AD6D-AD433BBEB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90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3E0C11-F975-45E8-BA3E-55FFB4BA5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A29AAF6-AF28-4EC4-920C-E10415C7FB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8C4C7B9-CAC3-42EE-A8E2-0F73AF396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BDBA44D-A820-4823-89E3-9F96458DE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A0E0266-68E3-4D86-9523-1E4C2F30E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29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98C4361-FBF7-455B-A690-B29413D343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C6B34A3-84EB-40F7-AF48-61C84CD741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786928E-2BDC-46DC-A8FE-6610F8187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32EE9B7-51BC-4834-A25D-F8B9C6BE1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4B9BC63-6A65-46A2-85DF-3D18833C6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60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D3E4AB-007C-48CF-8A3A-B64245858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69C0369-AC97-4306-8FA4-D63F6C15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0393BF6-30A5-4619-86E0-C6FCAD4F0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849F7F8-0AD7-426E-B538-B6DB07F9B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6050621-D5FD-43FC-ADA7-81BAB7DC0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Фигура, имеющая форму буквы L 6">
            <a:extLst>
              <a:ext uri="{FF2B5EF4-FFF2-40B4-BE49-F238E27FC236}">
                <a16:creationId xmlns:a16="http://schemas.microsoft.com/office/drawing/2014/main" xmlns="" id="{2A4BBBCF-31DF-4475-9E88-8F57A3B2C09E}"/>
              </a:ext>
            </a:extLst>
          </p:cNvPr>
          <p:cNvSpPr/>
          <p:nvPr userDrawn="1"/>
        </p:nvSpPr>
        <p:spPr>
          <a:xfrm>
            <a:off x="0" y="5428527"/>
            <a:ext cx="1018572" cy="1429473"/>
          </a:xfrm>
          <a:prstGeom prst="corner">
            <a:avLst>
              <a:gd name="adj1" fmla="val 21815"/>
              <a:gd name="adj2" fmla="val 2209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Фигура, имеющая форму буквы L 7">
            <a:extLst>
              <a:ext uri="{FF2B5EF4-FFF2-40B4-BE49-F238E27FC236}">
                <a16:creationId xmlns:a16="http://schemas.microsoft.com/office/drawing/2014/main" xmlns="" id="{344C342A-AFC3-4328-946C-6882274610AA}"/>
              </a:ext>
            </a:extLst>
          </p:cNvPr>
          <p:cNvSpPr/>
          <p:nvPr userDrawn="1"/>
        </p:nvSpPr>
        <p:spPr>
          <a:xfrm rot="10800000">
            <a:off x="11173428" y="0"/>
            <a:ext cx="1018572" cy="1429473"/>
          </a:xfrm>
          <a:prstGeom prst="corner">
            <a:avLst>
              <a:gd name="adj1" fmla="val 21815"/>
              <a:gd name="adj2" fmla="val 2209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Фигура, имеющая форму буквы L 8">
            <a:extLst>
              <a:ext uri="{FF2B5EF4-FFF2-40B4-BE49-F238E27FC236}">
                <a16:creationId xmlns:a16="http://schemas.microsoft.com/office/drawing/2014/main" xmlns="" id="{61889BE7-1BC9-4DB5-9627-64C2ABFE345C}"/>
              </a:ext>
            </a:extLst>
          </p:cNvPr>
          <p:cNvSpPr/>
          <p:nvPr userDrawn="1"/>
        </p:nvSpPr>
        <p:spPr>
          <a:xfrm rot="16200000">
            <a:off x="10987271" y="5613903"/>
            <a:ext cx="1429473" cy="1057153"/>
          </a:xfrm>
          <a:prstGeom prst="corner">
            <a:avLst>
              <a:gd name="adj1" fmla="val 21815"/>
              <a:gd name="adj2" fmla="val 2209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Фигура, имеющая форму буквы L 9">
            <a:extLst>
              <a:ext uri="{FF2B5EF4-FFF2-40B4-BE49-F238E27FC236}">
                <a16:creationId xmlns:a16="http://schemas.microsoft.com/office/drawing/2014/main" xmlns="" id="{D7E3AD0D-FD9E-447A-BC7C-9DFB2452477E}"/>
              </a:ext>
            </a:extLst>
          </p:cNvPr>
          <p:cNvSpPr/>
          <p:nvPr userDrawn="1"/>
        </p:nvSpPr>
        <p:spPr>
          <a:xfrm rot="5400000">
            <a:off x="-186160" y="186160"/>
            <a:ext cx="1429473" cy="1057153"/>
          </a:xfrm>
          <a:prstGeom prst="corner">
            <a:avLst>
              <a:gd name="adj1" fmla="val 21815"/>
              <a:gd name="adj2" fmla="val 2209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82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086CDA-E4D9-4680-9160-749F6D68D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5441D36-FD8D-467A-9F0C-C15D03101D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EB013D4-5D6D-4F16-B92B-DCDC02203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D8A6D1C-C5C1-4F42-A25A-D272BE54D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C91FEAB-E3DA-4A2A-B748-4B754A11F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32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0B63CB-98F7-4FD2-AE6A-A9D1D0BBD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07B4AB-69EB-4069-9839-993D2E79C3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2A4005B-2E7F-4189-B96D-CAEFC1F367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87EA7BC-84F9-4F7B-8CAB-E2239A3A0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64A9B47-FDE3-4CE0-81AF-A83E6641E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B2AFF76-4729-4763-A734-414D60FEC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96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7A0613-0D99-4D1A-B35E-69F2AE2E9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9161D37-3665-4485-9C81-A0284C59B0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E66577C-7E72-4461-97F1-2EFF35D06E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8327E4B-ABF3-4BBF-87D0-979FF17CE5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C838068-9821-41C4-A10F-9F910F920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AAFDDEA-5124-47FD-B4EF-22941F87F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8D7621D-5914-4DCC-8B50-376C51D37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B0F9F542-2397-4C5D-B9B4-43036BE79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16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741AA3-DEB8-4E03-B716-EE5AD8A3E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7B8DF54-7B63-463D-A705-C0CD820F6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FE19A30-CCCE-4D0F-A5EA-2694C83C5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B863358-8F31-42DB-A75E-2CC034FE6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76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5D96FC90-666A-41D8-AC3D-8F635019BD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4142" cy="3429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Рисунок 5">
            <a:extLst>
              <a:ext uri="{FF2B5EF4-FFF2-40B4-BE49-F238E27FC236}">
                <a16:creationId xmlns:a16="http://schemas.microsoft.com/office/drawing/2014/main" xmlns="" id="{477A18B6-7186-4923-A2C6-B06CC71BFC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51858" y="3429000"/>
            <a:ext cx="3044142" cy="3429000"/>
          </a:xfrm>
        </p:spPr>
        <p:txBody>
          <a:bodyPr/>
          <a:lstStyle/>
          <a:p>
            <a:endParaRPr lang="ru-RU"/>
          </a:p>
        </p:txBody>
      </p:sp>
      <p:sp>
        <p:nvSpPr>
          <p:cNvPr id="8" name="Рисунок 5">
            <a:extLst>
              <a:ext uri="{FF2B5EF4-FFF2-40B4-BE49-F238E27FC236}">
                <a16:creationId xmlns:a16="http://schemas.microsoft.com/office/drawing/2014/main" xmlns="" id="{75DAD50F-D376-4968-9022-8740455F48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4142" cy="342900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Рисунок 5">
            <a:extLst>
              <a:ext uri="{FF2B5EF4-FFF2-40B4-BE49-F238E27FC236}">
                <a16:creationId xmlns:a16="http://schemas.microsoft.com/office/drawing/2014/main" xmlns="" id="{C77762DE-954C-4411-AB2A-49A43212FD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7858" y="3429000"/>
            <a:ext cx="3044142" cy="3429000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075DF8B3-B61E-42DF-9749-0A9A8505A44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1175" y="-6906"/>
            <a:ext cx="3036888" cy="3429000"/>
          </a:xfrm>
          <a:solidFill>
            <a:schemeClr val="accent6"/>
          </a:solidFill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Текст 10">
            <a:extLst>
              <a:ext uri="{FF2B5EF4-FFF2-40B4-BE49-F238E27FC236}">
                <a16:creationId xmlns:a16="http://schemas.microsoft.com/office/drawing/2014/main" xmlns="" id="{320D08EE-D804-40FB-AE7E-CEE254F635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88063" y="3430929"/>
            <a:ext cx="3036888" cy="342900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10">
            <a:extLst>
              <a:ext uri="{FF2B5EF4-FFF2-40B4-BE49-F238E27FC236}">
                <a16:creationId xmlns:a16="http://schemas.microsoft.com/office/drawing/2014/main" xmlns="" id="{02F63D49-B812-486B-B5E6-9C030000DC8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-22907" y="3429000"/>
            <a:ext cx="3036888" cy="342900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Текст 10">
            <a:extLst>
              <a:ext uri="{FF2B5EF4-FFF2-40B4-BE49-F238E27FC236}">
                <a16:creationId xmlns:a16="http://schemas.microsoft.com/office/drawing/2014/main" xmlns="" id="{28D52F32-A499-4CCC-A1BE-7EF779BE7BB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124268" y="0"/>
            <a:ext cx="3036888" cy="3429000"/>
          </a:xfrm>
          <a:solidFill>
            <a:schemeClr val="accent6"/>
          </a:solidFill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86001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E5460A7A-40FB-40F9-9F01-826315E498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576479" y="474562"/>
            <a:ext cx="3079750" cy="2954438"/>
          </a:xfrm>
          <a:solidFill>
            <a:schemeClr val="accent6"/>
          </a:solidFill>
          <a:ln>
            <a:noFill/>
          </a:ln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Текст 6">
            <a:extLst>
              <a:ext uri="{FF2B5EF4-FFF2-40B4-BE49-F238E27FC236}">
                <a16:creationId xmlns:a16="http://schemas.microsoft.com/office/drawing/2014/main" xmlns="" id="{4E0003B5-56A3-4F15-9E0F-FFAD95C293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96729" y="474562"/>
            <a:ext cx="3079750" cy="2954438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Текст 6">
            <a:extLst>
              <a:ext uri="{FF2B5EF4-FFF2-40B4-BE49-F238E27FC236}">
                <a16:creationId xmlns:a16="http://schemas.microsoft.com/office/drawing/2014/main" xmlns="" id="{F6F17BB5-1285-4C8E-A946-54AAA5C077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576479" y="3429000"/>
            <a:ext cx="3079750" cy="2954438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Текст 6">
            <a:extLst>
              <a:ext uri="{FF2B5EF4-FFF2-40B4-BE49-F238E27FC236}">
                <a16:creationId xmlns:a16="http://schemas.microsoft.com/office/drawing/2014/main" xmlns="" id="{213F24E3-9D87-431E-A109-DE113A138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96729" y="3429000"/>
            <a:ext cx="3079750" cy="2954438"/>
          </a:xfrm>
          <a:solidFill>
            <a:schemeClr val="accent6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1" name="Текст 6">
            <a:extLst>
              <a:ext uri="{FF2B5EF4-FFF2-40B4-BE49-F238E27FC236}">
                <a16:creationId xmlns:a16="http://schemas.microsoft.com/office/drawing/2014/main" xmlns="" id="{64BCA4AD-2453-4D3A-A6F4-32B0C81B42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5771" y="1770926"/>
            <a:ext cx="4429768" cy="4612511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xmlns="" id="{D9592A19-466D-444B-BE3E-E2D807AEC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772" y="365125"/>
            <a:ext cx="4429768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38252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7FD8F8F2-4624-4188-A5F6-724E87741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5623" y="365125"/>
            <a:ext cx="52578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3593B03F-2009-4E1E-B76F-4E7AC53513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05623" y="1885950"/>
            <a:ext cx="5257800" cy="446881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Текст 6">
            <a:extLst>
              <a:ext uri="{FF2B5EF4-FFF2-40B4-BE49-F238E27FC236}">
                <a16:creationId xmlns:a16="http://schemas.microsoft.com/office/drawing/2014/main" xmlns="" id="{F427EE61-8BDE-44DD-A358-2FAD275FBA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8577" y="1023846"/>
            <a:ext cx="4057891" cy="82279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E85987E3-7190-47E0-9255-D36D3D11BF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8577" y="471164"/>
            <a:ext cx="3305175" cy="428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2" name="Текст 6">
            <a:extLst>
              <a:ext uri="{FF2B5EF4-FFF2-40B4-BE49-F238E27FC236}">
                <a16:creationId xmlns:a16="http://schemas.microsoft.com/office/drawing/2014/main" xmlns="" id="{D3CB2DBF-86BD-4842-BD8D-ED74947211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8577" y="5728474"/>
            <a:ext cx="4057891" cy="82279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10">
            <a:extLst>
              <a:ext uri="{FF2B5EF4-FFF2-40B4-BE49-F238E27FC236}">
                <a16:creationId xmlns:a16="http://schemas.microsoft.com/office/drawing/2014/main" xmlns="" id="{3743E8B6-7CBB-471E-A471-58E2B78D32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8577" y="5175792"/>
            <a:ext cx="3305175" cy="428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4" name="Текст 6">
            <a:extLst>
              <a:ext uri="{FF2B5EF4-FFF2-40B4-BE49-F238E27FC236}">
                <a16:creationId xmlns:a16="http://schemas.microsoft.com/office/drawing/2014/main" xmlns="" id="{43700CC0-27A7-41CD-9023-C5A13EDC283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8577" y="4184064"/>
            <a:ext cx="4057891" cy="82279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Текст 10">
            <a:extLst>
              <a:ext uri="{FF2B5EF4-FFF2-40B4-BE49-F238E27FC236}">
                <a16:creationId xmlns:a16="http://schemas.microsoft.com/office/drawing/2014/main" xmlns="" id="{C7E1DB0A-9FF1-40B4-BDB5-AC63D121103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8577" y="3631382"/>
            <a:ext cx="3305175" cy="428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6" name="Текст 6">
            <a:extLst>
              <a:ext uri="{FF2B5EF4-FFF2-40B4-BE49-F238E27FC236}">
                <a16:creationId xmlns:a16="http://schemas.microsoft.com/office/drawing/2014/main" xmlns="" id="{9D51BF41-F634-4D57-A637-FF8A0EC4BB1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28577" y="2558629"/>
            <a:ext cx="4057891" cy="82279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7" name="Текст 10">
            <a:extLst>
              <a:ext uri="{FF2B5EF4-FFF2-40B4-BE49-F238E27FC236}">
                <a16:creationId xmlns:a16="http://schemas.microsoft.com/office/drawing/2014/main" xmlns="" id="{A1A49660-1072-4AE0-8537-A7BC419F156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28577" y="2005947"/>
            <a:ext cx="3305175" cy="428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aphicFrame>
        <p:nvGraphicFramePr>
          <p:cNvPr id="18" name="Таблица 18">
            <a:extLst>
              <a:ext uri="{FF2B5EF4-FFF2-40B4-BE49-F238E27FC236}">
                <a16:creationId xmlns:a16="http://schemas.microsoft.com/office/drawing/2014/main" xmlns="" id="{70B24C5F-4D3D-4415-A815-49971BABC57B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75099799"/>
              </p:ext>
            </p:extLst>
          </p:nvPr>
        </p:nvGraphicFramePr>
        <p:xfrm>
          <a:off x="4745620" y="471163"/>
          <a:ext cx="1435261" cy="608010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35261">
                  <a:extLst>
                    <a:ext uri="{9D8B030D-6E8A-4147-A177-3AD203B41FA5}">
                      <a16:colId xmlns:a16="http://schemas.microsoft.com/office/drawing/2014/main" xmlns="" val="3484662148"/>
                    </a:ext>
                  </a:extLst>
                </a:gridCol>
              </a:tblGrid>
              <a:tr h="15200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2690842"/>
                  </a:ext>
                </a:extLst>
              </a:tr>
              <a:tr h="15200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97834754"/>
                  </a:ext>
                </a:extLst>
              </a:tr>
              <a:tr h="15200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21002084"/>
                  </a:ext>
                </a:extLst>
              </a:tr>
              <a:tr h="15200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8219575"/>
                  </a:ext>
                </a:extLst>
              </a:tr>
            </a:tbl>
          </a:graphicData>
        </a:graphic>
      </p:graphicFrame>
      <p:sp>
        <p:nvSpPr>
          <p:cNvPr id="20" name="Рисунок 19">
            <a:extLst>
              <a:ext uri="{FF2B5EF4-FFF2-40B4-BE49-F238E27FC236}">
                <a16:creationId xmlns:a16="http://schemas.microsoft.com/office/drawing/2014/main" xmlns="" id="{C502F727-D6EE-497C-A5B0-DE090ED4782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954326" y="696054"/>
            <a:ext cx="1029786" cy="110155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/>
          </a:p>
        </p:txBody>
      </p:sp>
      <p:sp>
        <p:nvSpPr>
          <p:cNvPr id="21" name="Рисунок 19">
            <a:extLst>
              <a:ext uri="{FF2B5EF4-FFF2-40B4-BE49-F238E27FC236}">
                <a16:creationId xmlns:a16="http://schemas.microsoft.com/office/drawing/2014/main" xmlns="" id="{0A240E27-AEFA-43F0-89FF-2A74A5D77D8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942389" y="2199183"/>
            <a:ext cx="1029786" cy="110155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/>
          </a:p>
        </p:txBody>
      </p:sp>
      <p:sp>
        <p:nvSpPr>
          <p:cNvPr id="22" name="Рисунок 19">
            <a:extLst>
              <a:ext uri="{FF2B5EF4-FFF2-40B4-BE49-F238E27FC236}">
                <a16:creationId xmlns:a16="http://schemas.microsoft.com/office/drawing/2014/main" xmlns="" id="{27F5EEBF-34A9-48CF-83E0-D6D660A5179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942389" y="3739045"/>
            <a:ext cx="1029786" cy="110155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/>
          </a:p>
        </p:txBody>
      </p:sp>
      <p:sp>
        <p:nvSpPr>
          <p:cNvPr id="23" name="Рисунок 19">
            <a:extLst>
              <a:ext uri="{FF2B5EF4-FFF2-40B4-BE49-F238E27FC236}">
                <a16:creationId xmlns:a16="http://schemas.microsoft.com/office/drawing/2014/main" xmlns="" id="{190A3F46-C204-4178-985D-47AB747A32D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954326" y="5261562"/>
            <a:ext cx="1029786" cy="110155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800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presentation-creation.ru/" TargetMode="Externa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3177DD-DF81-4F80-A921-6C4F2C0AA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64B142D-96E1-400F-9902-09D8626B2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23BA0E2-FBA8-48E6-91B5-D882FB555D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BD04A-233C-4E8F-A10D-8C0D98297D7F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9981118-B587-4460-83FC-ED85EF5E8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381D7A8-14B2-492F-9F61-6C741CF79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7"/>
            <a:extLst>
              <a:ext uri="{FF2B5EF4-FFF2-40B4-BE49-F238E27FC236}">
                <a16:creationId xmlns:a16="http://schemas.microsoft.com/office/drawing/2014/main" xmlns="" id="{DB681911-E539-4075-B5C8-107AF8BC28C1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45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55" r:id="rId9"/>
    <p:sldLayoutId id="2147483663" r:id="rId10"/>
    <p:sldLayoutId id="2147483662" r:id="rId11"/>
    <p:sldLayoutId id="2147483656" r:id="rId12"/>
    <p:sldLayoutId id="2147483657" r:id="rId13"/>
    <p:sldLayoutId id="2147483658" r:id="rId14"/>
    <p:sldLayoutId id="2147483659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10.svg"/><Relationship Id="rId4" Type="http://schemas.openxmlformats.org/officeDocument/2006/relationships/image" Target="../media/image5.png"/><Relationship Id="rId9" Type="http://schemas.openxmlformats.org/officeDocument/2006/relationships/image" Target="../media/image14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Рисунок 56" descr="Изображение выглядит как текст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0C8B248D-5DB5-42B4-82E7-5353AFE7CAC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4" b="374"/>
          <a:stretch>
            <a:fillRect/>
          </a:stretch>
        </p:blipFill>
        <p:spPr/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742F0B-5640-44F2-AAAA-19FBC87FA4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Модели эффективного сотрудничества педагога с обучающимися</a:t>
            </a:r>
            <a:endParaRPr lang="ru-RU" sz="36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71255BE-FC6E-4FA6-8B7E-130C4FA388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/>
              <a:t>Панченко Наталья Николаевна,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/>
              <a:t>методист МБОУ ДО ЦЭВ «Сударушка» </a:t>
            </a:r>
            <a:r>
              <a:rPr lang="ru-RU" sz="1800" dirty="0" err="1" smtClean="0"/>
              <a:t>г.Тарко</a:t>
            </a:r>
            <a:r>
              <a:rPr lang="ru-RU" sz="1800" dirty="0" smtClean="0"/>
              <a:t>-Сале</a:t>
            </a:r>
            <a:r>
              <a:rPr lang="en-US" sz="1800" dirty="0" smtClean="0"/>
              <a:t> </a:t>
            </a:r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440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199765-881A-49AD-AC39-6DA7E0490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chemeClr val="accent4">
                    <a:lumMod val="50000"/>
                  </a:schemeClr>
                </a:solidFill>
              </a:rPr>
              <a:t>Тактики заботы и участия</a:t>
            </a:r>
            <a:endParaRPr lang="ru-RU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A7E031E-B278-43E2-B700-A7D89BCDE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похвала</a:t>
            </a:r>
          </a:p>
          <a:p>
            <a:pPr>
              <a:buFontTx/>
              <a:buChar char="-"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совет</a:t>
            </a:r>
          </a:p>
          <a:p>
            <a:pPr>
              <a:buFontTx/>
              <a:buChar char="-"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предложение</a:t>
            </a:r>
          </a:p>
          <a:p>
            <a:pPr>
              <a:buFontTx/>
              <a:buChar char="-"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поддержка</a:t>
            </a:r>
          </a:p>
          <a:p>
            <a:pPr>
              <a:buFontTx/>
              <a:buChar char="-"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утешение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B31F4538-F299-41F3-9002-8B243C9B26FA}"/>
              </a:ext>
            </a:extLst>
          </p:cNvPr>
          <p:cNvSpPr txBox="1">
            <a:spLocks/>
          </p:cNvSpPr>
          <p:nvPr/>
        </p:nvSpPr>
        <p:spPr>
          <a:xfrm>
            <a:off x="3953505" y="6492352"/>
            <a:ext cx="4227327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2" name="Picture 4" descr="C:\Users\M3\Pictures\взаим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339" y="1584761"/>
            <a:ext cx="4736985" cy="43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12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199765-881A-49AD-AC39-6DA7E0490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chemeClr val="accent4">
                    <a:lumMod val="50000"/>
                  </a:schemeClr>
                </a:solidFill>
              </a:rPr>
              <a:t>Тактики единения</a:t>
            </a:r>
            <a:endParaRPr lang="ru-RU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A7E031E-B278-43E2-B700-A7D89BCDE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комплимент                       - заинтересованность</a:t>
            </a:r>
          </a:p>
          <a:p>
            <a:pPr>
              <a:buFontTx/>
              <a:buChar char="-"/>
            </a:pPr>
            <a:endParaRPr lang="ru-RU" sz="40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ru-RU" sz="40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ru-RU" sz="40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B31F4538-F299-41F3-9002-8B243C9B26FA}"/>
              </a:ext>
            </a:extLst>
          </p:cNvPr>
          <p:cNvSpPr txBox="1">
            <a:spLocks/>
          </p:cNvSpPr>
          <p:nvPr/>
        </p:nvSpPr>
        <p:spPr>
          <a:xfrm>
            <a:off x="3953505" y="6492352"/>
            <a:ext cx="4227327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44" y="2839449"/>
            <a:ext cx="4044270" cy="12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628" y="2568981"/>
            <a:ext cx="2449938" cy="24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10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199765-881A-49AD-AC39-6DA7E0490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chemeClr val="accent4">
                    <a:lumMod val="50000"/>
                  </a:schemeClr>
                </a:solidFill>
              </a:rPr>
              <a:t>Тактики рациональной и специальной психотерапии</a:t>
            </a:r>
            <a:endParaRPr lang="ru-RU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A7E031E-B278-43E2-B700-A7D89BCDE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а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ргументы уникальности</a:t>
            </a:r>
          </a:p>
          <a:p>
            <a:pPr>
              <a:buFontTx/>
              <a:buChar char="-"/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а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ргументы здравого смысла</a:t>
            </a:r>
          </a:p>
          <a:p>
            <a:pPr>
              <a:buFontTx/>
              <a:buChar char="-"/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а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ргументы о возможных негативных последствиях</a:t>
            </a:r>
          </a:p>
          <a:p>
            <a:pPr>
              <a:buFontTx/>
              <a:buChar char="-"/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и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др.</a:t>
            </a:r>
          </a:p>
          <a:p>
            <a:pPr>
              <a:buFontTx/>
              <a:buChar char="-"/>
            </a:pPr>
            <a:endParaRPr lang="ru-RU" sz="40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ru-RU" sz="40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ru-RU" sz="40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B31F4538-F299-41F3-9002-8B243C9B26FA}"/>
              </a:ext>
            </a:extLst>
          </p:cNvPr>
          <p:cNvSpPr txBox="1">
            <a:spLocks/>
          </p:cNvSpPr>
          <p:nvPr/>
        </p:nvSpPr>
        <p:spPr>
          <a:xfrm>
            <a:off x="3953505" y="6492352"/>
            <a:ext cx="4227327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8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199765-881A-49AD-AC39-6DA7E0490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u="sng" dirty="0" smtClean="0">
                <a:solidFill>
                  <a:schemeClr val="accent4">
                    <a:lumMod val="50000"/>
                  </a:schemeClr>
                </a:solidFill>
              </a:rPr>
              <a:t>Технологии управления детским коллективом</a:t>
            </a:r>
            <a:endParaRPr lang="ru-RU" sz="3600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A7E031E-B278-43E2-B700-A7D89BCDE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sz="40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ru-RU" sz="40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ru-RU" sz="40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ru-RU" sz="40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ru-RU" sz="40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ru-RU" sz="40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ru-RU" sz="40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-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выстраивайте с детьми личностное общение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- давайте детям больше самостоятельности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- позволяйте детям принимать решения в ходе занятий</a:t>
            </a:r>
          </a:p>
          <a:p>
            <a:pPr marL="0" indent="0">
              <a:buNone/>
            </a:pPr>
            <a:endParaRPr lang="ru-RU" sz="72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>
              <a:buFontTx/>
              <a:buChar char="-"/>
            </a:pPr>
            <a:endParaRPr lang="ru-RU" sz="40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ru-RU" sz="40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ru-RU" sz="4000" dirty="0" smtClean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B31F4538-F299-41F3-9002-8B243C9B26FA}"/>
              </a:ext>
            </a:extLst>
          </p:cNvPr>
          <p:cNvSpPr txBox="1">
            <a:spLocks/>
          </p:cNvSpPr>
          <p:nvPr/>
        </p:nvSpPr>
        <p:spPr>
          <a:xfrm>
            <a:off x="3953505" y="6492352"/>
            <a:ext cx="4227327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967" y="1387397"/>
            <a:ext cx="5960822" cy="31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12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87D93B6-1F11-49D1-B967-B699349FB954}"/>
              </a:ext>
            </a:extLst>
          </p:cNvPr>
          <p:cNvSpPr/>
          <p:nvPr/>
        </p:nvSpPr>
        <p:spPr>
          <a:xfrm>
            <a:off x="1792094" y="1226456"/>
            <a:ext cx="8880656" cy="4405088"/>
          </a:xfrm>
          <a:prstGeom prst="rect">
            <a:avLst/>
          </a:prstGeom>
          <a:solidFill>
            <a:schemeClr val="accent6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9">
            <a:extLst>
              <a:ext uri="{FF2B5EF4-FFF2-40B4-BE49-F238E27FC236}">
                <a16:creationId xmlns:a16="http://schemas.microsoft.com/office/drawing/2014/main" xmlns="" id="{159E7D65-FCA2-4EE3-93FD-F5486779F7E2}"/>
              </a:ext>
            </a:extLst>
          </p:cNvPr>
          <p:cNvSpPr txBox="1">
            <a:spLocks/>
          </p:cNvSpPr>
          <p:nvPr/>
        </p:nvSpPr>
        <p:spPr>
          <a:xfrm>
            <a:off x="3879751" y="1548148"/>
            <a:ext cx="4432499" cy="1150267"/>
          </a:xfrm>
          <a:prstGeom prst="rect">
            <a:avLst/>
          </a:prstGeom>
          <a:effectLst>
            <a:outerShdw blurRad="50800" dist="38100" dir="5400000" algn="t" rotWithShape="0">
              <a:schemeClr val="accent4">
                <a:lumMod val="50000"/>
                <a:alpha val="40000"/>
              </a:schemeClr>
            </a:outerShd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10" name="Текст 11">
            <a:extLst>
              <a:ext uri="{FF2B5EF4-FFF2-40B4-BE49-F238E27FC236}">
                <a16:creationId xmlns:a16="http://schemas.microsoft.com/office/drawing/2014/main" xmlns="" id="{FBCD7404-0305-4A9D-9EED-D188566968FB}"/>
              </a:ext>
            </a:extLst>
          </p:cNvPr>
          <p:cNvSpPr txBox="1">
            <a:spLocks/>
          </p:cNvSpPr>
          <p:nvPr/>
        </p:nvSpPr>
        <p:spPr>
          <a:xfrm>
            <a:off x="2608499" y="2123281"/>
            <a:ext cx="6975002" cy="27928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Умение общаться с людьми – такой же покупаемый за деньги товар, как сахар, кофе… И я готов платить за это умение больше, чем за какой-либо другой товар в этом мире.</a:t>
            </a:r>
          </a:p>
          <a:p>
            <a:pPr marL="0" indent="0" algn="ctr">
              <a:buNone/>
            </a:pPr>
            <a:endParaRPr lang="ru-RU" sz="3200" dirty="0">
              <a:solidFill>
                <a:srgbClr val="C00000"/>
              </a:solidFill>
              <a:latin typeface="+mj-lt"/>
            </a:endParaRP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Джон Рокфеллер</a:t>
            </a:r>
            <a:endParaRPr lang="ru-RU" i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421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A76A67-772F-4905-A095-E39462598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066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D2B5441-63C2-46D7-AE01-8336336CD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Сотрудничество – это особый вид взаимодействия людей, </a:t>
            </a:r>
            <a:endParaRPr lang="ru-RU" sz="4400" b="1" dirty="0" smtClean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из </a:t>
            </a: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которого каждый участник </a:t>
            </a:r>
            <a:endParaRPr lang="ru-RU" sz="4400" b="1" dirty="0" smtClean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извлекает </a:t>
            </a: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какую-то </a:t>
            </a: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выгоду</a:t>
            </a:r>
            <a:endParaRPr lang="ru-RU" sz="4400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12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A76A67-772F-4905-A095-E39462598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0661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 smtClean="0">
                <a:solidFill>
                  <a:schemeClr val="accent4">
                    <a:lumMod val="50000"/>
                  </a:schemeClr>
                </a:solidFill>
              </a:rPr>
              <a:t>Аудитории (профессиональная коммуникация)</a:t>
            </a:r>
            <a:endParaRPr lang="ru-RU" sz="3200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Picture 2" descr="C:\Users\M3\Pictures\калав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337" y="1393175"/>
            <a:ext cx="8486476" cy="49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00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A76A67-772F-4905-A095-E39462598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0661"/>
          </a:xfrm>
        </p:spPr>
        <p:txBody>
          <a:bodyPr>
            <a:normAutofit/>
          </a:bodyPr>
          <a:lstStyle/>
          <a:p>
            <a:pPr algn="ctr"/>
            <a:endParaRPr lang="ru-RU" sz="3200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19200"/>
            <a:ext cx="10515600" cy="49577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Приказ Министерства труда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и социальной защиты Российской Федерации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от 5 мая 2018 года №298н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«Об утверждении профессионального стандарта 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«Педагог дополнительного образования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 детей и взрослых»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40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A76A67-772F-4905-A095-E39462598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0661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 smtClean="0">
                <a:solidFill>
                  <a:schemeClr val="accent4">
                    <a:lumMod val="50000"/>
                  </a:schemeClr>
                </a:solidFill>
              </a:rPr>
              <a:t>Компетенции педагога</a:t>
            </a:r>
            <a:endParaRPr lang="ru-RU" sz="3200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19200"/>
            <a:ext cx="10515600" cy="49577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2600325" algn="l"/>
              </a:tabLst>
            </a:pP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В рамках организации </a:t>
            </a:r>
            <a:r>
              <a:rPr lang="ru-RU" sz="2200" b="1" dirty="0">
                <a:solidFill>
                  <a:srgbClr val="C00000"/>
                </a:solidFill>
                <a:latin typeface="+mj-lt"/>
              </a:rPr>
              <a:t>деятельности обучающихся, направленной на освоение дополнительной общеобразовательной </a:t>
            </a: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общеразвивающей программы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2600325" algn="l"/>
              </a:tabLst>
            </a:pPr>
            <a:r>
              <a:rPr lang="ru-RU" sz="2200" u="sng" dirty="0" smtClean="0">
                <a:latin typeface="+mj-lt"/>
                <a:ea typeface="Calibri"/>
                <a:cs typeface="Times New Roman"/>
              </a:rPr>
              <a:t>Знать: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2600325" algn="l"/>
              </a:tabLst>
            </a:pPr>
            <a:r>
              <a:rPr lang="ru-RU" sz="2200" dirty="0" smtClean="0">
                <a:latin typeface="+mj-lt"/>
                <a:ea typeface="Calibri"/>
                <a:cs typeface="Times New Roman"/>
              </a:rPr>
              <a:t>техники </a:t>
            </a:r>
            <a:r>
              <a:rPr lang="ru-RU" sz="2200" dirty="0">
                <a:latin typeface="+mj-lt"/>
                <a:ea typeface="Calibri"/>
                <a:cs typeface="Times New Roman"/>
              </a:rPr>
              <a:t>и приемы общения (слушания, убеждения) с учетом возрастных и индивидуальных особенностей </a:t>
            </a:r>
            <a:r>
              <a:rPr lang="ru-RU" sz="2200" dirty="0" smtClean="0">
                <a:latin typeface="+mj-lt"/>
                <a:ea typeface="Calibri"/>
                <a:cs typeface="Times New Roman"/>
              </a:rPr>
              <a:t>собеседников;</a:t>
            </a:r>
            <a:endParaRPr lang="ru-RU" sz="2200" dirty="0"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2600325" algn="l"/>
              </a:tabLst>
            </a:pPr>
            <a:r>
              <a:rPr lang="ru-RU" sz="2200" dirty="0" smtClean="0">
                <a:latin typeface="+mj-lt"/>
                <a:ea typeface="Calibri"/>
                <a:cs typeface="Times New Roman"/>
              </a:rPr>
              <a:t>методы</a:t>
            </a:r>
            <a:r>
              <a:rPr lang="ru-RU" sz="2200" dirty="0">
                <a:latin typeface="+mj-lt"/>
                <a:ea typeface="Calibri"/>
                <a:cs typeface="Times New Roman"/>
              </a:rPr>
              <a:t>, приемы и способы формирования благоприятного психологического климата и обеспечения условий для сотрудничества </a:t>
            </a:r>
            <a:r>
              <a:rPr lang="ru-RU" sz="2200" dirty="0" smtClean="0">
                <a:latin typeface="+mj-lt"/>
                <a:ea typeface="Calibri"/>
                <a:cs typeface="Times New Roman"/>
              </a:rPr>
              <a:t>обучающихся;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tabLst>
                <a:tab pos="2600325" algn="l"/>
              </a:tabLst>
            </a:pPr>
            <a:r>
              <a:rPr lang="ru-RU" sz="2200" dirty="0">
                <a:solidFill>
                  <a:srgbClr val="000000"/>
                </a:solidFill>
                <a:latin typeface="+mj-lt"/>
              </a:rPr>
              <a:t>и</a:t>
            </a:r>
            <a:r>
              <a:rPr lang="ru-RU" sz="2200" dirty="0" smtClean="0">
                <a:solidFill>
                  <a:srgbClr val="000000"/>
                </a:solidFill>
                <a:latin typeface="+mj-lt"/>
              </a:rPr>
              <a:t>сточники</a:t>
            </a:r>
            <a:r>
              <a:rPr lang="ru-RU" sz="2200" dirty="0">
                <a:solidFill>
                  <a:srgbClr val="000000"/>
                </a:solidFill>
                <a:latin typeface="+mj-lt"/>
              </a:rPr>
              <a:t>, причины, виды и способы разрешения </a:t>
            </a:r>
            <a:r>
              <a:rPr lang="ru-RU" sz="2200" dirty="0" smtClean="0">
                <a:solidFill>
                  <a:srgbClr val="000000"/>
                </a:solidFill>
                <a:latin typeface="+mj-lt"/>
              </a:rPr>
              <a:t>конфликтов и др.</a:t>
            </a:r>
            <a:endParaRPr lang="ru-RU" sz="2200" dirty="0">
              <a:latin typeface="+mj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035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A76A67-772F-4905-A095-E39462598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0661"/>
          </a:xfrm>
        </p:spPr>
        <p:txBody>
          <a:bodyPr>
            <a:normAutofit/>
          </a:bodyPr>
          <a:lstStyle/>
          <a:p>
            <a:pPr algn="ctr"/>
            <a:r>
              <a:rPr lang="ru-RU" sz="3200" u="sng" dirty="0" smtClean="0">
                <a:solidFill>
                  <a:schemeClr val="accent4">
                    <a:lumMod val="50000"/>
                  </a:schemeClr>
                </a:solidFill>
              </a:rPr>
              <a:t>Компетенции педагога</a:t>
            </a:r>
            <a:endParaRPr lang="ru-RU" sz="3200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19200"/>
            <a:ext cx="10515600" cy="4957763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2600325" algn="l"/>
              </a:tabLst>
            </a:pP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В рамках организации досуговой </a:t>
            </a:r>
            <a:r>
              <a:rPr lang="ru-RU" sz="2200" b="1" dirty="0">
                <a:solidFill>
                  <a:srgbClr val="C00000"/>
                </a:solidFill>
                <a:latin typeface="+mj-lt"/>
              </a:rPr>
              <a:t>деятельности обучающихся в процессе реализации дополнительной общеобразовательной </a:t>
            </a:r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общеразвивающей программы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2600325" algn="l"/>
              </a:tabLst>
            </a:pPr>
            <a:endParaRPr lang="ru-RU" sz="2200" b="1" dirty="0" smtClean="0">
              <a:solidFill>
                <a:srgbClr val="C0000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2600325" algn="l"/>
              </a:tabLst>
            </a:pPr>
            <a:r>
              <a:rPr lang="ru-RU" sz="2200" u="sng" dirty="0" smtClean="0"/>
              <a:t>Уметь: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tabLst>
                <a:tab pos="2600325" algn="l"/>
              </a:tabLst>
            </a:pPr>
            <a:r>
              <a:rPr lang="ru-RU" sz="2200" dirty="0" smtClean="0"/>
              <a:t>устанавливать </a:t>
            </a:r>
            <a:r>
              <a:rPr lang="ru-RU" sz="2200" dirty="0"/>
              <a:t>взаимоотношения с обучающимися при проведении досуговых мероприятий, использовать различные средства педагогической поддержки обучающихся, испытывающих затруднения в </a:t>
            </a:r>
            <a:r>
              <a:rPr lang="ru-RU" sz="2200" dirty="0" smtClean="0"/>
              <a:t>общении;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tabLst>
                <a:tab pos="2600325" algn="l"/>
              </a:tabLst>
            </a:pPr>
            <a:r>
              <a:rPr lang="ru-RU" sz="2200" dirty="0"/>
              <a:t>соблюдать нормы педагогической </a:t>
            </a:r>
            <a:r>
              <a:rPr lang="ru-RU" sz="2200" dirty="0" smtClean="0"/>
              <a:t>этики.</a:t>
            </a:r>
            <a:endParaRPr lang="ru-RU" sz="2200" b="1" dirty="0">
              <a:solidFill>
                <a:srgbClr val="0070C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2600325" algn="l"/>
              </a:tabLst>
            </a:pPr>
            <a:endParaRPr lang="ru-RU" sz="2200" dirty="0" smtClean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2600325" algn="l"/>
              </a:tabLst>
            </a:pPr>
            <a:r>
              <a:rPr lang="ru-RU" sz="2200" u="sng" dirty="0" smtClean="0">
                <a:solidFill>
                  <a:srgbClr val="000000"/>
                </a:solidFill>
                <a:latin typeface="+mj-lt"/>
              </a:rPr>
              <a:t>Знать: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tabLst>
                <a:tab pos="260032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+mj-lt"/>
              </a:rPr>
              <a:t>методы </a:t>
            </a:r>
            <a:r>
              <a:rPr lang="ru-RU" sz="2200" dirty="0">
                <a:solidFill>
                  <a:srgbClr val="000000"/>
                </a:solidFill>
                <a:latin typeface="+mj-lt"/>
              </a:rPr>
              <a:t>и формы организации деятельности и общения, техники и приемы вовлечения обучающихся в деятельность и общение при организации и проведении досуговых </a:t>
            </a:r>
            <a:r>
              <a:rPr lang="ru-RU" sz="2200" dirty="0" smtClean="0">
                <a:solidFill>
                  <a:srgbClr val="000000"/>
                </a:solidFill>
                <a:latin typeface="+mj-lt"/>
              </a:rPr>
              <a:t>мероприятий;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tabLst>
                <a:tab pos="2600325" algn="l"/>
              </a:tabLst>
            </a:pPr>
            <a:r>
              <a:rPr lang="ru-RU" sz="2200" dirty="0">
                <a:latin typeface="+mj-lt"/>
              </a:rPr>
              <a:t>т</a:t>
            </a:r>
            <a:r>
              <a:rPr lang="ru-RU" sz="2200" dirty="0" smtClean="0">
                <a:latin typeface="+mj-lt"/>
              </a:rPr>
              <a:t>ехники </a:t>
            </a:r>
            <a:r>
              <a:rPr lang="ru-RU" sz="2200" dirty="0">
                <a:latin typeface="+mj-lt"/>
              </a:rPr>
              <a:t>и приемы общения (слушания, убеждения) с учетом возрастных и индивидуальных особенностей </a:t>
            </a:r>
            <a:r>
              <a:rPr lang="ru-RU" sz="2200" dirty="0" smtClean="0">
                <a:latin typeface="+mj-lt"/>
              </a:rPr>
              <a:t>собеседников и др.</a:t>
            </a:r>
          </a:p>
        </p:txBody>
      </p:sp>
    </p:spTree>
    <p:extLst>
      <p:ext uri="{BB962C8B-B14F-4D97-AF65-F5344CB8AC3E}">
        <p14:creationId xmlns:p14="http://schemas.microsoft.com/office/powerpoint/2010/main" val="283637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A76A67-772F-4905-A095-E39462598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066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D2B5441-63C2-46D7-AE01-8336336CD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Тактика – это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способность выбирать оптимальные </a:t>
            </a:r>
            <a:endParaRPr lang="ru-RU" sz="3200" b="1" dirty="0" smtClean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для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конкретной ситуации приемы и средства делового общения, обеспечивающие реализацию поставленной стратегической цели, а также адекватно реагировать </a:t>
            </a:r>
            <a:endParaRPr lang="ru-RU" sz="3200" b="1" dirty="0" smtClean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на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поведение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участников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9097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CF1BD528-E0DE-441C-B5BA-C9C75FF343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 sz="2800" dirty="0"/>
          </a:p>
          <a:p>
            <a:endParaRPr lang="en-US" sz="2800" dirty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Рациональная и специальная психотерапия</a:t>
            </a:r>
            <a:endParaRPr lang="ru-RU" sz="2400" dirty="0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A6348B3F-61FA-4E17-ABD4-C6521F2D3F9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sz="2400" dirty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Этикетные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r>
              <a:rPr lang="ru-RU" sz="2400" dirty="0" smtClean="0"/>
              <a:t>тактики</a:t>
            </a:r>
            <a:endParaRPr lang="en-US" sz="2400" dirty="0"/>
          </a:p>
          <a:p>
            <a:endParaRPr lang="ru-RU" sz="2400" dirty="0"/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xmlns="" id="{24E39AAE-9132-44E0-91E3-6832DA0E03B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endParaRPr lang="en-US" sz="2800" dirty="0"/>
          </a:p>
          <a:p>
            <a:endParaRPr lang="en-US" sz="2800" dirty="0"/>
          </a:p>
          <a:p>
            <a:endParaRPr lang="ru-RU" sz="2400" dirty="0" smtClean="0"/>
          </a:p>
          <a:p>
            <a:r>
              <a:rPr lang="ru-RU" sz="2400" dirty="0" smtClean="0"/>
              <a:t>Единение</a:t>
            </a:r>
            <a:endParaRPr lang="en-US" sz="2400" dirty="0"/>
          </a:p>
          <a:p>
            <a:endParaRPr lang="ru-RU" sz="2800" dirty="0"/>
          </a:p>
          <a:p>
            <a:endParaRPr lang="ru-RU" dirty="0"/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xmlns="" id="{D7BE0A96-FDDC-4EA1-B056-3A06CA513C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sz="2800" dirty="0"/>
          </a:p>
          <a:p>
            <a:endParaRPr lang="ru-RU" dirty="0" smtClean="0"/>
          </a:p>
          <a:p>
            <a:endParaRPr lang="ru-RU" sz="2400" dirty="0" smtClean="0"/>
          </a:p>
          <a:p>
            <a:r>
              <a:rPr lang="ru-RU" sz="2400" dirty="0" smtClean="0"/>
              <a:t>Забота и участие</a:t>
            </a:r>
          </a:p>
          <a:p>
            <a:endParaRPr lang="ru-RU" sz="2800" dirty="0"/>
          </a:p>
          <a:p>
            <a:endParaRPr lang="ru-RU" dirty="0"/>
          </a:p>
        </p:txBody>
      </p:sp>
      <p:sp>
        <p:nvSpPr>
          <p:cNvPr id="14" name="Текст 13">
            <a:extLst>
              <a:ext uri="{FF2B5EF4-FFF2-40B4-BE49-F238E27FC236}">
                <a16:creationId xmlns:a16="http://schemas.microsoft.com/office/drawing/2014/main" xmlns="" id="{157EB4C6-E15C-4A2C-A26C-F492AC27CC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457200" indent="-457200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настроят ваши взаимоотношения на доброжелательный лад;</a:t>
            </a:r>
          </a:p>
          <a:p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pPr marL="457200" indent="-457200">
              <a:buFontTx/>
              <a:buChar char="-"/>
            </a:pPr>
            <a:r>
              <a:rPr lang="ru-RU" b="1" dirty="0">
                <a:solidFill>
                  <a:srgbClr val="002060"/>
                </a:solidFill>
                <a:latin typeface="+mj-lt"/>
              </a:rPr>
              <a:t>п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овысят уровень доверия;</a:t>
            </a:r>
          </a:p>
          <a:p>
            <a:endParaRPr lang="ru-RU" b="1" dirty="0" smtClean="0">
              <a:solidFill>
                <a:srgbClr val="002060"/>
              </a:solidFill>
              <a:latin typeface="+mj-lt"/>
            </a:endParaRPr>
          </a:p>
          <a:p>
            <a:pPr marL="457200" indent="-457200">
              <a:buFontTx/>
              <a:buChar char="-"/>
            </a:pPr>
            <a:r>
              <a:rPr lang="ru-RU" b="1" dirty="0">
                <a:solidFill>
                  <a:srgbClr val="002060"/>
                </a:solidFill>
                <a:latin typeface="+mj-lt"/>
              </a:rPr>
              <a:t>у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меньшат риск конфликтов.</a:t>
            </a:r>
            <a:endParaRPr lang="en-US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5" name="Заголовок 14">
            <a:extLst>
              <a:ext uri="{FF2B5EF4-FFF2-40B4-BE49-F238E27FC236}">
                <a16:creationId xmlns:a16="http://schemas.microsoft.com/office/drawing/2014/main" xmlns="" id="{C8D46529-F884-43C7-9504-E8A1FB1F1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solidFill>
                  <a:schemeClr val="accent4">
                    <a:lumMod val="50000"/>
                  </a:schemeClr>
                </a:solidFill>
              </a:rPr>
              <a:t>Тактики делового общения</a:t>
            </a:r>
            <a:endParaRPr lang="ru-RU" sz="3200" b="1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E9469D05-AF4A-4FF7-9721-24C08ABEBE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57792" y="3429000"/>
            <a:ext cx="757625" cy="757625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ECAA20DC-B32F-432A-8DD5-A2DE03B0B30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657792" y="582145"/>
            <a:ext cx="757625" cy="757625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AAADD97E-312B-40FC-B746-D79EB770448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737540" y="582145"/>
            <a:ext cx="757625" cy="757625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8A83693C-9B51-4925-8C8D-D209CA593E9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9737541" y="3536583"/>
            <a:ext cx="757625" cy="757625"/>
          </a:xfrm>
          <a:prstGeom prst="rect">
            <a:avLst/>
          </a:prstGeom>
        </p:spPr>
      </p:pic>
      <p:sp>
        <p:nvSpPr>
          <p:cNvPr id="24" name="Нижний колонтитул 4">
            <a:extLst>
              <a:ext uri="{FF2B5EF4-FFF2-40B4-BE49-F238E27FC236}">
                <a16:creationId xmlns:a16="http://schemas.microsoft.com/office/drawing/2014/main" xmlns="" id="{DA0676AB-E8A3-494D-94BA-E758BADEE41C}"/>
              </a:ext>
            </a:extLst>
          </p:cNvPr>
          <p:cNvSpPr txBox="1">
            <a:spLocks/>
          </p:cNvSpPr>
          <p:nvPr/>
        </p:nvSpPr>
        <p:spPr>
          <a:xfrm>
            <a:off x="3953505" y="6492352"/>
            <a:ext cx="4227327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67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C199765-881A-49AD-AC39-6DA7E0490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solidFill>
                  <a:schemeClr val="accent4">
                    <a:lumMod val="50000"/>
                  </a:schemeClr>
                </a:solidFill>
              </a:rPr>
              <a:t>Этикетные тактики</a:t>
            </a:r>
            <a:endParaRPr lang="ru-RU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A7E031E-B278-43E2-B700-A7D89BCDE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в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ыбор формы обращения к ребёнку</a:t>
            </a:r>
          </a:p>
          <a:p>
            <a:pPr>
              <a:buFontTx/>
              <a:buChar char="-"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приветствие</a:t>
            </a:r>
          </a:p>
          <a:p>
            <a:pPr>
              <a:buFontTx/>
              <a:buChar char="-"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благодарность</a:t>
            </a:r>
          </a:p>
          <a:p>
            <a:pPr>
              <a:buFontTx/>
              <a:buChar char="-"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извинение</a:t>
            </a:r>
          </a:p>
          <a:p>
            <a:pPr>
              <a:buFontTx/>
              <a:buChar char="-"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прощание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B31F4538-F299-41F3-9002-8B243C9B26FA}"/>
              </a:ext>
            </a:extLst>
          </p:cNvPr>
          <p:cNvSpPr txBox="1">
            <a:spLocks/>
          </p:cNvSpPr>
          <p:nvPr/>
        </p:nvSpPr>
        <p:spPr>
          <a:xfrm>
            <a:off x="3953505" y="6492352"/>
            <a:ext cx="4227327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879" y="3044862"/>
            <a:ext cx="4999913" cy="33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164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</TotalTime>
  <Words>376</Words>
  <Application>Microsoft Office PowerPoint</Application>
  <PresentationFormat>Произвольный</PresentationFormat>
  <Paragraphs>92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Модели эффективного сотрудничества педагога с обучающимися</vt:lpstr>
      <vt:lpstr>Презентация PowerPoint</vt:lpstr>
      <vt:lpstr>Аудитории (профессиональная коммуникация)</vt:lpstr>
      <vt:lpstr>Презентация PowerPoint</vt:lpstr>
      <vt:lpstr>Компетенции педагога</vt:lpstr>
      <vt:lpstr>Компетенции педагога</vt:lpstr>
      <vt:lpstr>Презентация PowerPoint</vt:lpstr>
      <vt:lpstr>Тактики делового общения</vt:lpstr>
      <vt:lpstr>Этикетные тактики</vt:lpstr>
      <vt:lpstr>Тактики заботы и участия</vt:lpstr>
      <vt:lpstr>Тактики единения</vt:lpstr>
      <vt:lpstr>Тактики рациональной и специальной психотерапии</vt:lpstr>
      <vt:lpstr>Технологии управления детским коллективом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M3</cp:lastModifiedBy>
  <cp:revision>31</cp:revision>
  <dcterms:created xsi:type="dcterms:W3CDTF">2021-12-09T11:10:51Z</dcterms:created>
  <dcterms:modified xsi:type="dcterms:W3CDTF">2022-03-10T10:59:16Z</dcterms:modified>
</cp:coreProperties>
</file>