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15.xml.rels" ContentType="application/vnd.openxmlformats-package.relationships+xml"/>
  <Override PartName="/ppt/notesSlides/_rels/notesSlide9.xml.rels" ContentType="application/vnd.openxmlformats-package.relationships+xml"/>
  <Override PartName="/ppt/notesSlides/_rels/notesSlide13.xml.rels" ContentType="application/vnd.openxmlformats-package.relationships+xml"/>
  <Override PartName="/ppt/notesSlides/_rels/notesSlide6.xml.rels" ContentType="application/vnd.openxmlformats-package.relationships+xml"/>
  <Override PartName="/ppt/notesSlides/_rels/notesSlide14.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2.xml.rels" ContentType="application/vnd.openxmlformats-package.relationships+xml"/>
  <Override PartName="/ppt/notesSlides/_rels/notesSlide12.xml.rels" ContentType="application/vnd.openxmlformats-package.relationships+xml"/>
  <Override PartName="/ppt/notesSlides/_rels/notesSlide5.xml.rels" ContentType="application/vnd.openxmlformats-package.relationships+xml"/>
  <Override PartName="/ppt/notesSlides/_rels/notesSlide11.xml.rels" ContentType="application/vnd.openxmlformats-package.relationships+xml"/>
  <Override PartName="/ppt/notesSlides/_rels/notesSlide4.xml.rels" ContentType="application/vnd.openxmlformats-package.relationships+xml"/>
  <Override PartName="/ppt/notesSlides/_rels/notesSlide10.xml.rels" ContentType="application/vnd.openxmlformats-package.relationships+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2.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14.xml" ContentType="application/vnd.openxmlformats-officedocument.presentationml.notesSlide+xml"/>
  <Override PartName="/ppt/notesSlides/notesSlide5.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4.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_rels/presentation.xml.rels" ContentType="application/vnd.openxmlformats-package.relationships+xml"/>
  <Override PartName="/ppt/media/image9.png" ContentType="image/png"/>
  <Override PartName="/ppt/media/image14.png" ContentType="image/png"/>
  <Override PartName="/ppt/media/image5.png" ContentType="image/png"/>
  <Override PartName="/ppt/media/image10.png" ContentType="image/png"/>
  <Override PartName="/ppt/media/image2.jpeg" ContentType="image/jpeg"/>
  <Override PartName="/ppt/media/image3.jpeg" ContentType="image/jpeg"/>
  <Override PartName="/ppt/media/image4.png" ContentType="image/png"/>
  <Override PartName="/ppt/media/image6.png" ContentType="image/png"/>
  <Override PartName="/ppt/media/image11.png" ContentType="image/png"/>
  <Override PartName="/ppt/media/image1.jpeg" ContentType="image/jpeg"/>
  <Override PartName="/ppt/media/image7.png" ContentType="image/png"/>
  <Override PartName="/ppt/media/image12.png" ContentType="image/png"/>
  <Override PartName="/ppt/media/image8.png" ContentType="image/png"/>
  <Override PartName="/ppt/media/image13.png" ContentType="image/png"/>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_rels/slide8.xml.rels" ContentType="application/vnd.openxmlformats-package.relationships+xml"/>
  <Override PartName="/ppt/slides/_rels/slide9.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slide1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9144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en-US" sz="1800" spc="-1" strike="noStrike">
                <a:solidFill>
                  <a:srgbClr val="000000"/>
                </a:solidFill>
                <a:latin typeface="Calibri"/>
              </a:rPr>
              <a:t>Для перемещения </a:t>
            </a:r>
            <a:r>
              <a:rPr b="0" lang="en-US" sz="1800" spc="-1" strike="noStrike">
                <a:solidFill>
                  <a:srgbClr val="000000"/>
                </a:solidFill>
                <a:latin typeface="Calibri"/>
              </a:rPr>
              <a:t>страницы щёлкните </a:t>
            </a:r>
            <a:r>
              <a:rPr b="0" lang="en-US" sz="1800" spc="-1" strike="noStrike">
                <a:solidFill>
                  <a:srgbClr val="000000"/>
                </a:solidFill>
                <a:latin typeface="Calibri"/>
              </a:rPr>
              <a:t>мышью</a:t>
            </a:r>
            <a:endParaRPr b="0" lang="en-US" sz="1800" spc="-1" strike="noStrike">
              <a:solidFill>
                <a:srgbClr val="000000"/>
              </a:solidFill>
              <a:latin typeface="Calibri"/>
            </a:endParaRPr>
          </a:p>
        </p:txBody>
      </p:sp>
      <p:sp>
        <p:nvSpPr>
          <p:cNvPr id="85"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ru-RU" sz="2000" spc="-1" strike="noStrike">
                <a:latin typeface="Arial"/>
              </a:rPr>
              <a:t>Для правки </a:t>
            </a:r>
            <a:r>
              <a:rPr b="0" lang="ru-RU" sz="2000" spc="-1" strike="noStrike">
                <a:latin typeface="Arial"/>
              </a:rPr>
              <a:t>формата </a:t>
            </a:r>
            <a:r>
              <a:rPr b="0" lang="ru-RU" sz="2000" spc="-1" strike="noStrike">
                <a:latin typeface="Arial"/>
              </a:rPr>
              <a:t>примечаний </a:t>
            </a:r>
            <a:r>
              <a:rPr b="0" lang="ru-RU" sz="2000" spc="-1" strike="noStrike">
                <a:latin typeface="Arial"/>
              </a:rPr>
              <a:t>щёлкните </a:t>
            </a:r>
            <a:r>
              <a:rPr b="0" lang="ru-RU" sz="2000" spc="-1" strike="noStrike">
                <a:latin typeface="Arial"/>
              </a:rPr>
              <a:t>мышью</a:t>
            </a:r>
            <a:endParaRPr b="0" lang="ru-RU" sz="2000" spc="-1" strike="noStrike">
              <a:latin typeface="Arial"/>
            </a:endParaRPr>
          </a:p>
        </p:txBody>
      </p:sp>
      <p:sp>
        <p:nvSpPr>
          <p:cNvPr id="86"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ru-RU" sz="1400" spc="-1" strike="noStrike">
                <a:latin typeface="Times New Roman"/>
              </a:rPr>
              <a:t>&lt;верхний колонтитул&gt;</a:t>
            </a:r>
            <a:endParaRPr b="0" lang="ru-RU" sz="1400" spc="-1" strike="noStrike">
              <a:latin typeface="Times New Roman"/>
            </a:endParaRPr>
          </a:p>
        </p:txBody>
      </p:sp>
      <p:sp>
        <p:nvSpPr>
          <p:cNvPr id="87" name="PlaceHolder 4"/>
          <p:cNvSpPr>
            <a:spLocks noGrp="1"/>
          </p:cNvSpPr>
          <p:nvPr>
            <p:ph type="dt"/>
          </p:nvPr>
        </p:nvSpPr>
        <p:spPr>
          <a:xfrm>
            <a:off x="4278960" y="0"/>
            <a:ext cx="3280680" cy="534240"/>
          </a:xfrm>
          <a:prstGeom prst="rect">
            <a:avLst/>
          </a:prstGeom>
          <a:noFill/>
          <a:ln w="0">
            <a:noFill/>
          </a:ln>
        </p:spPr>
        <p:txBody>
          <a:bodyPr lIns="0" rIns="0" tIns="0" bIns="0" anchor="t">
            <a:noAutofit/>
          </a:bodyPr>
          <a:p>
            <a:pPr algn="r">
              <a:buNone/>
            </a:pPr>
            <a:r>
              <a:rPr b="0" lang="ru-RU" sz="1400" spc="-1" strike="noStrike">
                <a:latin typeface="Times New Roman"/>
              </a:rPr>
              <a:t>&lt;дата/время&gt;</a:t>
            </a:r>
            <a:endParaRPr b="0" lang="ru-RU" sz="1400" spc="-1" strike="noStrike">
              <a:latin typeface="Times New Roman"/>
            </a:endParaRPr>
          </a:p>
        </p:txBody>
      </p:sp>
      <p:sp>
        <p:nvSpPr>
          <p:cNvPr id="88" name="PlaceHolder 5"/>
          <p:cNvSpPr>
            <a:spLocks noGrp="1"/>
          </p:cNvSpPr>
          <p:nvPr>
            <p:ph type="ftr"/>
          </p:nvPr>
        </p:nvSpPr>
        <p:spPr>
          <a:xfrm>
            <a:off x="0" y="10157400"/>
            <a:ext cx="3280680" cy="534240"/>
          </a:xfrm>
          <a:prstGeom prst="rect">
            <a:avLst/>
          </a:prstGeom>
          <a:noFill/>
          <a:ln w="0">
            <a:noFill/>
          </a:ln>
        </p:spPr>
        <p:txBody>
          <a:bodyPr lIns="0" rIns="0" tIns="0" bIns="0" anchor="b">
            <a:noAutofit/>
          </a:bodyPr>
          <a:p>
            <a:r>
              <a:rPr b="0" lang="ru-RU" sz="1400" spc="-1" strike="noStrike">
                <a:latin typeface="Times New Roman"/>
              </a:rPr>
              <a:t>&lt;нижний колонтитул&gt;</a:t>
            </a:r>
            <a:endParaRPr b="0" lang="ru-RU" sz="1400" spc="-1" strike="noStrike">
              <a:latin typeface="Times New Roman"/>
            </a:endParaRPr>
          </a:p>
        </p:txBody>
      </p:sp>
      <p:sp>
        <p:nvSpPr>
          <p:cNvPr id="89" name="PlaceHolder 6"/>
          <p:cNvSpPr>
            <a:spLocks noGrp="1"/>
          </p:cNvSpPr>
          <p:nvPr>
            <p:ph type="sldNum"/>
          </p:nvPr>
        </p:nvSpPr>
        <p:spPr>
          <a:xfrm>
            <a:off x="4278960" y="10157400"/>
            <a:ext cx="3280680" cy="534240"/>
          </a:xfrm>
          <a:prstGeom prst="rect">
            <a:avLst/>
          </a:prstGeom>
          <a:noFill/>
          <a:ln w="0">
            <a:noFill/>
          </a:ln>
        </p:spPr>
        <p:txBody>
          <a:bodyPr lIns="0" rIns="0" tIns="0" bIns="0" anchor="b">
            <a:noAutofit/>
          </a:bodyPr>
          <a:p>
            <a:pPr algn="r">
              <a:buNone/>
            </a:pPr>
            <a:fld id="{D296DD77-98AB-4698-B413-E7E5BB2B4AB3}" type="slidenum">
              <a:rPr b="0" lang="ru-RU" sz="1400" spc="-1" strike="noStrike">
                <a:latin typeface="Times New Roman"/>
              </a:rPr>
              <a:t>&lt;номер&gt;</a:t>
            </a:fld>
            <a:endParaRPr b="0" lang="ru-RU"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8" name="PlaceHolder 1"/>
          <p:cNvSpPr>
            <a:spLocks noGrp="1"/>
          </p:cNvSpPr>
          <p:nvPr>
            <p:ph type="sldImg"/>
          </p:nvPr>
        </p:nvSpPr>
        <p:spPr>
          <a:xfrm>
            <a:off x="1143000" y="685800"/>
            <a:ext cx="4571640" cy="3428640"/>
          </a:xfrm>
          <a:prstGeom prst="rect">
            <a:avLst/>
          </a:prstGeom>
          <a:ln w="0">
            <a:noFill/>
          </a:ln>
        </p:spPr>
      </p:sp>
      <p:sp>
        <p:nvSpPr>
          <p:cNvPr id="169"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Наиболее приемлемым вариантом оценивания является формирующее оценивание – сравнивать обучающегося необходимо только с самим собой. При этом при составлении оценивающего задания используются три компоненты оценки – мотивирующая (отношение человека к деятельности), информационная (базовые знания и умения, которые обучающийся обязан усвоить), операционная (формирование способов деятельности).</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Мониторинг УУД по физике проводился в 2017-2018 учебном году среди обучающихся 7 классов. При этом подходе необходима разработка тестов по специальному алгоритму, каждое тестовое задание проверяет не только предметные знания, но и способствует оценке УУД. Задания тестов соотнесены с кодификаторами ВПР и ОГЭ, взяты из официальных сборников контрольных и самостоятельных работ, задачников к учебникам, рекомендованным к использованию в образовательных учреждениях:</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70"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13A6FEC8-653A-48F2-BFBF-3153A75D2D3D}"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 name="PlaceHolder 1"/>
          <p:cNvSpPr>
            <a:spLocks noGrp="1"/>
          </p:cNvSpPr>
          <p:nvPr>
            <p:ph type="sldImg"/>
          </p:nvPr>
        </p:nvSpPr>
        <p:spPr>
          <a:xfrm>
            <a:off x="1143000" y="685800"/>
            <a:ext cx="4571640" cy="3428640"/>
          </a:xfrm>
          <a:prstGeom prst="rect">
            <a:avLst/>
          </a:prstGeom>
          <a:ln w="0">
            <a:noFill/>
          </a:ln>
        </p:spPr>
      </p:sp>
      <p:sp>
        <p:nvSpPr>
          <p:cNvPr id="172" name="PlaceHolder 2"/>
          <p:cNvSpPr>
            <a:spLocks noGrp="1"/>
          </p:cNvSpPr>
          <p:nvPr>
            <p:ph type="body"/>
          </p:nvPr>
        </p:nvSpPr>
        <p:spPr>
          <a:xfrm>
            <a:off x="685800" y="4343400"/>
            <a:ext cx="5486040" cy="4114440"/>
          </a:xfrm>
          <a:prstGeom prst="rect">
            <a:avLst/>
          </a:prstGeom>
          <a:noFill/>
          <a:ln w="0">
            <a:noFill/>
          </a:ln>
        </p:spPr>
        <p:txBody>
          <a:bodyPr anchor="t">
            <a:noAutofit/>
          </a:bodyPr>
          <a:p>
            <a:endParaRPr b="0" lang="ru-RU" sz="2000" spc="-1" strike="noStrike">
              <a:latin typeface="Arial"/>
            </a:endParaRPr>
          </a:p>
        </p:txBody>
      </p:sp>
      <p:sp>
        <p:nvSpPr>
          <p:cNvPr id="173"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9A075EFA-4015-45C6-A045-1F29BC7075DD}"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PlaceHolder 1"/>
          <p:cNvSpPr>
            <a:spLocks noGrp="1"/>
          </p:cNvSpPr>
          <p:nvPr>
            <p:ph type="sldImg"/>
          </p:nvPr>
        </p:nvSpPr>
        <p:spPr>
          <a:xfrm>
            <a:off x="1143000" y="685800"/>
            <a:ext cx="4571640" cy="3428640"/>
          </a:xfrm>
          <a:prstGeom prst="rect">
            <a:avLst/>
          </a:prstGeom>
          <a:ln w="0">
            <a:noFill/>
          </a:ln>
        </p:spPr>
      </p:sp>
      <p:sp>
        <p:nvSpPr>
          <p:cNvPr id="175" name="PlaceHolder 2"/>
          <p:cNvSpPr>
            <a:spLocks noGrp="1"/>
          </p:cNvSpPr>
          <p:nvPr>
            <p:ph type="body"/>
          </p:nvPr>
        </p:nvSpPr>
        <p:spPr>
          <a:xfrm>
            <a:off x="685800" y="4343400"/>
            <a:ext cx="5486040" cy="4114440"/>
          </a:xfrm>
          <a:prstGeom prst="rect">
            <a:avLst/>
          </a:prstGeom>
          <a:noFill/>
          <a:ln w="0">
            <a:noFill/>
          </a:ln>
        </p:spPr>
        <p:txBody>
          <a:bodyPr anchor="t">
            <a:noAutofit/>
          </a:bodyPr>
          <a:p>
            <a:endParaRPr b="0" lang="ru-RU" sz="2000" spc="-1" strike="noStrike">
              <a:latin typeface="Arial"/>
            </a:endParaRPr>
          </a:p>
        </p:txBody>
      </p:sp>
      <p:sp>
        <p:nvSpPr>
          <p:cNvPr id="176"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F316A600-4F67-49B1-A253-2EB7FAA1FCB4}"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PlaceHolder 1"/>
          <p:cNvSpPr>
            <a:spLocks noGrp="1"/>
          </p:cNvSpPr>
          <p:nvPr>
            <p:ph type="sldImg"/>
          </p:nvPr>
        </p:nvSpPr>
        <p:spPr>
          <a:xfrm>
            <a:off x="1143000" y="685800"/>
            <a:ext cx="4571640" cy="3428640"/>
          </a:xfrm>
          <a:prstGeom prst="rect">
            <a:avLst/>
          </a:prstGeom>
          <a:ln w="0">
            <a:noFill/>
          </a:ln>
        </p:spPr>
      </p:sp>
      <p:sp>
        <p:nvSpPr>
          <p:cNvPr id="178" name="PlaceHolder 2"/>
          <p:cNvSpPr>
            <a:spLocks noGrp="1"/>
          </p:cNvSpPr>
          <p:nvPr>
            <p:ph type="body"/>
          </p:nvPr>
        </p:nvSpPr>
        <p:spPr>
          <a:xfrm>
            <a:off x="685800" y="4343400"/>
            <a:ext cx="5486040" cy="4114440"/>
          </a:xfrm>
          <a:prstGeom prst="rect">
            <a:avLst/>
          </a:prstGeom>
          <a:noFill/>
          <a:ln w="0">
            <a:noFill/>
          </a:ln>
        </p:spPr>
        <p:txBody>
          <a:bodyPr anchor="t">
            <a:noAutofit/>
          </a:bodyPr>
          <a:p>
            <a:endParaRPr b="0" lang="ru-RU" sz="2000" spc="-1" strike="noStrike">
              <a:latin typeface="Arial"/>
            </a:endParaRPr>
          </a:p>
        </p:txBody>
      </p:sp>
      <p:sp>
        <p:nvSpPr>
          <p:cNvPr id="179"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2839CE74-1965-425E-9CC6-21D314ED5C5F}"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PlaceHolder 1"/>
          <p:cNvSpPr>
            <a:spLocks noGrp="1"/>
          </p:cNvSpPr>
          <p:nvPr>
            <p:ph type="sldImg"/>
          </p:nvPr>
        </p:nvSpPr>
        <p:spPr>
          <a:xfrm>
            <a:off x="1143000" y="685800"/>
            <a:ext cx="4571640" cy="3428640"/>
          </a:xfrm>
          <a:prstGeom prst="rect">
            <a:avLst/>
          </a:prstGeom>
          <a:ln w="0">
            <a:noFill/>
          </a:ln>
        </p:spPr>
      </p:sp>
      <p:sp>
        <p:nvSpPr>
          <p:cNvPr id="181" name="PlaceHolder 2"/>
          <p:cNvSpPr>
            <a:spLocks noGrp="1"/>
          </p:cNvSpPr>
          <p:nvPr>
            <p:ph type="body"/>
          </p:nvPr>
        </p:nvSpPr>
        <p:spPr>
          <a:xfrm>
            <a:off x="685800" y="4343400"/>
            <a:ext cx="5486040" cy="4114440"/>
          </a:xfrm>
          <a:prstGeom prst="rect">
            <a:avLst/>
          </a:prstGeom>
          <a:noFill/>
          <a:ln w="0">
            <a:noFill/>
          </a:ln>
        </p:spPr>
        <p:txBody>
          <a:bodyPr anchor="t">
            <a:noAutofit/>
          </a:bodyPr>
          <a:p>
            <a:pPr>
              <a:lnSpc>
                <a:spcPct val="100000"/>
              </a:lnSpc>
              <a:buNone/>
              <a:tabLst>
                <a:tab algn="l" pos="0"/>
              </a:tabLst>
            </a:pPr>
            <a:r>
              <a:rPr b="0" lang="ru-RU" sz="1200" spc="-1" strike="noStrike">
                <a:solidFill>
                  <a:srgbClr val="000000"/>
                </a:solidFill>
                <a:latin typeface="+mn-lt"/>
                <a:ea typeface="+mn-ea"/>
              </a:rPr>
              <a:t>Таким образом, анализ результатов произведенных тестов позволяет выявить проблемы в формировании компонентов деятельности и соответствующих им универсальных учебных действий. Сравнение процентов достижения каждого компонента поможет выявить тенденции в формировании образовательных результатов и организовать мониторинг качества образования в соответствии с требованиями ФГОС общего образования. Дальнейшая работа выстраивается таким образом, чтобы на уроках прорабатывать те компоненты деятельности, которые этого требуют.</a:t>
            </a:r>
            <a:endParaRPr b="0" lang="ru-RU" sz="1200" spc="-1" strike="noStrike">
              <a:latin typeface="Arial"/>
            </a:endParaRPr>
          </a:p>
          <a:p>
            <a:pPr>
              <a:lnSpc>
                <a:spcPct val="100000"/>
              </a:lnSpc>
              <a:buNone/>
              <a:tabLst>
                <a:tab algn="l" pos="0"/>
              </a:tabLst>
            </a:pPr>
            <a:endParaRPr b="0" lang="ru-RU" sz="1200" spc="-1" strike="noStrike">
              <a:latin typeface="Arial"/>
            </a:endParaRPr>
          </a:p>
        </p:txBody>
      </p:sp>
      <p:sp>
        <p:nvSpPr>
          <p:cNvPr id="182"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C55D54B4-9FF9-41C2-9467-79DCA165BF4E}"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PlaceHolder 1"/>
          <p:cNvSpPr>
            <a:spLocks noGrp="1"/>
          </p:cNvSpPr>
          <p:nvPr>
            <p:ph type="sldImg"/>
          </p:nvPr>
        </p:nvSpPr>
        <p:spPr>
          <a:xfrm>
            <a:off x="1143000" y="685800"/>
            <a:ext cx="4571640" cy="3428640"/>
          </a:xfrm>
          <a:prstGeom prst="rect">
            <a:avLst/>
          </a:prstGeom>
          <a:ln w="0">
            <a:noFill/>
          </a:ln>
        </p:spPr>
      </p:sp>
      <p:sp>
        <p:nvSpPr>
          <p:cNvPr id="184"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Достигнут планируемый результат проекта: разработанные конструкты уроков и специализированные тесты по компонентам деятельности позволят сформировать и оценить универсальные учебные действия у обучающихся на уроках физики в основной школе.</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Дальнейшая работа по реализации проекта будет посвящена доработке конструктов уроков в 7 классе, разработке конструктов уроков и тестовых диагностических работ для формирования и мониторинга УУД в старшей школе.</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 </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85"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25C4686D-46A0-41C0-8F0C-ABE590FFEECF}"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PlaceHolder 1"/>
          <p:cNvSpPr>
            <a:spLocks noGrp="1"/>
          </p:cNvSpPr>
          <p:nvPr>
            <p:ph type="sldImg"/>
          </p:nvPr>
        </p:nvSpPr>
        <p:spPr>
          <a:xfrm>
            <a:off x="1143000" y="685800"/>
            <a:ext cx="4571640" cy="3428640"/>
          </a:xfrm>
          <a:prstGeom prst="rect">
            <a:avLst/>
          </a:prstGeom>
          <a:ln w="0">
            <a:noFill/>
          </a:ln>
        </p:spPr>
      </p:sp>
      <p:sp>
        <p:nvSpPr>
          <p:cNvPr id="148"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Федеральные государственные образовательные стандарты в соответствие с Законом РФ «Об образовании» вводятся в систему обеспечения развития образования с 2009 года. Основной задачей при этом перед школой выступает формирование универсальных учебных действий (УУД) – совокупность действий обучающегося, обеспечивающих его социальную компетентность, толерантность, способность к самостоятельному усвоению новых знаний и умений, а также умение организовать этот процесс.</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Работа по сформированности УУД побуждает обучающегося включать в свою повседневную работу: поиск информации, умение строить диалог, умение писать, умение переводить информацию из бумажного в электронный формат. Когда обучающиеся готовятся или выполняют специализированные диагностические работы, происходит развитие навыков целеполагания, планирования и прогнозирования, способности к самоорганизации деятельности, развитие навыков оценки себя и собственной учебной деятельности, способности к рефлексии, личностно-образовательное самоопределение, способность самостоятельного проектирования жизни.</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49"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B4BF53B7-031B-40DD-A386-9F96F0B22F1C}"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sldImg"/>
          </p:nvPr>
        </p:nvSpPr>
        <p:spPr>
          <a:xfrm>
            <a:off x="1143000" y="685800"/>
            <a:ext cx="4571640" cy="3428640"/>
          </a:xfrm>
          <a:prstGeom prst="rect">
            <a:avLst/>
          </a:prstGeom>
          <a:ln w="0">
            <a:noFill/>
          </a:ln>
        </p:spPr>
      </p:sp>
      <p:sp>
        <p:nvSpPr>
          <p:cNvPr id="151" name="PlaceHolder 2"/>
          <p:cNvSpPr>
            <a:spLocks noGrp="1"/>
          </p:cNvSpPr>
          <p:nvPr>
            <p:ph type="body"/>
          </p:nvPr>
        </p:nvSpPr>
        <p:spPr>
          <a:xfrm>
            <a:off x="685800" y="4343400"/>
            <a:ext cx="5486040" cy="4114440"/>
          </a:xfrm>
          <a:prstGeom prst="rect">
            <a:avLst/>
          </a:prstGeom>
          <a:noFill/>
          <a:ln w="0">
            <a:noFill/>
          </a:ln>
        </p:spPr>
        <p:txBody>
          <a:bodyPr anchor="t">
            <a:noAutofit/>
          </a:bodyPr>
          <a:p>
            <a:pPr>
              <a:lnSpc>
                <a:spcPct val="100000"/>
              </a:lnSpc>
              <a:buNone/>
              <a:tabLst>
                <a:tab algn="l" pos="0"/>
              </a:tabLst>
            </a:pPr>
            <a:r>
              <a:rPr b="0" lang="ru-RU" sz="1200" spc="-1" strike="noStrike">
                <a:solidFill>
                  <a:srgbClr val="000000"/>
                </a:solidFill>
                <a:latin typeface="+mn-lt"/>
                <a:ea typeface="+mn-ea"/>
              </a:rPr>
              <a:t>Согласно цели и задачам работы был определён </a:t>
            </a:r>
            <a:r>
              <a:rPr b="1" lang="ru-RU" sz="1200" spc="-1" strike="noStrike">
                <a:solidFill>
                  <a:srgbClr val="000000"/>
                </a:solidFill>
                <a:latin typeface="+mn-lt"/>
                <a:ea typeface="+mn-ea"/>
              </a:rPr>
              <a:t>планируемый результат проекта</a:t>
            </a:r>
            <a:r>
              <a:rPr b="0" lang="ru-RU" sz="1200" spc="-1" strike="noStrike">
                <a:solidFill>
                  <a:srgbClr val="000000"/>
                </a:solidFill>
                <a:latin typeface="+mn-lt"/>
                <a:ea typeface="+mn-ea"/>
              </a:rPr>
              <a:t>: разработанные конструкты уроков и специализированные тесты по компонентам деятельности позволят сформировать и оценить универсальные учебные действия у обучающихся на уроках физики в основной школе.</a:t>
            </a:r>
            <a:endParaRPr b="0" lang="ru-RU" sz="1200" spc="-1" strike="noStrike">
              <a:latin typeface="Arial"/>
            </a:endParaRPr>
          </a:p>
          <a:p>
            <a:pPr>
              <a:lnSpc>
                <a:spcPct val="100000"/>
              </a:lnSpc>
              <a:buNone/>
              <a:tabLst>
                <a:tab algn="l" pos="0"/>
              </a:tabLst>
            </a:pPr>
            <a:endParaRPr b="0" lang="ru-RU" sz="1200" spc="-1" strike="noStrike">
              <a:latin typeface="Arial"/>
            </a:endParaRPr>
          </a:p>
        </p:txBody>
      </p:sp>
      <p:sp>
        <p:nvSpPr>
          <p:cNvPr id="152"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B179EFC0-0E63-4305-BDA3-D04B0B8E36AC}"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sldImg"/>
          </p:nvPr>
        </p:nvSpPr>
        <p:spPr>
          <a:xfrm>
            <a:off x="1143000" y="685800"/>
            <a:ext cx="4571640" cy="3428640"/>
          </a:xfrm>
          <a:prstGeom prst="rect">
            <a:avLst/>
          </a:prstGeom>
          <a:ln w="0">
            <a:noFill/>
          </a:ln>
        </p:spPr>
      </p:sp>
      <p:sp>
        <p:nvSpPr>
          <p:cNvPr id="154"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Темняткина О.В., к.п.н., доцент кафедры профобразования ГБОУ ДПО СО «Институт развития образования», разработала концепцию формирования и оценки уровня сформированности универсальных учебных действий у обучающихся в рамках реализации ФГОС общего образования, которая выстроена на основе анализа компонентов деятельности, базирующихся на типах ведущей деятельности субъекта. [1].</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В соответствии с этой концепцией выделяются определенные типы ведущей деятельности, выполнение которых определяет возникновение и формирование основных психологических новообразований человека на данном этапе его развития, а значит, способствует формированию определенного компонента деятельности. Предлагаемую концепцию формирования компонентов деятельности в процессе онтогенеза можно представить в виде таблицы, причем критериями сформированности каждого компонента деятельности является проявление соответствующего компонента культуры субъекта деятельности. </a:t>
            </a:r>
            <a:endParaRPr b="0" lang="ru-RU" sz="1200" spc="-1" strike="noStrike">
              <a:latin typeface="Arial"/>
            </a:endParaRPr>
          </a:p>
          <a:p>
            <a:pPr>
              <a:lnSpc>
                <a:spcPct val="100000"/>
              </a:lnSpc>
              <a:buNone/>
              <a:tabLst>
                <a:tab algn="l" pos="0"/>
              </a:tabLst>
            </a:pPr>
            <a:r>
              <a:rPr b="0" lang="ru-RU" sz="1200" spc="-1" strike="noStrike">
                <a:solidFill>
                  <a:srgbClr val="000000"/>
                </a:solidFill>
                <a:latin typeface="+mn-lt"/>
                <a:ea typeface="+mn-ea"/>
              </a:rPr>
              <a:t>Каждому компоненту деятельности соответствует определенный вид универсальных учебных действий, указанных в Федеральном государственном образовательном стандарте. </a:t>
            </a:r>
            <a:endParaRPr b="0" lang="ru-RU" sz="1200" spc="-1" strike="noStrike">
              <a:latin typeface="Arial"/>
            </a:endParaRPr>
          </a:p>
          <a:p>
            <a:pPr>
              <a:lnSpc>
                <a:spcPct val="100000"/>
              </a:lnSpc>
              <a:buNone/>
              <a:tabLst>
                <a:tab algn="l" pos="0"/>
              </a:tabLst>
            </a:pPr>
            <a:r>
              <a:rPr b="0" lang="ru-RU" sz="1200" spc="-1" strike="noStrike">
                <a:solidFill>
                  <a:srgbClr val="000000"/>
                </a:solidFill>
                <a:latin typeface="+mn-lt"/>
                <a:ea typeface="+mn-ea"/>
              </a:rPr>
              <a:t>Данная концепция используется для разработки конструкта урока, при этом каждый этап учебной деятельности способствует формированию определенного вида универсальных учебных действий, соответствующего содержанию компонента деятельности. В зависимости от того, какой тип урока используется в контексте работы с материалом, тот или иной этап учебной деятельности раскрывается в различном объеме.</a:t>
            </a:r>
            <a:endParaRPr b="0" lang="ru-RU" sz="1200" spc="-1" strike="noStrike">
              <a:latin typeface="Arial"/>
            </a:endParaRPr>
          </a:p>
          <a:p>
            <a:pPr>
              <a:lnSpc>
                <a:spcPct val="100000"/>
              </a:lnSpc>
              <a:buNone/>
              <a:tabLst>
                <a:tab algn="l" pos="0"/>
              </a:tabLst>
            </a:pPr>
            <a:r>
              <a:rPr b="0" lang="ru-RU" sz="1200" spc="-1" strike="noStrike">
                <a:solidFill>
                  <a:srgbClr val="000000"/>
                </a:solidFill>
                <a:latin typeface="+mn-lt"/>
                <a:ea typeface="+mn-ea"/>
              </a:rPr>
              <a:t>Для оценки сформированности предметных знаний и умений, и универсальных учебных действий разрабатывается диагностический тест. Тест является основным оценочным средством в соответствии с требованиями федерального государственного образовательного стандарта общего образования. Задания в тесте разрабатываются по возрастающей сложности, поэтому первые задания достаточно простые, форма заданий – тестовые задания закрытого типа, можно использовать подсказки в виде заданий с выбором ответа, с альтернативным ответом, на соответствие, на установление последовательности. Начиная с аналитического компонента задания усложняются, используются задания закрытого типа: с кратким ответом, со свободным ответом. </a:t>
            </a:r>
            <a:endParaRPr b="0" lang="ru-RU" sz="1200" spc="-1" strike="noStrike">
              <a:latin typeface="Arial"/>
            </a:endParaRPr>
          </a:p>
          <a:p>
            <a:pPr>
              <a:lnSpc>
                <a:spcPct val="100000"/>
              </a:lnSpc>
              <a:buNone/>
              <a:tabLst>
                <a:tab algn="l" pos="0"/>
              </a:tabLst>
            </a:pPr>
            <a:endParaRPr b="0" lang="ru-RU" sz="1200" spc="-1" strike="noStrike">
              <a:latin typeface="Arial"/>
            </a:endParaRPr>
          </a:p>
        </p:txBody>
      </p:sp>
      <p:sp>
        <p:nvSpPr>
          <p:cNvPr id="155"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911114BC-E10C-4580-89E6-CAF46DA7B33C}"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sldImg"/>
          </p:nvPr>
        </p:nvSpPr>
        <p:spPr>
          <a:xfrm>
            <a:off x="1143000" y="685800"/>
            <a:ext cx="4571640" cy="3428640"/>
          </a:xfrm>
          <a:prstGeom prst="rect">
            <a:avLst/>
          </a:prstGeom>
          <a:ln w="0">
            <a:noFill/>
          </a:ln>
        </p:spPr>
      </p:sp>
      <p:sp>
        <p:nvSpPr>
          <p:cNvPr id="157"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Основной идеей построения любого урока является определение мотивации. Человек развивается только тогда, когда решает проблему. Это первая, очень важная часть урока, которая присутствует абсолютно на любом занятии. На первом уроке изучения новой темы над мотивацией необходимо работать очень тщательно, мотивация должна быть объемна. Это то, что интересует детей, то, что способно двигать их для дальнейшей работы, проявлять свой интерес к предмету, то, что заставляет переживать события и ситуации, связанные с изучаемым материалом.</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На физике мотивацией выступают неоднозначные примеры и ситуации, парадоксы, исторические справки, задачи-наоборот, неясные результаты опытов, примеры из жизни, элементы игры и т.д. Первый урок раздела физики в 7 классе «Закон Архимеда. Плавание тел» так же ориентирован в первую очередь на мотивацию обучающихся (приложение 1).</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58"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002B5FFA-3F97-4473-8FC1-8647F3FE83C5}"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sldImg"/>
          </p:nvPr>
        </p:nvSpPr>
        <p:spPr>
          <a:xfrm>
            <a:off x="1143000" y="685800"/>
            <a:ext cx="4571640" cy="3428640"/>
          </a:xfrm>
          <a:prstGeom prst="rect">
            <a:avLst/>
          </a:prstGeom>
          <a:ln w="0">
            <a:noFill/>
          </a:ln>
        </p:spPr>
      </p:sp>
      <p:sp>
        <p:nvSpPr>
          <p:cNvPr id="160"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Второй этап урока направлен на формирование регулятивных компонентов деятельности и регулятивные УУД. Основным типом задач здесь выступает деятельность по образцу: планирование деятельности (целеполагание), заучивание наизусть, действие по алгоритму, выполнение требований. </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 </a:t>
            </a:r>
            <a:r>
              <a:rPr b="0" lang="ru-RU" sz="1200" spc="-1" strike="noStrike">
                <a:solidFill>
                  <a:srgbClr val="000000"/>
                </a:solidFill>
                <a:latin typeface="+mn-lt"/>
                <a:ea typeface="+mn-ea"/>
              </a:rPr>
              <a:t>Третий этап урока подразумевает переход к развитию социальных компонентов деятельности, коммуникативных УУД. Разнообразная работа с информацией, работа в команде, проведение совместного эксперимента - наилучший вариант прослеживается тогда, когда дети сами открывают правило, закон или формулируют теорию.</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61"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A5C269E8-2932-4820-B51E-0FD9DFBB7706}"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PlaceHolder 1"/>
          <p:cNvSpPr>
            <a:spLocks noGrp="1"/>
          </p:cNvSpPr>
          <p:nvPr>
            <p:ph type="sldImg"/>
          </p:nvPr>
        </p:nvSpPr>
        <p:spPr>
          <a:xfrm>
            <a:off x="1143000" y="685800"/>
            <a:ext cx="4571640" cy="3428640"/>
          </a:xfrm>
          <a:prstGeom prst="rect">
            <a:avLst/>
          </a:prstGeom>
          <a:ln w="0">
            <a:noFill/>
          </a:ln>
        </p:spPr>
      </p:sp>
      <p:sp>
        <p:nvSpPr>
          <p:cNvPr id="163"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Четвертый этап – содержательный этап, формирует аналитические компоненты деятельности и познавательные УУД. Если в предыдущем этапе дети способны сами сделать соответствующие верные выводы, то здесь освещается та информация, по которой дети сами к верным выводам прийти не смогут. Это выведение формул, законов, правил, теорий. Обоснование сложных экспериментов, выведение причинно-следственных связей, анализ ошибок. Идеальным вариантом являются ситуации, когда информация представляется «с конца», с практической ситуации – при этом у обучающихся формируется внутренняя мотивация к изучению материала.</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64"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1C6436C4-CF71-434E-AF2F-D783BCDFACFB}"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sldImg"/>
          </p:nvPr>
        </p:nvSpPr>
        <p:spPr>
          <a:xfrm>
            <a:off x="1143000" y="685800"/>
            <a:ext cx="4571640" cy="3428640"/>
          </a:xfrm>
          <a:prstGeom prst="rect">
            <a:avLst/>
          </a:prstGeom>
          <a:ln w="0">
            <a:noFill/>
          </a:ln>
        </p:spPr>
      </p:sp>
      <p:sp>
        <p:nvSpPr>
          <p:cNvPr id="166" name="PlaceHolder 2"/>
          <p:cNvSpPr>
            <a:spLocks noGrp="1"/>
          </p:cNvSpPr>
          <p:nvPr>
            <p:ph type="body"/>
          </p:nvPr>
        </p:nvSpPr>
        <p:spPr>
          <a:xfrm>
            <a:off x="685800" y="4343400"/>
            <a:ext cx="5486040" cy="4114440"/>
          </a:xfrm>
          <a:prstGeom prst="rect">
            <a:avLst/>
          </a:prstGeom>
          <a:noFill/>
          <a:ln w="0">
            <a:noFill/>
          </a:ln>
        </p:spPr>
        <p:txBody>
          <a:bodyPr anchor="t">
            <a:noAutofit/>
          </a:bodyPr>
          <a:p>
            <a:pPr marL="216000" indent="-216000">
              <a:lnSpc>
                <a:spcPct val="100000"/>
              </a:lnSpc>
              <a:buNone/>
            </a:pPr>
            <a:r>
              <a:rPr b="0" lang="ru-RU" sz="1200" spc="-1" strike="noStrike">
                <a:solidFill>
                  <a:srgbClr val="000000"/>
                </a:solidFill>
                <a:latin typeface="+mn-lt"/>
                <a:ea typeface="+mn-ea"/>
              </a:rPr>
              <a:t>Следующий этап урока направлен на формирование личностных УУД через творческое мышление. Это в первую очередь проектные задачи, создание собственных продуктов деятельности, применение новых действий к новым ситуациям, создание образа. Творческое задание неоднозначно и не имеет четкого решения. </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Последний этап урока формирует регулятивные УУД через компоненту самосовершенствования. Это решение задач повышенной сложности, оценочные задания на проведение рефлексии.</a:t>
            </a:r>
            <a:endParaRPr b="0" lang="ru-RU" sz="1200" spc="-1" strike="noStrike">
              <a:latin typeface="Arial"/>
            </a:endParaRPr>
          </a:p>
          <a:p>
            <a:pPr marL="216000" indent="-216000">
              <a:lnSpc>
                <a:spcPct val="100000"/>
              </a:lnSpc>
              <a:buNone/>
            </a:pPr>
            <a:r>
              <a:rPr b="0" lang="ru-RU" sz="1200" spc="-1" strike="noStrike">
                <a:solidFill>
                  <a:srgbClr val="000000"/>
                </a:solidFill>
                <a:latin typeface="+mn-lt"/>
                <a:ea typeface="+mn-ea"/>
              </a:rPr>
              <a:t>От темы к теме каждый этап раскрывается в своем собственном объеме. Как говорилось ранее, первый урок изучения новой темы – урок на мотивацию. Далее необходимо делать акценты на третий, четвертый этап, по окончанию проводить уроки с раскрытым творческим этапом. По окончанию главы или раздела проводится тест по компонентам деятельности, который способствует оценке УУД, а также проведению мониторинга УУД.</a:t>
            </a:r>
            <a:endParaRPr b="0" lang="ru-RU" sz="1200" spc="-1" strike="noStrike">
              <a:latin typeface="Arial"/>
            </a:endParaRPr>
          </a:p>
          <a:p>
            <a:pPr marL="216000" indent="-216000">
              <a:lnSpc>
                <a:spcPct val="100000"/>
              </a:lnSpc>
              <a:buNone/>
            </a:pPr>
            <a:endParaRPr b="0" lang="ru-RU" sz="1200" spc="-1" strike="noStrike">
              <a:latin typeface="Arial"/>
            </a:endParaRPr>
          </a:p>
        </p:txBody>
      </p:sp>
      <p:sp>
        <p:nvSpPr>
          <p:cNvPr id="167" name="PlaceHolder 3"/>
          <p:cNvSpPr>
            <a:spLocks noGrp="1"/>
          </p:cNvSpPr>
          <p:nvPr>
            <p:ph type="sldNum"/>
          </p:nvPr>
        </p:nvSpPr>
        <p:spPr>
          <a:xfrm>
            <a:off x="3884760" y="8685360"/>
            <a:ext cx="2971440" cy="456840"/>
          </a:xfrm>
          <a:prstGeom prst="rect">
            <a:avLst/>
          </a:prstGeom>
          <a:noFill/>
          <a:ln w="0">
            <a:noFill/>
          </a:ln>
        </p:spPr>
        <p:txBody>
          <a:bodyPr anchor="b">
            <a:noAutofit/>
          </a:bodyPr>
          <a:p>
            <a:pPr algn="r">
              <a:lnSpc>
                <a:spcPct val="100000"/>
              </a:lnSpc>
              <a:buNone/>
            </a:pPr>
            <a:fld id="{9BAFA85D-56F2-4517-AB77-7E80D7EBE226}" type="slidenum">
              <a:rPr b="0" lang="ru-RU" sz="1200" spc="-1" strike="noStrike">
                <a:solidFill>
                  <a:srgbClr val="000000"/>
                </a:solidFill>
                <a:latin typeface="+mn-lt"/>
                <a:ea typeface="+mn-ea"/>
              </a:rPr>
              <a:t>&lt;номер&gt;</a:t>
            </a:fld>
            <a:endParaRPr b="0" lang="ru-RU"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28" name="PlaceHolder 2"/>
          <p:cNvSpPr>
            <a:spLocks noGrp="1"/>
          </p:cNvSpPr>
          <p:nvPr>
            <p:ph/>
          </p:nvPr>
        </p:nvSpPr>
        <p:spPr>
          <a:xfrm>
            <a:off x="645480" y="1287360"/>
            <a:ext cx="786960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29" name="PlaceHolder 3"/>
          <p:cNvSpPr>
            <a:spLocks noGrp="1"/>
          </p:cNvSpPr>
          <p:nvPr>
            <p:ph/>
          </p:nvPr>
        </p:nvSpPr>
        <p:spPr>
          <a:xfrm>
            <a:off x="645480" y="3841560"/>
            <a:ext cx="786960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31" name="PlaceHolder 2"/>
          <p:cNvSpPr>
            <a:spLocks noGrp="1"/>
          </p:cNvSpPr>
          <p:nvPr>
            <p:ph/>
          </p:nvPr>
        </p:nvSpPr>
        <p:spPr>
          <a:xfrm>
            <a:off x="64548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32" name="PlaceHolder 3"/>
          <p:cNvSpPr>
            <a:spLocks noGrp="1"/>
          </p:cNvSpPr>
          <p:nvPr>
            <p:ph/>
          </p:nvPr>
        </p:nvSpPr>
        <p:spPr>
          <a:xfrm>
            <a:off x="467784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33" name="PlaceHolder 4"/>
          <p:cNvSpPr>
            <a:spLocks noGrp="1"/>
          </p:cNvSpPr>
          <p:nvPr>
            <p:ph/>
          </p:nvPr>
        </p:nvSpPr>
        <p:spPr>
          <a:xfrm>
            <a:off x="64548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34" name="PlaceHolder 5"/>
          <p:cNvSpPr>
            <a:spLocks noGrp="1"/>
          </p:cNvSpPr>
          <p:nvPr>
            <p:ph/>
          </p:nvPr>
        </p:nvSpPr>
        <p:spPr>
          <a:xfrm>
            <a:off x="467784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36" name="PlaceHolder 2"/>
          <p:cNvSpPr>
            <a:spLocks noGrp="1"/>
          </p:cNvSpPr>
          <p:nvPr>
            <p:ph/>
          </p:nvPr>
        </p:nvSpPr>
        <p:spPr>
          <a:xfrm>
            <a:off x="645480" y="12873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37" name="PlaceHolder 3"/>
          <p:cNvSpPr>
            <a:spLocks noGrp="1"/>
          </p:cNvSpPr>
          <p:nvPr>
            <p:ph/>
          </p:nvPr>
        </p:nvSpPr>
        <p:spPr>
          <a:xfrm>
            <a:off x="3306240" y="12873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38" name="PlaceHolder 4"/>
          <p:cNvSpPr>
            <a:spLocks noGrp="1"/>
          </p:cNvSpPr>
          <p:nvPr>
            <p:ph/>
          </p:nvPr>
        </p:nvSpPr>
        <p:spPr>
          <a:xfrm>
            <a:off x="5967000" y="12873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39" name="PlaceHolder 5"/>
          <p:cNvSpPr>
            <a:spLocks noGrp="1"/>
          </p:cNvSpPr>
          <p:nvPr>
            <p:ph/>
          </p:nvPr>
        </p:nvSpPr>
        <p:spPr>
          <a:xfrm>
            <a:off x="645480" y="38415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40" name="PlaceHolder 6"/>
          <p:cNvSpPr>
            <a:spLocks noGrp="1"/>
          </p:cNvSpPr>
          <p:nvPr>
            <p:ph/>
          </p:nvPr>
        </p:nvSpPr>
        <p:spPr>
          <a:xfrm>
            <a:off x="3306240" y="38415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41" name="PlaceHolder 7"/>
          <p:cNvSpPr>
            <a:spLocks noGrp="1"/>
          </p:cNvSpPr>
          <p:nvPr>
            <p:ph/>
          </p:nvPr>
        </p:nvSpPr>
        <p:spPr>
          <a:xfrm>
            <a:off x="5967000" y="38415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49" name="PlaceHolder 2"/>
          <p:cNvSpPr>
            <a:spLocks noGrp="1"/>
          </p:cNvSpPr>
          <p:nvPr>
            <p:ph type="subTitle"/>
          </p:nvPr>
        </p:nvSpPr>
        <p:spPr>
          <a:xfrm>
            <a:off x="645480" y="1287360"/>
            <a:ext cx="7869600" cy="488952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51" name="PlaceHolder 2"/>
          <p:cNvSpPr>
            <a:spLocks noGrp="1"/>
          </p:cNvSpPr>
          <p:nvPr>
            <p:ph/>
          </p:nvPr>
        </p:nvSpPr>
        <p:spPr>
          <a:xfrm>
            <a:off x="645480" y="1287360"/>
            <a:ext cx="786960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53" name="PlaceHolder 2"/>
          <p:cNvSpPr>
            <a:spLocks noGrp="1"/>
          </p:cNvSpPr>
          <p:nvPr>
            <p:ph/>
          </p:nvPr>
        </p:nvSpPr>
        <p:spPr>
          <a:xfrm>
            <a:off x="64548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54" name="PlaceHolder 3"/>
          <p:cNvSpPr>
            <a:spLocks noGrp="1"/>
          </p:cNvSpPr>
          <p:nvPr>
            <p:ph/>
          </p:nvPr>
        </p:nvSpPr>
        <p:spPr>
          <a:xfrm>
            <a:off x="467784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628560" y="163080"/>
            <a:ext cx="7886160" cy="462888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58" name="PlaceHolder 2"/>
          <p:cNvSpPr>
            <a:spLocks noGrp="1"/>
          </p:cNvSpPr>
          <p:nvPr>
            <p:ph/>
          </p:nvPr>
        </p:nvSpPr>
        <p:spPr>
          <a:xfrm>
            <a:off x="64548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59" name="PlaceHolder 3"/>
          <p:cNvSpPr>
            <a:spLocks noGrp="1"/>
          </p:cNvSpPr>
          <p:nvPr>
            <p:ph/>
          </p:nvPr>
        </p:nvSpPr>
        <p:spPr>
          <a:xfrm>
            <a:off x="467784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60" name="PlaceHolder 4"/>
          <p:cNvSpPr>
            <a:spLocks noGrp="1"/>
          </p:cNvSpPr>
          <p:nvPr>
            <p:ph/>
          </p:nvPr>
        </p:nvSpPr>
        <p:spPr>
          <a:xfrm>
            <a:off x="64548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7" name="PlaceHolder 2"/>
          <p:cNvSpPr>
            <a:spLocks noGrp="1"/>
          </p:cNvSpPr>
          <p:nvPr>
            <p:ph type="subTitle"/>
          </p:nvPr>
        </p:nvSpPr>
        <p:spPr>
          <a:xfrm>
            <a:off x="645480" y="1287360"/>
            <a:ext cx="7869600" cy="488952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62" name="PlaceHolder 2"/>
          <p:cNvSpPr>
            <a:spLocks noGrp="1"/>
          </p:cNvSpPr>
          <p:nvPr>
            <p:ph/>
          </p:nvPr>
        </p:nvSpPr>
        <p:spPr>
          <a:xfrm>
            <a:off x="64548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63" name="PlaceHolder 3"/>
          <p:cNvSpPr>
            <a:spLocks noGrp="1"/>
          </p:cNvSpPr>
          <p:nvPr>
            <p:ph/>
          </p:nvPr>
        </p:nvSpPr>
        <p:spPr>
          <a:xfrm>
            <a:off x="467784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64" name="PlaceHolder 4"/>
          <p:cNvSpPr>
            <a:spLocks noGrp="1"/>
          </p:cNvSpPr>
          <p:nvPr>
            <p:ph/>
          </p:nvPr>
        </p:nvSpPr>
        <p:spPr>
          <a:xfrm>
            <a:off x="467784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66" name="PlaceHolder 2"/>
          <p:cNvSpPr>
            <a:spLocks noGrp="1"/>
          </p:cNvSpPr>
          <p:nvPr>
            <p:ph/>
          </p:nvPr>
        </p:nvSpPr>
        <p:spPr>
          <a:xfrm>
            <a:off x="64548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67" name="PlaceHolder 3"/>
          <p:cNvSpPr>
            <a:spLocks noGrp="1"/>
          </p:cNvSpPr>
          <p:nvPr>
            <p:ph/>
          </p:nvPr>
        </p:nvSpPr>
        <p:spPr>
          <a:xfrm>
            <a:off x="467784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68" name="PlaceHolder 4"/>
          <p:cNvSpPr>
            <a:spLocks noGrp="1"/>
          </p:cNvSpPr>
          <p:nvPr>
            <p:ph/>
          </p:nvPr>
        </p:nvSpPr>
        <p:spPr>
          <a:xfrm>
            <a:off x="645480" y="3841560"/>
            <a:ext cx="786960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70" name="PlaceHolder 2"/>
          <p:cNvSpPr>
            <a:spLocks noGrp="1"/>
          </p:cNvSpPr>
          <p:nvPr>
            <p:ph/>
          </p:nvPr>
        </p:nvSpPr>
        <p:spPr>
          <a:xfrm>
            <a:off x="645480" y="1287360"/>
            <a:ext cx="786960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71" name="PlaceHolder 3"/>
          <p:cNvSpPr>
            <a:spLocks noGrp="1"/>
          </p:cNvSpPr>
          <p:nvPr>
            <p:ph/>
          </p:nvPr>
        </p:nvSpPr>
        <p:spPr>
          <a:xfrm>
            <a:off x="645480" y="3841560"/>
            <a:ext cx="786960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73" name="PlaceHolder 2"/>
          <p:cNvSpPr>
            <a:spLocks noGrp="1"/>
          </p:cNvSpPr>
          <p:nvPr>
            <p:ph/>
          </p:nvPr>
        </p:nvSpPr>
        <p:spPr>
          <a:xfrm>
            <a:off x="64548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74" name="PlaceHolder 3"/>
          <p:cNvSpPr>
            <a:spLocks noGrp="1"/>
          </p:cNvSpPr>
          <p:nvPr>
            <p:ph/>
          </p:nvPr>
        </p:nvSpPr>
        <p:spPr>
          <a:xfrm>
            <a:off x="467784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75" name="PlaceHolder 4"/>
          <p:cNvSpPr>
            <a:spLocks noGrp="1"/>
          </p:cNvSpPr>
          <p:nvPr>
            <p:ph/>
          </p:nvPr>
        </p:nvSpPr>
        <p:spPr>
          <a:xfrm>
            <a:off x="64548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76" name="PlaceHolder 5"/>
          <p:cNvSpPr>
            <a:spLocks noGrp="1"/>
          </p:cNvSpPr>
          <p:nvPr>
            <p:ph/>
          </p:nvPr>
        </p:nvSpPr>
        <p:spPr>
          <a:xfrm>
            <a:off x="467784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78" name="PlaceHolder 2"/>
          <p:cNvSpPr>
            <a:spLocks noGrp="1"/>
          </p:cNvSpPr>
          <p:nvPr>
            <p:ph/>
          </p:nvPr>
        </p:nvSpPr>
        <p:spPr>
          <a:xfrm>
            <a:off x="645480" y="12873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79" name="PlaceHolder 3"/>
          <p:cNvSpPr>
            <a:spLocks noGrp="1"/>
          </p:cNvSpPr>
          <p:nvPr>
            <p:ph/>
          </p:nvPr>
        </p:nvSpPr>
        <p:spPr>
          <a:xfrm>
            <a:off x="3306240" y="12873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80" name="PlaceHolder 4"/>
          <p:cNvSpPr>
            <a:spLocks noGrp="1"/>
          </p:cNvSpPr>
          <p:nvPr>
            <p:ph/>
          </p:nvPr>
        </p:nvSpPr>
        <p:spPr>
          <a:xfrm>
            <a:off x="5967000" y="12873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81" name="PlaceHolder 5"/>
          <p:cNvSpPr>
            <a:spLocks noGrp="1"/>
          </p:cNvSpPr>
          <p:nvPr>
            <p:ph/>
          </p:nvPr>
        </p:nvSpPr>
        <p:spPr>
          <a:xfrm>
            <a:off x="645480" y="38415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82" name="PlaceHolder 6"/>
          <p:cNvSpPr>
            <a:spLocks noGrp="1"/>
          </p:cNvSpPr>
          <p:nvPr>
            <p:ph/>
          </p:nvPr>
        </p:nvSpPr>
        <p:spPr>
          <a:xfrm>
            <a:off x="3306240" y="38415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83" name="PlaceHolder 7"/>
          <p:cNvSpPr>
            <a:spLocks noGrp="1"/>
          </p:cNvSpPr>
          <p:nvPr>
            <p:ph/>
          </p:nvPr>
        </p:nvSpPr>
        <p:spPr>
          <a:xfrm>
            <a:off x="5967000" y="3841560"/>
            <a:ext cx="253368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9" name="PlaceHolder 2"/>
          <p:cNvSpPr>
            <a:spLocks noGrp="1"/>
          </p:cNvSpPr>
          <p:nvPr>
            <p:ph/>
          </p:nvPr>
        </p:nvSpPr>
        <p:spPr>
          <a:xfrm>
            <a:off x="645480" y="1287360"/>
            <a:ext cx="786960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11" name="PlaceHolder 2"/>
          <p:cNvSpPr>
            <a:spLocks noGrp="1"/>
          </p:cNvSpPr>
          <p:nvPr>
            <p:ph/>
          </p:nvPr>
        </p:nvSpPr>
        <p:spPr>
          <a:xfrm>
            <a:off x="64548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12" name="PlaceHolder 3"/>
          <p:cNvSpPr>
            <a:spLocks noGrp="1"/>
          </p:cNvSpPr>
          <p:nvPr>
            <p:ph/>
          </p:nvPr>
        </p:nvSpPr>
        <p:spPr>
          <a:xfrm>
            <a:off x="467784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28560" y="163080"/>
            <a:ext cx="7886160" cy="4628880"/>
          </a:xfrm>
          <a:prstGeom prst="rect">
            <a:avLst/>
          </a:prstGeom>
          <a:noFill/>
          <a:ln w="0">
            <a:noFill/>
          </a:ln>
        </p:spPr>
        <p:txBody>
          <a:bodyPr lIns="0" rIns="0" tIns="0" bIns="0" anchor="ctr">
            <a:noAutofit/>
          </a:bodyPr>
          <a:p>
            <a:pPr algn="ctr">
              <a:buNone/>
            </a:pPr>
            <a:endParaRPr b="0" lang="ru-RU"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16" name="PlaceHolder 2"/>
          <p:cNvSpPr>
            <a:spLocks noGrp="1"/>
          </p:cNvSpPr>
          <p:nvPr>
            <p:ph/>
          </p:nvPr>
        </p:nvSpPr>
        <p:spPr>
          <a:xfrm>
            <a:off x="64548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17" name="PlaceHolder 3"/>
          <p:cNvSpPr>
            <a:spLocks noGrp="1"/>
          </p:cNvSpPr>
          <p:nvPr>
            <p:ph/>
          </p:nvPr>
        </p:nvSpPr>
        <p:spPr>
          <a:xfrm>
            <a:off x="467784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18" name="PlaceHolder 4"/>
          <p:cNvSpPr>
            <a:spLocks noGrp="1"/>
          </p:cNvSpPr>
          <p:nvPr>
            <p:ph/>
          </p:nvPr>
        </p:nvSpPr>
        <p:spPr>
          <a:xfrm>
            <a:off x="64548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20" name="PlaceHolder 2"/>
          <p:cNvSpPr>
            <a:spLocks noGrp="1"/>
          </p:cNvSpPr>
          <p:nvPr>
            <p:ph/>
          </p:nvPr>
        </p:nvSpPr>
        <p:spPr>
          <a:xfrm>
            <a:off x="645480" y="1287360"/>
            <a:ext cx="3840120" cy="488952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21" name="PlaceHolder 3"/>
          <p:cNvSpPr>
            <a:spLocks noGrp="1"/>
          </p:cNvSpPr>
          <p:nvPr>
            <p:ph/>
          </p:nvPr>
        </p:nvSpPr>
        <p:spPr>
          <a:xfrm>
            <a:off x="467784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22" name="PlaceHolder 4"/>
          <p:cNvSpPr>
            <a:spLocks noGrp="1"/>
          </p:cNvSpPr>
          <p:nvPr>
            <p:ph/>
          </p:nvPr>
        </p:nvSpPr>
        <p:spPr>
          <a:xfrm>
            <a:off x="4677840" y="38415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28560" y="163080"/>
            <a:ext cx="7886160" cy="998280"/>
          </a:xfrm>
          <a:prstGeom prst="rect">
            <a:avLst/>
          </a:prstGeom>
          <a:noFill/>
          <a:ln w="0">
            <a:noFill/>
          </a:ln>
        </p:spPr>
        <p:txBody>
          <a:bodyPr lIns="0" rIns="0" tIns="0" bIns="0" anchor="ctr">
            <a:noAutofit/>
          </a:bodyPr>
          <a:p>
            <a:endParaRPr b="0" lang="en-US" sz="1800" spc="-1" strike="noStrike">
              <a:solidFill>
                <a:srgbClr val="000000"/>
              </a:solidFill>
              <a:latin typeface="Calibri"/>
            </a:endParaRPr>
          </a:p>
        </p:txBody>
      </p:sp>
      <p:sp>
        <p:nvSpPr>
          <p:cNvPr id="24" name="PlaceHolder 2"/>
          <p:cNvSpPr>
            <a:spLocks noGrp="1"/>
          </p:cNvSpPr>
          <p:nvPr>
            <p:ph/>
          </p:nvPr>
        </p:nvSpPr>
        <p:spPr>
          <a:xfrm>
            <a:off x="64548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25" name="PlaceHolder 3"/>
          <p:cNvSpPr>
            <a:spLocks noGrp="1"/>
          </p:cNvSpPr>
          <p:nvPr>
            <p:ph/>
          </p:nvPr>
        </p:nvSpPr>
        <p:spPr>
          <a:xfrm>
            <a:off x="4677840" y="1287360"/>
            <a:ext cx="384012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
        <p:nvSpPr>
          <p:cNvPr id="26" name="PlaceHolder 4"/>
          <p:cNvSpPr>
            <a:spLocks noGrp="1"/>
          </p:cNvSpPr>
          <p:nvPr>
            <p:ph/>
          </p:nvPr>
        </p:nvSpPr>
        <p:spPr>
          <a:xfrm>
            <a:off x="645480" y="3841560"/>
            <a:ext cx="7869600" cy="2332080"/>
          </a:xfrm>
          <a:prstGeom prst="rect">
            <a:avLst/>
          </a:prstGeom>
          <a:noFill/>
          <a:ln w="0">
            <a:noFill/>
          </a:ln>
        </p:spPr>
        <p:txBody>
          <a:bodyPr lIns="0" rIns="0" tIns="0" bIns="0" anchor="t">
            <a:normAutofit/>
          </a:bodyPr>
          <a:p>
            <a:endParaRPr b="0" lang="en-US" sz="28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Picture 54" descr=""/>
          <p:cNvPicPr/>
          <p:nvPr/>
        </p:nvPicPr>
        <p:blipFill>
          <a:blip r:embed="rId2"/>
          <a:stretch/>
        </p:blipFill>
        <p:spPr>
          <a:xfrm>
            <a:off x="3600" y="5040"/>
            <a:ext cx="9136800" cy="6852600"/>
          </a:xfrm>
          <a:prstGeom prst="rect">
            <a:avLst/>
          </a:prstGeom>
          <a:ln w="0">
            <a:noFill/>
          </a:ln>
        </p:spPr>
      </p:pic>
      <p:sp>
        <p:nvSpPr>
          <p:cNvPr id="1" name="PlaceHolder 1"/>
          <p:cNvSpPr>
            <a:spLocks noGrp="1"/>
          </p:cNvSpPr>
          <p:nvPr>
            <p:ph type="title"/>
          </p:nvPr>
        </p:nvSpPr>
        <p:spPr>
          <a:xfrm>
            <a:off x="685800" y="1122480"/>
            <a:ext cx="7772040" cy="2387160"/>
          </a:xfrm>
          <a:prstGeom prst="rect">
            <a:avLst/>
          </a:prstGeom>
          <a:noFill/>
          <a:ln w="0">
            <a:noFill/>
          </a:ln>
        </p:spPr>
        <p:txBody>
          <a:bodyPr anchor="b">
            <a:noAutofit/>
          </a:bodyPr>
          <a:p>
            <a:pPr algn="ctr">
              <a:lnSpc>
                <a:spcPct val="90000"/>
              </a:lnSpc>
              <a:buNone/>
            </a:pPr>
            <a:r>
              <a:rPr b="0" lang="en-US" sz="6000" spc="-1" strike="noStrike">
                <a:solidFill>
                  <a:srgbClr val="000000"/>
                </a:solidFill>
                <a:latin typeface="Calibri"/>
              </a:rPr>
              <a:t>Click </a:t>
            </a:r>
            <a:r>
              <a:rPr b="0" lang="en-US" sz="6000" spc="-1" strike="noStrike">
                <a:solidFill>
                  <a:srgbClr val="000000"/>
                </a:solidFill>
                <a:latin typeface="Calibri"/>
              </a:rPr>
              <a:t>to </a:t>
            </a:r>
            <a:r>
              <a:rPr b="0" lang="en-US" sz="6000" spc="-1" strike="noStrike">
                <a:solidFill>
                  <a:srgbClr val="000000"/>
                </a:solidFill>
                <a:latin typeface="Calibri"/>
              </a:rPr>
              <a:t>edit </a:t>
            </a:r>
            <a:r>
              <a:rPr b="0" lang="en-US" sz="6000" spc="-1" strike="noStrike">
                <a:solidFill>
                  <a:srgbClr val="000000"/>
                </a:solidFill>
                <a:latin typeface="Calibri"/>
              </a:rPr>
              <a:t>Maste</a:t>
            </a:r>
            <a:r>
              <a:rPr b="0" lang="en-US" sz="6000" spc="-1" strike="noStrike">
                <a:solidFill>
                  <a:srgbClr val="000000"/>
                </a:solidFill>
                <a:latin typeface="Calibri"/>
              </a:rPr>
              <a:t>r title </a:t>
            </a:r>
            <a:r>
              <a:rPr b="0" lang="en-US" sz="6000" spc="-1" strike="noStrike">
                <a:solidFill>
                  <a:srgbClr val="000000"/>
                </a:solidFill>
                <a:latin typeface="Calibri"/>
              </a:rPr>
              <a:t>style</a:t>
            </a:r>
            <a:endParaRPr b="0" lang="en-US" sz="6000" spc="-1" strike="noStrike">
              <a:solidFill>
                <a:srgbClr val="000000"/>
              </a:solidFill>
              <a:latin typeface="Calibri"/>
            </a:endParaRPr>
          </a:p>
        </p:txBody>
      </p:sp>
      <p:sp>
        <p:nvSpPr>
          <p:cNvPr id="2" name="PlaceHolder 2"/>
          <p:cNvSpPr>
            <a:spLocks noGrp="1"/>
          </p:cNvSpPr>
          <p:nvPr>
            <p:ph type="dt"/>
          </p:nvPr>
        </p:nvSpPr>
        <p:spPr>
          <a:xfrm>
            <a:off x="628560" y="6356520"/>
            <a:ext cx="2057040" cy="364680"/>
          </a:xfrm>
          <a:prstGeom prst="rect">
            <a:avLst/>
          </a:prstGeom>
          <a:noFill/>
          <a:ln w="0">
            <a:noFill/>
          </a:ln>
        </p:spPr>
        <p:txBody>
          <a:bodyPr anchor="ctr">
            <a:noAutofit/>
          </a:bodyPr>
          <a:p>
            <a:pPr>
              <a:lnSpc>
                <a:spcPct val="100000"/>
              </a:lnSpc>
              <a:buNone/>
            </a:pPr>
            <a:fld id="{BC2F4A62-72FE-4142-BD3C-3870B0F40A80}" type="datetime">
              <a:rPr b="0" lang="en-US" sz="1200" spc="-1" strike="noStrike">
                <a:solidFill>
                  <a:srgbClr val="8b8b8b"/>
                </a:solidFill>
                <a:latin typeface="Calibri"/>
              </a:rPr>
              <a:t>9/30/24</a:t>
            </a:fld>
            <a:endParaRPr b="0" lang="ru-RU" sz="1200" spc="-1" strike="noStrike">
              <a:latin typeface="Times New Roman"/>
            </a:endParaRPr>
          </a:p>
        </p:txBody>
      </p:sp>
      <p:sp>
        <p:nvSpPr>
          <p:cNvPr id="3" name="PlaceHolder 3"/>
          <p:cNvSpPr>
            <a:spLocks noGrp="1"/>
          </p:cNvSpPr>
          <p:nvPr>
            <p:ph type="ftr"/>
          </p:nvPr>
        </p:nvSpPr>
        <p:spPr>
          <a:xfrm>
            <a:off x="3029040" y="6356520"/>
            <a:ext cx="3085920" cy="364680"/>
          </a:xfrm>
          <a:prstGeom prst="rect">
            <a:avLst/>
          </a:prstGeom>
          <a:noFill/>
          <a:ln w="0">
            <a:noFill/>
          </a:ln>
        </p:spPr>
        <p:txBody>
          <a:bodyPr anchor="ctr">
            <a:noAutofit/>
          </a:bodyPr>
          <a:p>
            <a:endParaRPr b="0" lang="ru-RU" sz="2400" spc="-1" strike="noStrike">
              <a:latin typeface="Times New Roman"/>
            </a:endParaRPr>
          </a:p>
        </p:txBody>
      </p:sp>
      <p:sp>
        <p:nvSpPr>
          <p:cNvPr id="4" name="PlaceHolder 4"/>
          <p:cNvSpPr>
            <a:spLocks noGrp="1"/>
          </p:cNvSpPr>
          <p:nvPr>
            <p:ph type="sldNum"/>
          </p:nvPr>
        </p:nvSpPr>
        <p:spPr>
          <a:xfrm>
            <a:off x="6458040" y="6356520"/>
            <a:ext cx="2057040" cy="364680"/>
          </a:xfrm>
          <a:prstGeom prst="rect">
            <a:avLst/>
          </a:prstGeom>
          <a:noFill/>
          <a:ln w="0">
            <a:noFill/>
          </a:ln>
        </p:spPr>
        <p:txBody>
          <a:bodyPr anchor="ctr">
            <a:noAutofit/>
          </a:bodyPr>
          <a:p>
            <a:pPr algn="r">
              <a:lnSpc>
                <a:spcPct val="100000"/>
              </a:lnSpc>
              <a:buNone/>
            </a:pPr>
            <a:fld id="{171237DF-03AB-4AAD-941D-C12804951DF3}" type="slidenum">
              <a:rPr b="0" lang="en-US" sz="1200" spc="-1" strike="noStrike">
                <a:solidFill>
                  <a:srgbClr val="8b8b8b"/>
                </a:solidFill>
                <a:latin typeface="Calibri"/>
              </a:rPr>
              <a:t>&lt;номер&gt;</a:t>
            </a:fld>
            <a:endParaRPr b="0" lang="ru-RU" sz="1200" spc="-1" strike="noStrike">
              <a:latin typeface="Times New Roman"/>
            </a:endParaRPr>
          </a:p>
        </p:txBody>
      </p:sp>
      <p:sp>
        <p:nvSpPr>
          <p:cNvPr id="5"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2800" spc="-1" strike="noStrike">
                <a:solidFill>
                  <a:srgbClr val="000000"/>
                </a:solidFill>
                <a:latin typeface="Calibri"/>
              </a:rPr>
              <a:t>Для правки структуры щёлкните мышью</a:t>
            </a:r>
            <a:endParaRPr b="0" lang="en-US" sz="2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2000" spc="-1" strike="noStrike">
                <a:solidFill>
                  <a:srgbClr val="000000"/>
                </a:solidFill>
                <a:latin typeface="Calibri"/>
              </a:rPr>
              <a:t>Второй уровень структуры</a:t>
            </a:r>
            <a:endParaRPr b="0" lang="en-US" sz="20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Третий уровень структуры</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Четвёртый уровень структуры</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Пятый уровень структуры</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Шестой уровень структуры</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Седьмой уровень структуры</a:t>
            </a:r>
            <a:endParaRPr b="0" lang="en-US"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2" name="Picture 54" descr=""/>
          <p:cNvPicPr/>
          <p:nvPr/>
        </p:nvPicPr>
        <p:blipFill>
          <a:blip r:embed="rId2"/>
          <a:stretch/>
        </p:blipFill>
        <p:spPr>
          <a:xfrm>
            <a:off x="3600" y="5040"/>
            <a:ext cx="9136800" cy="6852600"/>
          </a:xfrm>
          <a:prstGeom prst="rect">
            <a:avLst/>
          </a:prstGeom>
          <a:ln w="0">
            <a:noFill/>
          </a:ln>
        </p:spPr>
      </p:pic>
      <p:sp>
        <p:nvSpPr>
          <p:cNvPr id="43" name="PlaceHolder 1"/>
          <p:cNvSpPr>
            <a:spLocks noGrp="1"/>
          </p:cNvSpPr>
          <p:nvPr>
            <p:ph type="title"/>
          </p:nvPr>
        </p:nvSpPr>
        <p:spPr>
          <a:xfrm>
            <a:off x="628560" y="163080"/>
            <a:ext cx="7886160" cy="998280"/>
          </a:xfrm>
          <a:prstGeom prst="rect">
            <a:avLst/>
          </a:prstGeom>
          <a:noFill/>
          <a:ln w="0">
            <a:noFill/>
          </a:ln>
        </p:spPr>
        <p:txBody>
          <a:bodyPr anchor="ctr">
            <a:noAutofit/>
          </a:bodyPr>
          <a:p>
            <a:pPr>
              <a:lnSpc>
                <a:spcPct val="90000"/>
              </a:lnSpc>
              <a:buNone/>
            </a:pPr>
            <a:r>
              <a:rPr b="0" lang="en-US" sz="4000" spc="-1" strike="noStrike">
                <a:solidFill>
                  <a:srgbClr val="000000"/>
                </a:solidFill>
                <a:latin typeface="Calibri"/>
              </a:rPr>
              <a:t>Click to </a:t>
            </a:r>
            <a:r>
              <a:rPr b="0" lang="en-US" sz="4000" spc="-1" strike="noStrike">
                <a:solidFill>
                  <a:srgbClr val="000000"/>
                </a:solidFill>
                <a:latin typeface="Calibri"/>
              </a:rPr>
              <a:t>edit </a:t>
            </a:r>
            <a:r>
              <a:rPr b="0" lang="en-US" sz="4000" spc="-1" strike="noStrike">
                <a:solidFill>
                  <a:srgbClr val="000000"/>
                </a:solidFill>
                <a:latin typeface="Calibri"/>
              </a:rPr>
              <a:t>Master </a:t>
            </a:r>
            <a:r>
              <a:rPr b="0" lang="en-US" sz="4000" spc="-1" strike="noStrike">
                <a:solidFill>
                  <a:srgbClr val="000000"/>
                </a:solidFill>
                <a:latin typeface="Calibri"/>
              </a:rPr>
              <a:t>title style</a:t>
            </a:r>
            <a:endParaRPr b="0" lang="en-US" sz="4000" spc="-1" strike="noStrike">
              <a:solidFill>
                <a:srgbClr val="000000"/>
              </a:solidFill>
              <a:latin typeface="Calibri"/>
            </a:endParaRPr>
          </a:p>
        </p:txBody>
      </p:sp>
      <p:sp>
        <p:nvSpPr>
          <p:cNvPr id="44" name="PlaceHolder 2"/>
          <p:cNvSpPr>
            <a:spLocks noGrp="1"/>
          </p:cNvSpPr>
          <p:nvPr>
            <p:ph type="body"/>
          </p:nvPr>
        </p:nvSpPr>
        <p:spPr>
          <a:xfrm>
            <a:off x="645480" y="1287360"/>
            <a:ext cx="7869600" cy="488952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en-US" sz="2800" spc="-1" strike="noStrike">
                <a:solidFill>
                  <a:srgbClr val="000000"/>
                </a:solidFill>
                <a:latin typeface="Calibri"/>
              </a:rPr>
              <a:t>Click to edit Master text styles</a:t>
            </a:r>
            <a:endParaRPr b="0" lang="en-US"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en-US" sz="2400" spc="-1" strike="noStrike">
                <a:solidFill>
                  <a:srgbClr val="000000"/>
                </a:solidFill>
                <a:latin typeface="Calibri"/>
              </a:rPr>
              <a:t>Second level</a:t>
            </a:r>
            <a:endParaRPr b="0" lang="en-US"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en-US" sz="2000" spc="-1" strike="noStrike">
                <a:solidFill>
                  <a:srgbClr val="000000"/>
                </a:solidFill>
                <a:latin typeface="Calibri"/>
              </a:rPr>
              <a:t>Third level</a:t>
            </a:r>
            <a:endParaRPr b="0" lang="en-US"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en-US" sz="1800" spc="-1" strike="noStrike">
                <a:solidFill>
                  <a:srgbClr val="000000"/>
                </a:solidFill>
                <a:latin typeface="Calibri"/>
              </a:rPr>
              <a:t>Fourth level</a:t>
            </a:r>
            <a:endParaRPr b="0" lang="en-US"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en-US" sz="1800" spc="-1" strike="noStrike">
                <a:solidFill>
                  <a:srgbClr val="000000"/>
                </a:solidFill>
                <a:latin typeface="Calibri"/>
              </a:rPr>
              <a:t>Fifth level</a:t>
            </a:r>
            <a:endParaRPr b="0" lang="en-US" sz="1800" spc="-1" strike="noStrike">
              <a:solidFill>
                <a:srgbClr val="000000"/>
              </a:solidFill>
              <a:latin typeface="Calibri"/>
            </a:endParaRPr>
          </a:p>
        </p:txBody>
      </p:sp>
      <p:sp>
        <p:nvSpPr>
          <p:cNvPr id="45" name="PlaceHolder 3"/>
          <p:cNvSpPr>
            <a:spLocks noGrp="1"/>
          </p:cNvSpPr>
          <p:nvPr>
            <p:ph type="dt"/>
          </p:nvPr>
        </p:nvSpPr>
        <p:spPr>
          <a:xfrm>
            <a:off x="628560" y="6356520"/>
            <a:ext cx="2057040" cy="364680"/>
          </a:xfrm>
          <a:prstGeom prst="rect">
            <a:avLst/>
          </a:prstGeom>
          <a:noFill/>
          <a:ln w="0">
            <a:noFill/>
          </a:ln>
        </p:spPr>
        <p:txBody>
          <a:bodyPr anchor="ctr">
            <a:noAutofit/>
          </a:bodyPr>
          <a:p>
            <a:pPr>
              <a:lnSpc>
                <a:spcPct val="100000"/>
              </a:lnSpc>
              <a:buNone/>
            </a:pPr>
            <a:fld id="{1807A90D-A133-4CCD-A343-8633D018B6DB}" type="datetime">
              <a:rPr b="0" lang="en-US" sz="1200" spc="-1" strike="noStrike">
                <a:solidFill>
                  <a:srgbClr val="8b8b8b"/>
                </a:solidFill>
                <a:latin typeface="Calibri"/>
              </a:rPr>
              <a:t>9/30/24</a:t>
            </a:fld>
            <a:endParaRPr b="0" lang="ru-RU" sz="1200" spc="-1" strike="noStrike">
              <a:latin typeface="Times New Roman"/>
            </a:endParaRPr>
          </a:p>
        </p:txBody>
      </p:sp>
      <p:sp>
        <p:nvSpPr>
          <p:cNvPr id="46" name="PlaceHolder 4"/>
          <p:cNvSpPr>
            <a:spLocks noGrp="1"/>
          </p:cNvSpPr>
          <p:nvPr>
            <p:ph type="ftr"/>
          </p:nvPr>
        </p:nvSpPr>
        <p:spPr>
          <a:xfrm>
            <a:off x="3029040" y="6356520"/>
            <a:ext cx="3085920" cy="364680"/>
          </a:xfrm>
          <a:prstGeom prst="rect">
            <a:avLst/>
          </a:prstGeom>
          <a:noFill/>
          <a:ln w="0">
            <a:noFill/>
          </a:ln>
        </p:spPr>
        <p:txBody>
          <a:bodyPr anchor="ctr">
            <a:noAutofit/>
          </a:bodyPr>
          <a:p>
            <a:endParaRPr b="0" lang="ru-RU" sz="2400" spc="-1" strike="noStrike">
              <a:latin typeface="Times New Roman"/>
            </a:endParaRPr>
          </a:p>
        </p:txBody>
      </p:sp>
      <p:sp>
        <p:nvSpPr>
          <p:cNvPr id="47" name="PlaceHolder 5"/>
          <p:cNvSpPr>
            <a:spLocks noGrp="1"/>
          </p:cNvSpPr>
          <p:nvPr>
            <p:ph type="sldNum"/>
          </p:nvPr>
        </p:nvSpPr>
        <p:spPr>
          <a:xfrm>
            <a:off x="6458040" y="6356520"/>
            <a:ext cx="2057040" cy="364680"/>
          </a:xfrm>
          <a:prstGeom prst="rect">
            <a:avLst/>
          </a:prstGeom>
          <a:noFill/>
          <a:ln w="0">
            <a:noFill/>
          </a:ln>
        </p:spPr>
        <p:txBody>
          <a:bodyPr anchor="ctr">
            <a:noAutofit/>
          </a:bodyPr>
          <a:p>
            <a:pPr algn="r">
              <a:lnSpc>
                <a:spcPct val="100000"/>
              </a:lnSpc>
              <a:buNone/>
            </a:pPr>
            <a:fld id="{D4C2DE16-F0FF-4ECD-9C92-E588FF16C09E}" type="slidenum">
              <a:rPr b="0" lang="en-US" sz="1200" spc="-1" strike="noStrike">
                <a:solidFill>
                  <a:srgbClr val="8b8b8b"/>
                </a:solidFill>
                <a:latin typeface="Calibri"/>
              </a:rPr>
              <a:t>&lt;номер&gt;</a:t>
            </a:fld>
            <a:endParaRPr b="0" lang="ru-RU"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3.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slideLayout" Target="../slideLayouts/slideLayout13.xml"/><Relationship Id="rId4"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slideLayout" Target="../slideLayouts/slideLayout13.xml"/><Relationship Id="rId7"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3.xml"/><Relationship Id="rId3"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3.xml"/><Relationship Id="rId3"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3.xml"/><Relationship Id="rId3"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3f0ed"/>
        </a:solidFill>
      </p:bgPr>
    </p:bg>
    <p:spTree>
      <p:nvGrpSpPr>
        <p:cNvPr id="1" name=""/>
        <p:cNvGrpSpPr/>
        <p:nvPr/>
      </p:nvGrpSpPr>
      <p:grpSpPr>
        <a:xfrm>
          <a:off x="0" y="0"/>
          <a:ext cx="0" cy="0"/>
          <a:chOff x="0" y="0"/>
          <a:chExt cx="0" cy="0"/>
        </a:xfrm>
      </p:grpSpPr>
      <p:sp>
        <p:nvSpPr>
          <p:cNvPr id="90" name="Rectangle 26"/>
          <p:cNvSpPr/>
          <p:nvPr/>
        </p:nvSpPr>
        <p:spPr>
          <a:xfrm>
            <a:off x="0" y="3487320"/>
            <a:ext cx="9143640" cy="1953000"/>
          </a:xfrm>
          <a:prstGeom prst="rect">
            <a:avLst/>
          </a:prstGeom>
          <a:gradFill rotWithShape="0">
            <a:gsLst>
              <a:gs pos="0">
                <a:srgbClr val="ffffff">
                  <a:alpha val="0"/>
                </a:srgbClr>
              </a:gs>
              <a:gs pos="50000">
                <a:srgbClr val="ffffff">
                  <a:alpha val="0"/>
                </a:srgbClr>
              </a:gs>
              <a:gs pos="100000">
                <a:srgbClr val="ffffff">
                  <a:alpha val="0"/>
                </a:srgbClr>
              </a:gs>
            </a:gsLst>
            <a:lin ang="10800000"/>
          </a:gradFill>
          <a:ln>
            <a:noFill/>
          </a:ln>
        </p:spPr>
        <p:style>
          <a:lnRef idx="2">
            <a:schemeClr val="accent1">
              <a:shade val="50000"/>
            </a:schemeClr>
          </a:lnRef>
          <a:fillRef idx="1">
            <a:schemeClr val="accent1"/>
          </a:fillRef>
          <a:effectRef idx="0">
            <a:schemeClr val="accent1"/>
          </a:effectRef>
          <a:fontRef idx="minor"/>
        </p:style>
      </p:sp>
      <p:pic>
        <p:nvPicPr>
          <p:cNvPr id="91" name="Picture 24" descr=""/>
          <p:cNvPicPr/>
          <p:nvPr/>
        </p:nvPicPr>
        <p:blipFill>
          <a:blip r:embed="rId1"/>
          <a:stretch/>
        </p:blipFill>
        <p:spPr>
          <a:xfrm>
            <a:off x="0" y="0"/>
            <a:ext cx="9143640" cy="6857640"/>
          </a:xfrm>
          <a:prstGeom prst="rect">
            <a:avLst/>
          </a:prstGeom>
          <a:ln w="0">
            <a:noFill/>
          </a:ln>
        </p:spPr>
      </p:pic>
      <p:sp>
        <p:nvSpPr>
          <p:cNvPr id="92" name="Title 1"/>
          <p:cNvSpPr/>
          <p:nvPr/>
        </p:nvSpPr>
        <p:spPr>
          <a:xfrm>
            <a:off x="182880" y="3697200"/>
            <a:ext cx="4760640" cy="788040"/>
          </a:xfrm>
          <a:prstGeom prst="rect">
            <a:avLst/>
          </a:prstGeom>
          <a:noFill/>
          <a:ln w="0">
            <a:noFill/>
          </a:ln>
        </p:spPr>
        <p:style>
          <a:lnRef idx="0"/>
          <a:fillRef idx="0"/>
          <a:effectRef idx="0"/>
          <a:fontRef idx="minor"/>
        </p:style>
        <p:txBody>
          <a:bodyPr anchor="b">
            <a:noAutofit/>
          </a:bodyPr>
          <a:p>
            <a:pPr algn="ctr">
              <a:lnSpc>
                <a:spcPct val="90000"/>
              </a:lnSpc>
              <a:buNone/>
            </a:pPr>
            <a:r>
              <a:rPr b="1" lang="ru-RU" sz="2800" spc="-1" strike="noStrike">
                <a:solidFill>
                  <a:srgbClr val="000000"/>
                </a:solidFill>
                <a:latin typeface="Calibri Light"/>
              </a:rPr>
              <a:t>Формирование и оценка универсальных учебных действий у обучающихся в соответствии с компонентами деятельности на уроках физики в основной школе</a:t>
            </a:r>
            <a:endParaRPr b="0" lang="ru-RU" sz="2800" spc="-1" strike="noStrike">
              <a:latin typeface="Arial"/>
            </a:endParaRPr>
          </a:p>
        </p:txBody>
      </p:sp>
      <p:sp>
        <p:nvSpPr>
          <p:cNvPr id="93" name="TextBox 5"/>
          <p:cNvSpPr/>
          <p:nvPr/>
        </p:nvSpPr>
        <p:spPr>
          <a:xfrm>
            <a:off x="182880" y="4819680"/>
            <a:ext cx="4514400" cy="17938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ru-RU" sz="1600" spc="-1" strike="noStrike">
                <a:solidFill>
                  <a:srgbClr val="000000"/>
                </a:solidFill>
                <a:latin typeface="Calibri"/>
              </a:rPr>
              <a:t>Иванова Залия Фаритовна, учитель физики МАОУ СОШ №1 г. Ивделя.</a:t>
            </a:r>
            <a:endParaRPr b="0" lang="ru-RU" sz="1600" spc="-1" strike="noStrike">
              <a:latin typeface="Arial"/>
            </a:endParaRPr>
          </a:p>
          <a:p>
            <a:pPr algn="ctr">
              <a:lnSpc>
                <a:spcPct val="100000"/>
              </a:lnSpc>
              <a:buNone/>
            </a:pPr>
            <a:endParaRPr b="0" lang="ru-RU" sz="1600" spc="-1" strike="noStrike">
              <a:latin typeface="Arial"/>
            </a:endParaRPr>
          </a:p>
          <a:p>
            <a:pPr algn="ctr">
              <a:lnSpc>
                <a:spcPct val="100000"/>
              </a:lnSpc>
              <a:buNone/>
            </a:pPr>
            <a:endParaRPr b="0" lang="ru-RU" sz="1600" spc="-1" strike="noStrike">
              <a:latin typeface="Arial"/>
            </a:endParaRPr>
          </a:p>
          <a:p>
            <a:pPr algn="ctr">
              <a:lnSpc>
                <a:spcPct val="100000"/>
              </a:lnSpc>
              <a:buNone/>
            </a:pPr>
            <a:endParaRPr b="0" lang="ru-RU" sz="1600" spc="-1" strike="noStrike">
              <a:latin typeface="Arial"/>
            </a:endParaRPr>
          </a:p>
          <a:p>
            <a:pPr algn="ctr">
              <a:lnSpc>
                <a:spcPct val="100000"/>
              </a:lnSpc>
              <a:buNone/>
            </a:pPr>
            <a:endParaRPr b="0" lang="ru-RU" sz="1600" spc="-1" strike="noStrike">
              <a:latin typeface="Arial"/>
            </a:endParaRPr>
          </a:p>
          <a:p>
            <a:pPr algn="ctr">
              <a:lnSpc>
                <a:spcPct val="100000"/>
              </a:lnSpc>
              <a:buNone/>
            </a:pPr>
            <a:r>
              <a:rPr b="0" lang="ru-RU" sz="1600" spc="-1" strike="noStrike">
                <a:solidFill>
                  <a:srgbClr val="000000"/>
                </a:solidFill>
                <a:latin typeface="Calibri"/>
              </a:rPr>
              <a:t>2024 г.</a:t>
            </a:r>
            <a:endParaRPr b="0" lang="ru-RU" sz="16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28" name="PlaceHolder 1"/>
          <p:cNvSpPr>
            <a:spLocks noGrp="1"/>
          </p:cNvSpPr>
          <p:nvPr>
            <p:ph type="title"/>
          </p:nvPr>
        </p:nvSpPr>
        <p:spPr>
          <a:xfrm>
            <a:off x="607320" y="7056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Мониторинг УУД в соответствие с компонентами деятельности в 7 классе на уроках физики</a:t>
            </a:r>
            <a:br/>
            <a:br/>
            <a:r>
              <a:rPr b="1" lang="ru-RU" sz="2400" spc="-1" strike="noStrike">
                <a:solidFill>
                  <a:srgbClr val="000000"/>
                </a:solidFill>
                <a:latin typeface="Calibri"/>
              </a:rPr>
              <a:t>Алгоритм разработки теста по компонентам деятельности</a:t>
            </a:r>
            <a:br/>
            <a:br/>
            <a:r>
              <a:rPr b="0" lang="ru-RU" sz="2800" spc="-1" strike="noStrike">
                <a:solidFill>
                  <a:srgbClr val="000000"/>
                </a:solidFill>
                <a:latin typeface="Calibri"/>
              </a:rPr>
              <a:t> </a:t>
            </a:r>
            <a:br/>
            <a:endParaRPr b="0" lang="en-US" sz="2800" spc="-1" strike="noStrike">
              <a:solidFill>
                <a:srgbClr val="000000"/>
              </a:solidFill>
              <a:latin typeface="Calibri"/>
            </a:endParaRPr>
          </a:p>
        </p:txBody>
      </p:sp>
      <p:graphicFrame>
        <p:nvGraphicFramePr>
          <p:cNvPr id="129" name="Таблица 1"/>
          <p:cNvGraphicFramePr/>
          <p:nvPr/>
        </p:nvGraphicFramePr>
        <p:xfrm>
          <a:off x="382680" y="2132640"/>
          <a:ext cx="8240040" cy="1866600"/>
        </p:xfrm>
        <a:graphic>
          <a:graphicData uri="http://schemas.openxmlformats.org/drawingml/2006/table">
            <a:tbl>
              <a:tblPr/>
              <a:tblGrid>
                <a:gridCol w="1243800"/>
                <a:gridCol w="818640"/>
                <a:gridCol w="1382040"/>
                <a:gridCol w="2243160"/>
                <a:gridCol w="2552400"/>
              </a:tblGrid>
              <a:tr h="406440">
                <a:tc gridSpan="2">
                  <a:txBody>
                    <a:bodyPr lIns="29880" rIns="29880" tIns="0" bIns="0" anchor="t">
                      <a:noAutofit/>
                    </a:bodyPr>
                    <a:p>
                      <a:pPr algn="ctr">
                        <a:lnSpc>
                          <a:spcPts val="1599"/>
                        </a:lnSpc>
                        <a:buNone/>
                      </a:pPr>
                      <a:r>
                        <a:rPr b="1" lang="ru-RU" sz="1400" spc="-1" strike="noStrike">
                          <a:solidFill>
                            <a:srgbClr val="000000"/>
                          </a:solidFill>
                          <a:latin typeface="Calibri"/>
                        </a:rPr>
                        <a:t>Деятельностные результаты</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hMerge="1">
                  <a:tcPr anchor="t" marL="90000" marR="90000">
                    <a:solidFill>
                      <a:srgbClr val="729fcf"/>
                    </a:solid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Содержание</a:t>
                      </a:r>
                      <a:endParaRPr b="0" lang="ru-RU" sz="1400" spc="-1" strike="noStrike">
                        <a:latin typeface="Arial"/>
                      </a:endParaRPr>
                    </a:p>
                    <a:p>
                      <a:pPr algn="ctr">
                        <a:lnSpc>
                          <a:spcPts val="1599"/>
                        </a:lnSpc>
                        <a:buNone/>
                      </a:pPr>
                      <a:r>
                        <a:rPr b="1" lang="ru-RU" sz="1400" spc="-1" strike="noStrike">
                          <a:solidFill>
                            <a:srgbClr val="000000"/>
                          </a:solidFill>
                          <a:latin typeface="Calibri"/>
                        </a:rPr>
                        <a:t>тестового задания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Комментарии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Light"/>
                          <a:ea typeface="Times New Roman"/>
                        </a:rPr>
                        <a:t>Пример</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609480">
                <a:tc>
                  <a:txBody>
                    <a:bodyPr lIns="29880" rIns="29880" tIns="0" bIns="0" anchor="t">
                      <a:noAutofit/>
                    </a:bodyPr>
                    <a:p>
                      <a:pPr algn="ctr">
                        <a:lnSpc>
                          <a:spcPts val="1599"/>
                        </a:lnSpc>
                        <a:buNone/>
                      </a:pPr>
                      <a:r>
                        <a:rPr b="1" lang="ru-RU" sz="1400" spc="-1" strike="noStrike">
                          <a:solidFill>
                            <a:srgbClr val="000000"/>
                          </a:solidFill>
                          <a:latin typeface="Calibri"/>
                        </a:rPr>
                        <a:t>Компонент</a:t>
                      </a:r>
                      <a:endParaRPr b="0" lang="ru-RU" sz="1400" spc="-1" strike="noStrike">
                        <a:latin typeface="Arial"/>
                      </a:endParaRPr>
                    </a:p>
                    <a:p>
                      <a:pPr algn="ctr">
                        <a:lnSpc>
                          <a:spcPts val="1599"/>
                        </a:lnSpc>
                        <a:buNone/>
                      </a:pPr>
                      <a:r>
                        <a:rPr b="1" lang="ru-RU" sz="1400" spc="-1" strike="noStrike">
                          <a:solidFill>
                            <a:srgbClr val="000000"/>
                          </a:solidFill>
                          <a:latin typeface="Calibri"/>
                        </a:rPr>
                        <a:t>деятельности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ctr">
                        <a:lnSpc>
                          <a:spcPts val="1599"/>
                        </a:lnSpc>
                        <a:buNone/>
                      </a:pPr>
                      <a:r>
                        <a:rPr b="1" lang="ru-RU" sz="1400" spc="-1" strike="noStrike">
                          <a:solidFill>
                            <a:srgbClr val="000000"/>
                          </a:solidFill>
                          <a:latin typeface="Calibri"/>
                        </a:rPr>
                        <a:t>УУД</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vMerge="1">
                  <a:tcPr anchor="t" marL="90000" marR="90000">
                    <a:solidFill>
                      <a:srgbClr val="729fcf"/>
                    </a:solidFill>
                  </a:tcPr>
                </a:tc>
                <a:tc vMerge="1">
                  <a:tcPr anchor="t" marL="90000" marR="90000">
                    <a:solidFill>
                      <a:srgbClr val="729fcf"/>
                    </a:solidFill>
                  </a:tcPr>
                </a:tc>
                <a:tc vMerge="1">
                  <a:tcPr anchor="t" marL="90000" marR="90000">
                    <a:solidFill>
                      <a:srgbClr val="729fcf"/>
                    </a:solidFill>
                  </a:tcPr>
                </a:tc>
              </a:tr>
              <a:tr h="1015560">
                <a:tc>
                  <a:txBody>
                    <a:bodyPr lIns="29880" rIns="29880" tIns="0" bIns="0" anchor="t">
                      <a:noAutofit/>
                    </a:bodyPr>
                    <a:p>
                      <a:pPr>
                        <a:lnSpc>
                          <a:spcPts val="1599"/>
                        </a:lnSpc>
                        <a:buNone/>
                      </a:pPr>
                      <a:r>
                        <a:rPr b="0" lang="ru-RU" sz="1400" spc="-1" strike="noStrike">
                          <a:solidFill>
                            <a:srgbClr val="000000"/>
                          </a:solidFill>
                          <a:latin typeface="Calibri"/>
                        </a:rPr>
                        <a:t>Эмоционально - психологи</a:t>
                      </a:r>
                      <a:endParaRPr b="0" lang="ru-RU" sz="1400" spc="-1" strike="noStrike">
                        <a:latin typeface="Arial"/>
                      </a:endParaRPr>
                    </a:p>
                    <a:p>
                      <a:pPr>
                        <a:lnSpc>
                          <a:spcPts val="1599"/>
                        </a:lnSpc>
                        <a:buNone/>
                      </a:pPr>
                      <a:r>
                        <a:rPr b="0" lang="ru-RU" sz="1400" spc="-1" strike="noStrike">
                          <a:solidFill>
                            <a:srgbClr val="000000"/>
                          </a:solidFill>
                          <a:latin typeface="Calibri"/>
                        </a:rPr>
                        <a:t>ческий</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nSpc>
                          <a:spcPts val="1599"/>
                        </a:lnSpc>
                        <a:buNone/>
                      </a:pPr>
                      <a:r>
                        <a:rPr b="0" lang="ru-RU" sz="1400" spc="-1" strike="noStrike">
                          <a:solidFill>
                            <a:srgbClr val="000000"/>
                          </a:solidFill>
                          <a:latin typeface="Calibri"/>
                        </a:rPr>
                        <a:t>Личностные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nSpc>
                          <a:spcPts val="1599"/>
                        </a:lnSpc>
                        <a:buNone/>
                      </a:pPr>
                      <a:r>
                        <a:rPr b="0" lang="ru-RU" sz="1400" spc="-1" strike="noStrike">
                          <a:solidFill>
                            <a:srgbClr val="000000"/>
                          </a:solidFill>
                          <a:latin typeface="Calibri"/>
                        </a:rPr>
                        <a:t>Задание на узнавание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nSpc>
                          <a:spcPts val="1599"/>
                        </a:lnSpc>
                        <a:buNone/>
                      </a:pPr>
                      <a:r>
                        <a:rPr b="0" lang="ru-RU" sz="1400" spc="-1" strike="noStrike">
                          <a:solidFill>
                            <a:srgbClr val="000000"/>
                          </a:solidFill>
                          <a:latin typeface="Calibri"/>
                        </a:rPr>
                        <a:t>Решаемость – 100%</a:t>
                      </a:r>
                      <a:endParaRPr b="0" lang="ru-RU" sz="1400" spc="-1" strike="noStrike">
                        <a:latin typeface="Arial"/>
                      </a:endParaRPr>
                    </a:p>
                    <a:p>
                      <a:pPr>
                        <a:lnSpc>
                          <a:spcPts val="1599"/>
                        </a:lnSpc>
                        <a:buNone/>
                      </a:pPr>
                      <a:r>
                        <a:rPr b="0" lang="ru-RU" sz="1400" spc="-1" strike="noStrike">
                          <a:solidFill>
                            <a:srgbClr val="000000"/>
                          </a:solidFill>
                          <a:latin typeface="Calibri"/>
                        </a:rPr>
                        <a:t>Первые задания простые, ориентированные на обучающихся группы риска.</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i="1" lang="ru-RU" sz="1400" spc="-1" strike="noStrike">
                          <a:solidFill>
                            <a:srgbClr val="000000"/>
                          </a:solidFill>
                          <a:latin typeface="Calibri Light"/>
                          <a:ea typeface="Times New Roman"/>
                        </a:rPr>
                        <a:t>1. На тело, погруженное в жидкость, действует …. сила:</a:t>
                      </a:r>
                      <a:endParaRPr b="0" lang="ru-RU" sz="1400" spc="-1" strike="noStrike">
                        <a:latin typeface="Arial"/>
                      </a:endParaRPr>
                    </a:p>
                    <a:p>
                      <a:pPr algn="just">
                        <a:lnSpc>
                          <a:spcPts val="1599"/>
                        </a:lnSpc>
                        <a:buNone/>
                      </a:pPr>
                      <a:r>
                        <a:rPr b="0" lang="ru-RU" sz="1400" spc="-1" strike="noStrike">
                          <a:solidFill>
                            <a:srgbClr val="000000"/>
                          </a:solidFill>
                          <a:latin typeface="Calibri Light"/>
                          <a:ea typeface="Times New Roman"/>
                        </a:rPr>
                        <a:t>А) выталкивающая </a:t>
                      </a:r>
                      <a:endParaRPr b="0" lang="ru-RU" sz="1400" spc="-1" strike="noStrike">
                        <a:latin typeface="Arial"/>
                      </a:endParaRPr>
                    </a:p>
                    <a:p>
                      <a:pPr algn="just">
                        <a:lnSpc>
                          <a:spcPts val="1599"/>
                        </a:lnSpc>
                        <a:buNone/>
                      </a:pPr>
                      <a:r>
                        <a:rPr b="0" lang="ru-RU" sz="1400" spc="-1" strike="noStrike">
                          <a:solidFill>
                            <a:srgbClr val="000000"/>
                          </a:solidFill>
                          <a:latin typeface="Calibri Light"/>
                          <a:ea typeface="Times New Roman"/>
                        </a:rPr>
                        <a:t>Б) трения </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1964520">
                <a:tc>
                  <a:txBody>
                    <a:bodyPr lIns="29880" rIns="29880" tIns="0" bIns="0" anchor="t">
                      <a:noAutofit/>
                    </a:bodyPr>
                    <a:p>
                      <a:pPr algn="just">
                        <a:lnSpc>
                          <a:spcPts val="1599"/>
                        </a:lnSpc>
                        <a:buNone/>
                      </a:pPr>
                      <a:r>
                        <a:rPr b="0" lang="ru-RU" sz="1400" spc="-1" strike="noStrike">
                          <a:solidFill>
                            <a:srgbClr val="000000"/>
                          </a:solidFill>
                          <a:latin typeface="Calibri"/>
                        </a:rPr>
                        <a:t>Регулятивный</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Регу</a:t>
                      </a:r>
                      <a:endParaRPr b="0" lang="ru-RU" sz="1400" spc="-1" strike="noStrike">
                        <a:latin typeface="Arial"/>
                      </a:endParaRPr>
                    </a:p>
                    <a:p>
                      <a:pPr algn="just">
                        <a:lnSpc>
                          <a:spcPts val="1599"/>
                        </a:lnSpc>
                        <a:buNone/>
                      </a:pPr>
                      <a:r>
                        <a:rPr b="0" lang="ru-RU" sz="1400" spc="-1" strike="noStrike">
                          <a:solidFill>
                            <a:srgbClr val="000000"/>
                          </a:solidFill>
                          <a:latin typeface="Calibri"/>
                        </a:rPr>
                        <a:t>лятивные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Задания на базовые знания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Проверяет базовые умения, понимание сути темы. Решаемость – 80%</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nSpc>
                          <a:spcPct val="100000"/>
                        </a:lnSpc>
                        <a:buNone/>
                      </a:pPr>
                      <a:r>
                        <a:rPr b="0" i="1" lang="ru-RU" sz="1400" spc="-1" strike="noStrike">
                          <a:solidFill>
                            <a:srgbClr val="000000"/>
                          </a:solidFill>
                          <a:latin typeface="Calibri"/>
                        </a:rPr>
                        <a:t>2. Каково значение архимедовой силы, действующей на полностью погруженную в море батисферу объемом 4 м</a:t>
                      </a:r>
                      <a:r>
                        <a:rPr b="0" i="1" lang="ru-RU" sz="1400" spc="-1" strike="noStrike" baseline="30000">
                          <a:solidFill>
                            <a:srgbClr val="000000"/>
                          </a:solidFill>
                          <a:latin typeface="Calibri"/>
                        </a:rPr>
                        <a:t>3. </a:t>
                      </a:r>
                      <a:r>
                        <a:rPr b="0" i="1" lang="ru-RU" sz="1400" spc="-1" strike="noStrike">
                          <a:solidFill>
                            <a:srgbClr val="000000"/>
                          </a:solidFill>
                          <a:latin typeface="Calibri"/>
                        </a:rPr>
                        <a:t>Плотность морской воды 1030 кг/м</a:t>
                      </a:r>
                      <a:r>
                        <a:rPr b="0" i="1" lang="ru-RU" sz="1400" spc="-1" strike="noStrike" baseline="30000">
                          <a:solidFill>
                            <a:srgbClr val="000000"/>
                          </a:solidFill>
                          <a:latin typeface="Calibri"/>
                        </a:rPr>
                        <a:t>3</a:t>
                      </a:r>
                      <a:r>
                        <a:rPr b="0" i="1" lang="ru-RU" sz="1400" spc="-1" strike="noStrike">
                          <a:solidFill>
                            <a:srgbClr val="000000"/>
                          </a:solidFill>
                          <a:latin typeface="Calibri"/>
                        </a:rPr>
                        <a:t>:</a:t>
                      </a:r>
                      <a:endParaRPr b="0" lang="ru-RU" sz="1400" spc="-1" strike="noStrike">
                        <a:latin typeface="Arial"/>
                      </a:endParaRPr>
                    </a:p>
                    <a:p>
                      <a:pPr>
                        <a:lnSpc>
                          <a:spcPct val="100000"/>
                        </a:lnSpc>
                        <a:buNone/>
                      </a:pPr>
                      <a:r>
                        <a:rPr b="0" lang="ru-RU" sz="1400" spc="-1" strike="noStrike">
                          <a:solidFill>
                            <a:srgbClr val="000000"/>
                          </a:solidFill>
                          <a:latin typeface="Calibri"/>
                        </a:rPr>
                        <a:t>А) 41,2 КН</a:t>
                      </a:r>
                      <a:endParaRPr b="0" lang="ru-RU" sz="1400" spc="-1" strike="noStrike">
                        <a:latin typeface="Arial"/>
                      </a:endParaRPr>
                    </a:p>
                    <a:p>
                      <a:pPr>
                        <a:lnSpc>
                          <a:spcPct val="100000"/>
                        </a:lnSpc>
                        <a:buNone/>
                      </a:pPr>
                      <a:r>
                        <a:rPr b="0" lang="ru-RU" sz="1400" spc="-1" strike="noStrike">
                          <a:solidFill>
                            <a:srgbClr val="000000"/>
                          </a:solidFill>
                          <a:latin typeface="Calibri"/>
                        </a:rPr>
                        <a:t>Б) 54,4 КН </a:t>
                      </a:r>
                      <a:endParaRPr b="0" lang="ru-RU" sz="1400" spc="-1" strike="noStrike">
                        <a:latin typeface="Arial"/>
                      </a:endParaRPr>
                    </a:p>
                    <a:p>
                      <a:pPr>
                        <a:lnSpc>
                          <a:spcPct val="100000"/>
                        </a:lnSpc>
                        <a:buNone/>
                      </a:pPr>
                      <a:r>
                        <a:rPr b="0" lang="ru-RU" sz="1400" spc="-1" strike="noStrike">
                          <a:solidFill>
                            <a:srgbClr val="000000"/>
                          </a:solidFill>
                          <a:latin typeface="Calibri"/>
                        </a:rPr>
                        <a:t>В) 42,2 КПа</a:t>
                      </a:r>
                      <a:endParaRPr b="0" lang="ru-RU" sz="1400" spc="-1" strike="noStrike">
                        <a:latin typeface="Arial"/>
                      </a:endParaRPr>
                    </a:p>
                    <a:p>
                      <a:pPr>
                        <a:lnSpc>
                          <a:spcPct val="100000"/>
                        </a:lnSpc>
                        <a:buNone/>
                      </a:pPr>
                      <a:r>
                        <a:rPr b="0" lang="ru-RU" sz="1400" spc="-1" strike="noStrike">
                          <a:solidFill>
                            <a:srgbClr val="000000"/>
                          </a:solidFill>
                          <a:latin typeface="Calibri"/>
                        </a:rPr>
                        <a:t>Г) 510 Па</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bl>
          </a:graphicData>
        </a:graphic>
      </p:graphicFrame>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31" name="PlaceHolder 1"/>
          <p:cNvSpPr>
            <a:spLocks noGrp="1"/>
          </p:cNvSpPr>
          <p:nvPr>
            <p:ph type="title"/>
          </p:nvPr>
        </p:nvSpPr>
        <p:spPr>
          <a:xfrm>
            <a:off x="607320" y="7056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Мониторинг УУД в соответствие с компонентами деятельности в 7 классе на уроках физики</a:t>
            </a:r>
            <a:br/>
            <a:br/>
            <a:r>
              <a:rPr b="1" lang="ru-RU" sz="2400" spc="-1" strike="noStrike">
                <a:solidFill>
                  <a:srgbClr val="000000"/>
                </a:solidFill>
                <a:latin typeface="Calibri"/>
              </a:rPr>
              <a:t>Алгоритм разработки теста по компонентам деятельности</a:t>
            </a:r>
            <a:br/>
            <a:br/>
            <a:r>
              <a:rPr b="0" lang="ru-RU" sz="2800" spc="-1" strike="noStrike">
                <a:solidFill>
                  <a:srgbClr val="000000"/>
                </a:solidFill>
                <a:latin typeface="Calibri"/>
              </a:rPr>
              <a:t> </a:t>
            </a:r>
            <a:br/>
            <a:endParaRPr b="0" lang="en-US" sz="2800" spc="-1" strike="noStrike">
              <a:solidFill>
                <a:srgbClr val="000000"/>
              </a:solidFill>
              <a:latin typeface="Calibri"/>
            </a:endParaRPr>
          </a:p>
        </p:txBody>
      </p:sp>
      <p:graphicFrame>
        <p:nvGraphicFramePr>
          <p:cNvPr id="132" name="Таблица 1"/>
          <p:cNvGraphicFramePr/>
          <p:nvPr/>
        </p:nvGraphicFramePr>
        <p:xfrm>
          <a:off x="382680" y="2132640"/>
          <a:ext cx="8240040" cy="1066320"/>
        </p:xfrm>
        <a:graphic>
          <a:graphicData uri="http://schemas.openxmlformats.org/drawingml/2006/table">
            <a:tbl>
              <a:tblPr/>
              <a:tblGrid>
                <a:gridCol w="1243800"/>
                <a:gridCol w="818640"/>
                <a:gridCol w="1382040"/>
                <a:gridCol w="2243160"/>
                <a:gridCol w="2552400"/>
              </a:tblGrid>
              <a:tr h="406440">
                <a:tc gridSpan="2">
                  <a:txBody>
                    <a:bodyPr lIns="29880" rIns="29880" tIns="0" bIns="0" anchor="t">
                      <a:noAutofit/>
                    </a:bodyPr>
                    <a:p>
                      <a:pPr algn="ctr">
                        <a:lnSpc>
                          <a:spcPts val="1599"/>
                        </a:lnSpc>
                        <a:buNone/>
                      </a:pPr>
                      <a:r>
                        <a:rPr b="1" lang="ru-RU" sz="1400" spc="-1" strike="noStrike">
                          <a:solidFill>
                            <a:srgbClr val="000000"/>
                          </a:solidFill>
                          <a:latin typeface="Calibri"/>
                        </a:rPr>
                        <a:t>Деятельностные результаты</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hMerge="1">
                  <a:tcPr anchor="t" marL="90000" marR="90000">
                    <a:solidFill>
                      <a:srgbClr val="729fcf"/>
                    </a:solid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Содержание</a:t>
                      </a:r>
                      <a:endParaRPr b="0" lang="ru-RU" sz="1400" spc="-1" strike="noStrike">
                        <a:latin typeface="Arial"/>
                      </a:endParaRPr>
                    </a:p>
                    <a:p>
                      <a:pPr algn="ctr">
                        <a:lnSpc>
                          <a:spcPts val="1599"/>
                        </a:lnSpc>
                        <a:buNone/>
                      </a:pPr>
                      <a:r>
                        <a:rPr b="1" lang="ru-RU" sz="1400" spc="-1" strike="noStrike">
                          <a:solidFill>
                            <a:srgbClr val="000000"/>
                          </a:solidFill>
                          <a:latin typeface="Calibri"/>
                        </a:rPr>
                        <a:t>тестового задания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Комментарии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Light"/>
                          <a:ea typeface="Times New Roman"/>
                        </a:rPr>
                        <a:t>Пример</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609480">
                <a:tc>
                  <a:txBody>
                    <a:bodyPr lIns="29880" rIns="29880" tIns="0" bIns="0" anchor="t">
                      <a:noAutofit/>
                    </a:bodyPr>
                    <a:p>
                      <a:pPr algn="ctr">
                        <a:lnSpc>
                          <a:spcPts val="1599"/>
                        </a:lnSpc>
                        <a:buNone/>
                      </a:pPr>
                      <a:r>
                        <a:rPr b="1" lang="ru-RU" sz="1400" spc="-1" strike="noStrike">
                          <a:solidFill>
                            <a:srgbClr val="000000"/>
                          </a:solidFill>
                          <a:latin typeface="Calibri"/>
                        </a:rPr>
                        <a:t>Компонент</a:t>
                      </a:r>
                      <a:endParaRPr b="0" lang="ru-RU" sz="1400" spc="-1" strike="noStrike">
                        <a:latin typeface="Arial"/>
                      </a:endParaRPr>
                    </a:p>
                    <a:p>
                      <a:pPr algn="ctr">
                        <a:lnSpc>
                          <a:spcPts val="1599"/>
                        </a:lnSpc>
                        <a:buNone/>
                      </a:pPr>
                      <a:r>
                        <a:rPr b="1" lang="ru-RU" sz="1400" spc="-1" strike="noStrike">
                          <a:solidFill>
                            <a:srgbClr val="000000"/>
                          </a:solidFill>
                          <a:latin typeface="Calibri"/>
                        </a:rPr>
                        <a:t>деятельности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ctr">
                        <a:lnSpc>
                          <a:spcPts val="1599"/>
                        </a:lnSpc>
                        <a:buNone/>
                      </a:pPr>
                      <a:r>
                        <a:rPr b="1" lang="ru-RU" sz="1400" spc="-1" strike="noStrike">
                          <a:solidFill>
                            <a:srgbClr val="000000"/>
                          </a:solidFill>
                          <a:latin typeface="Calibri"/>
                        </a:rPr>
                        <a:t>УУД</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vMerge="1">
                  <a:tcPr anchor="t" marL="90000" marR="90000">
                    <a:solidFill>
                      <a:srgbClr val="729fcf"/>
                    </a:solidFill>
                  </a:tcPr>
                </a:tc>
                <a:tc vMerge="1">
                  <a:tcPr anchor="t" marL="90000" marR="90000">
                    <a:solidFill>
                      <a:srgbClr val="729fcf"/>
                    </a:solidFill>
                  </a:tcPr>
                </a:tc>
                <a:tc vMerge="1">
                  <a:tcPr anchor="t" marL="90000" marR="90000">
                    <a:solidFill>
                      <a:srgbClr val="729fcf"/>
                    </a:solidFill>
                  </a:tcPr>
                </a:tc>
              </a:tr>
              <a:tr h="3452040">
                <a:tc>
                  <a:txBody>
                    <a:bodyPr lIns="29880" rIns="29880" tIns="0" bIns="0" anchor="t">
                      <a:noAutofit/>
                    </a:bodyPr>
                    <a:p>
                      <a:pPr algn="just">
                        <a:lnSpc>
                          <a:spcPts val="1599"/>
                        </a:lnSpc>
                        <a:buNone/>
                      </a:pPr>
                      <a:r>
                        <a:rPr b="0" lang="ru-RU" sz="1400" spc="-1" strike="noStrike">
                          <a:solidFill>
                            <a:srgbClr val="000000"/>
                          </a:solidFill>
                          <a:latin typeface="Calibri"/>
                        </a:rPr>
                        <a:t>Социальный</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Ком</a:t>
                      </a:r>
                      <a:endParaRPr b="0" lang="ru-RU" sz="1400" spc="-1" strike="noStrike">
                        <a:latin typeface="Arial"/>
                      </a:endParaRPr>
                    </a:p>
                    <a:p>
                      <a:pPr algn="just">
                        <a:lnSpc>
                          <a:spcPts val="1599"/>
                        </a:lnSpc>
                        <a:buNone/>
                      </a:pPr>
                      <a:r>
                        <a:rPr b="0" lang="ru-RU" sz="1400" spc="-1" strike="noStrike">
                          <a:solidFill>
                            <a:srgbClr val="000000"/>
                          </a:solidFill>
                          <a:latin typeface="Calibri"/>
                        </a:rPr>
                        <a:t>муни</a:t>
                      </a:r>
                      <a:endParaRPr b="0" lang="ru-RU" sz="1400" spc="-1" strike="noStrike">
                        <a:latin typeface="Arial"/>
                      </a:endParaRPr>
                    </a:p>
                    <a:p>
                      <a:pPr algn="just">
                        <a:lnSpc>
                          <a:spcPts val="1599"/>
                        </a:lnSpc>
                        <a:buNone/>
                      </a:pPr>
                      <a:r>
                        <a:rPr b="0" lang="ru-RU" sz="1400" spc="-1" strike="noStrike">
                          <a:solidFill>
                            <a:srgbClr val="000000"/>
                          </a:solidFill>
                          <a:latin typeface="Calibri"/>
                        </a:rPr>
                        <a:t>кативные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Задания на знание информации, опытное знание,</a:t>
                      </a:r>
                      <a:endParaRPr b="0" lang="ru-RU" sz="1400" spc="-1" strike="noStrike">
                        <a:latin typeface="Arial"/>
                      </a:endParaRPr>
                    </a:p>
                    <a:p>
                      <a:pPr algn="just">
                        <a:lnSpc>
                          <a:spcPts val="1599"/>
                        </a:lnSpc>
                        <a:buNone/>
                      </a:pPr>
                      <a:r>
                        <a:rPr b="0" lang="ru-RU" sz="1400" spc="-1" strike="noStrike">
                          <a:solidFill>
                            <a:srgbClr val="000000"/>
                          </a:solidFill>
                          <a:latin typeface="Calibri"/>
                        </a:rPr>
                        <a:t>действия в стандартной ситуации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Решаемость – 70%</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nSpc>
                          <a:spcPts val="1599"/>
                        </a:lnSpc>
                        <a:buNone/>
                      </a:pPr>
                      <a:r>
                        <a:rPr b="0" i="1" lang="ru-RU" sz="1400" spc="-1" strike="noStrike">
                          <a:solidFill>
                            <a:srgbClr val="000000"/>
                          </a:solidFill>
                          <a:latin typeface="Calibri"/>
                        </a:rPr>
                        <a:t>4.</a:t>
                      </a:r>
                      <a:r>
                        <a:rPr b="0" i="1" lang="ru-RU" sz="1800" spc="-1" strike="noStrike">
                          <a:solidFill>
                            <a:srgbClr val="000000"/>
                          </a:solidFill>
                          <a:latin typeface="Calibri"/>
                        </a:rPr>
                        <a:t> </a:t>
                      </a:r>
                      <a:r>
                        <a:rPr b="0" i="1" lang="ru-RU" sz="1400" spc="-1" strike="noStrike">
                          <a:solidFill>
                            <a:srgbClr val="000000"/>
                          </a:solidFill>
                          <a:latin typeface="Calibri"/>
                        </a:rPr>
                        <a:t>Установите соответствие между физическими величинами и формулами. К каждой позиции первого столбца подберите соответствующую позицию второго столбца. Ответ запишите в таблицу.</a:t>
                      </a: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p>
                      <a:pPr>
                        <a:lnSpc>
                          <a:spcPts val="1599"/>
                        </a:lnSpc>
                        <a:buNone/>
                      </a:pP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bl>
          </a:graphicData>
        </a:graphic>
      </p:graphicFrame>
      <p:pic>
        <p:nvPicPr>
          <p:cNvPr id="133" name="Picture 2" descr=""/>
          <p:cNvPicPr/>
          <p:nvPr/>
        </p:nvPicPr>
        <p:blipFill>
          <a:blip r:embed="rId1"/>
          <a:stretch/>
        </p:blipFill>
        <p:spPr>
          <a:xfrm>
            <a:off x="6112440" y="4624560"/>
            <a:ext cx="2372040" cy="108828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35" name="PlaceHolder 1"/>
          <p:cNvSpPr>
            <a:spLocks noGrp="1"/>
          </p:cNvSpPr>
          <p:nvPr>
            <p:ph type="title"/>
          </p:nvPr>
        </p:nvSpPr>
        <p:spPr>
          <a:xfrm>
            <a:off x="607320" y="7056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Мониторинг УУД в соответствие с компонентами деятельности в 7 классе на уроках физики</a:t>
            </a:r>
            <a:br/>
            <a:br/>
            <a:r>
              <a:rPr b="1" lang="ru-RU" sz="2400" spc="-1" strike="noStrike">
                <a:solidFill>
                  <a:srgbClr val="000000"/>
                </a:solidFill>
                <a:latin typeface="Calibri"/>
              </a:rPr>
              <a:t>Алгоритм разработки теста по компонентам деятельности</a:t>
            </a:r>
            <a:br/>
            <a:br/>
            <a:r>
              <a:rPr b="0" lang="ru-RU" sz="2800" spc="-1" strike="noStrike">
                <a:solidFill>
                  <a:srgbClr val="000000"/>
                </a:solidFill>
                <a:latin typeface="Calibri"/>
              </a:rPr>
              <a:t> </a:t>
            </a:r>
            <a:br/>
            <a:endParaRPr b="0" lang="en-US" sz="2800" spc="-1" strike="noStrike">
              <a:solidFill>
                <a:srgbClr val="000000"/>
              </a:solidFill>
              <a:latin typeface="Calibri"/>
            </a:endParaRPr>
          </a:p>
        </p:txBody>
      </p:sp>
      <p:graphicFrame>
        <p:nvGraphicFramePr>
          <p:cNvPr id="136" name="Таблица 1"/>
          <p:cNvGraphicFramePr/>
          <p:nvPr/>
        </p:nvGraphicFramePr>
        <p:xfrm>
          <a:off x="382680" y="2132640"/>
          <a:ext cx="8240040" cy="1955520"/>
        </p:xfrm>
        <a:graphic>
          <a:graphicData uri="http://schemas.openxmlformats.org/drawingml/2006/table">
            <a:tbl>
              <a:tblPr/>
              <a:tblGrid>
                <a:gridCol w="1243800"/>
                <a:gridCol w="818640"/>
                <a:gridCol w="1382040"/>
                <a:gridCol w="2243160"/>
                <a:gridCol w="2552400"/>
              </a:tblGrid>
              <a:tr h="406440">
                <a:tc gridSpan="2">
                  <a:txBody>
                    <a:bodyPr lIns="29880" rIns="29880" tIns="0" bIns="0" anchor="t">
                      <a:noAutofit/>
                    </a:bodyPr>
                    <a:p>
                      <a:pPr algn="ctr">
                        <a:lnSpc>
                          <a:spcPts val="1599"/>
                        </a:lnSpc>
                        <a:buNone/>
                      </a:pPr>
                      <a:r>
                        <a:rPr b="1" lang="ru-RU" sz="1400" spc="-1" strike="noStrike">
                          <a:solidFill>
                            <a:srgbClr val="000000"/>
                          </a:solidFill>
                          <a:latin typeface="Calibri"/>
                        </a:rPr>
                        <a:t>Деятельностные результаты</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hMerge="1">
                  <a:tcPr anchor="t" marL="90000" marR="90000">
                    <a:solidFill>
                      <a:srgbClr val="729fcf"/>
                    </a:solid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Содержание</a:t>
                      </a:r>
                      <a:endParaRPr b="0" lang="ru-RU" sz="1400" spc="-1" strike="noStrike">
                        <a:latin typeface="Arial"/>
                      </a:endParaRPr>
                    </a:p>
                    <a:p>
                      <a:pPr algn="ctr">
                        <a:lnSpc>
                          <a:spcPts val="1599"/>
                        </a:lnSpc>
                        <a:buNone/>
                      </a:pPr>
                      <a:r>
                        <a:rPr b="1" lang="ru-RU" sz="1400" spc="-1" strike="noStrike">
                          <a:solidFill>
                            <a:srgbClr val="000000"/>
                          </a:solidFill>
                          <a:latin typeface="Calibri"/>
                        </a:rPr>
                        <a:t>тестового задания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Комментарии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Light"/>
                          <a:ea typeface="Times New Roman"/>
                        </a:rPr>
                        <a:t>Пример</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609480">
                <a:tc>
                  <a:txBody>
                    <a:bodyPr lIns="29880" rIns="29880" tIns="0" bIns="0" anchor="t">
                      <a:noAutofit/>
                    </a:bodyPr>
                    <a:p>
                      <a:pPr algn="ctr">
                        <a:lnSpc>
                          <a:spcPts val="1599"/>
                        </a:lnSpc>
                        <a:buNone/>
                      </a:pPr>
                      <a:r>
                        <a:rPr b="1" lang="ru-RU" sz="1400" spc="-1" strike="noStrike">
                          <a:solidFill>
                            <a:srgbClr val="000000"/>
                          </a:solidFill>
                          <a:latin typeface="Calibri"/>
                        </a:rPr>
                        <a:t>Компонент</a:t>
                      </a:r>
                      <a:endParaRPr b="0" lang="ru-RU" sz="1400" spc="-1" strike="noStrike">
                        <a:latin typeface="Arial"/>
                      </a:endParaRPr>
                    </a:p>
                    <a:p>
                      <a:pPr algn="ctr">
                        <a:lnSpc>
                          <a:spcPts val="1599"/>
                        </a:lnSpc>
                        <a:buNone/>
                      </a:pPr>
                      <a:r>
                        <a:rPr b="1" lang="ru-RU" sz="1400" spc="-1" strike="noStrike">
                          <a:solidFill>
                            <a:srgbClr val="000000"/>
                          </a:solidFill>
                          <a:latin typeface="Calibri"/>
                        </a:rPr>
                        <a:t>деятельности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ctr">
                        <a:lnSpc>
                          <a:spcPts val="1599"/>
                        </a:lnSpc>
                        <a:buNone/>
                      </a:pPr>
                      <a:r>
                        <a:rPr b="1" lang="ru-RU" sz="1400" spc="-1" strike="noStrike">
                          <a:solidFill>
                            <a:srgbClr val="000000"/>
                          </a:solidFill>
                          <a:latin typeface="Calibri"/>
                        </a:rPr>
                        <a:t>УУД</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vMerge="1">
                  <a:tcPr anchor="t" marL="90000" marR="90000">
                    <a:solidFill>
                      <a:srgbClr val="729fcf"/>
                    </a:solidFill>
                  </a:tcPr>
                </a:tc>
                <a:tc vMerge="1">
                  <a:tcPr anchor="t" marL="90000" marR="90000">
                    <a:solidFill>
                      <a:srgbClr val="729fcf"/>
                    </a:solidFill>
                  </a:tcPr>
                </a:tc>
                <a:tc vMerge="1">
                  <a:tcPr anchor="t" marL="90000" marR="90000">
                    <a:solidFill>
                      <a:srgbClr val="729fcf"/>
                    </a:solidFill>
                  </a:tcPr>
                </a:tc>
              </a:tr>
              <a:tr h="1218600">
                <a:tc>
                  <a:txBody>
                    <a:bodyPr lIns="29880" rIns="29880" tIns="0" bIns="0" anchor="t">
                      <a:noAutofit/>
                    </a:bodyPr>
                    <a:p>
                      <a:pPr algn="just">
                        <a:lnSpc>
                          <a:spcPts val="1599"/>
                        </a:lnSpc>
                        <a:buNone/>
                      </a:pPr>
                      <a:r>
                        <a:rPr b="0" lang="ru-RU" sz="1400" spc="-1" strike="noStrike">
                          <a:solidFill>
                            <a:srgbClr val="000000"/>
                          </a:solidFill>
                          <a:latin typeface="Calibri"/>
                        </a:rPr>
                        <a:t>Аналитический</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Познавательные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Задания на анализ</a:t>
                      </a:r>
                      <a:endParaRPr b="0" lang="ru-RU" sz="1400" spc="-1" strike="noStrike">
                        <a:latin typeface="Arial"/>
                      </a:endParaRPr>
                    </a:p>
                    <a:p>
                      <a:pPr algn="just">
                        <a:lnSpc>
                          <a:spcPts val="1599"/>
                        </a:lnSpc>
                        <a:buNone/>
                      </a:pPr>
                      <a:r>
                        <a:rPr b="0" lang="ru-RU" sz="1400" spc="-1" strike="noStrike">
                          <a:solidFill>
                            <a:srgbClr val="000000"/>
                          </a:solidFill>
                          <a:latin typeface="Calibri"/>
                        </a:rPr>
                        <a:t> </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Доказательство, анализ, самостоятельные выводы, обоснование. Решаемость – не ниже 40%</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i="1" lang="ru-RU" sz="1400" spc="-1" strike="noStrike">
                          <a:solidFill>
                            <a:srgbClr val="000000"/>
                          </a:solidFill>
                          <a:latin typeface="Calibri"/>
                        </a:rPr>
                        <a:t>5. Полый металлический шар, почти целиком погружаясь в воду, плавает в холодной воде, а если воду нагреть, то он тонет. Как можно это объяснить? </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1015560">
                <a:tc>
                  <a:txBody>
                    <a:bodyPr lIns="29880" rIns="29880" tIns="0" bIns="0" anchor="t">
                      <a:noAutofit/>
                    </a:bodyPr>
                    <a:p>
                      <a:pPr algn="just">
                        <a:lnSpc>
                          <a:spcPts val="1599"/>
                        </a:lnSpc>
                        <a:buNone/>
                      </a:pPr>
                      <a:r>
                        <a:rPr b="0" lang="ru-RU" sz="1400" spc="-1" strike="noStrike">
                          <a:solidFill>
                            <a:srgbClr val="000000"/>
                          </a:solidFill>
                          <a:latin typeface="Calibri"/>
                        </a:rPr>
                        <a:t>Творческий</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Личностные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Задание - проект</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Содержит четкие указания или ссылки на примеры. Не ограничивает творчество ребенка. Решаемость – 80%</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tabLst>
                          <a:tab algn="l" pos="0"/>
                        </a:tabLst>
                      </a:pPr>
                      <a:r>
                        <a:rPr b="0" i="1" lang="ru-RU" sz="1600" spc="-1" strike="noStrike">
                          <a:solidFill>
                            <a:srgbClr val="000000"/>
                          </a:solidFill>
                          <a:latin typeface="Calibri"/>
                        </a:rPr>
                        <a:t>7. Придумайте способ определения объемов легко растворяющихся в воде тел неправильной формы.</a:t>
                      </a:r>
                      <a:endParaRPr b="0" lang="ru-RU" sz="1600" spc="-1" strike="noStrike">
                        <a:latin typeface="Arial"/>
                      </a:endParaRPr>
                    </a:p>
                    <a:p>
                      <a:pPr algn="just">
                        <a:lnSpc>
                          <a:spcPts val="1599"/>
                        </a:lnSpc>
                        <a:buNone/>
                        <a:tabLst>
                          <a:tab algn="l" pos="0"/>
                        </a:tabLst>
                      </a:pPr>
                      <a:endParaRPr b="0" lang="ru-RU" sz="16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bl>
          </a:graphicData>
        </a:graphic>
      </p:graphicFrame>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38" name="PlaceHolder 1"/>
          <p:cNvSpPr>
            <a:spLocks noGrp="1"/>
          </p:cNvSpPr>
          <p:nvPr>
            <p:ph type="title"/>
          </p:nvPr>
        </p:nvSpPr>
        <p:spPr>
          <a:xfrm>
            <a:off x="607320" y="7056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Мониторинг УУД в соответствие с компонентами деятельности в 7 классе на уроках физики</a:t>
            </a:r>
            <a:br/>
            <a:br/>
            <a:r>
              <a:rPr b="1" lang="ru-RU" sz="2400" spc="-1" strike="noStrike">
                <a:solidFill>
                  <a:srgbClr val="000000"/>
                </a:solidFill>
                <a:latin typeface="Calibri"/>
              </a:rPr>
              <a:t>Алгоритм разработки теста по компонентам деятельности</a:t>
            </a:r>
            <a:br/>
            <a:br/>
            <a:r>
              <a:rPr b="0" lang="ru-RU" sz="2800" spc="-1" strike="noStrike">
                <a:solidFill>
                  <a:srgbClr val="000000"/>
                </a:solidFill>
                <a:latin typeface="Calibri"/>
              </a:rPr>
              <a:t> </a:t>
            </a:r>
            <a:br/>
            <a:endParaRPr b="0" lang="en-US" sz="2800" spc="-1" strike="noStrike">
              <a:solidFill>
                <a:srgbClr val="000000"/>
              </a:solidFill>
              <a:latin typeface="Calibri"/>
            </a:endParaRPr>
          </a:p>
        </p:txBody>
      </p:sp>
      <p:graphicFrame>
        <p:nvGraphicFramePr>
          <p:cNvPr id="139" name="Таблица 1"/>
          <p:cNvGraphicFramePr/>
          <p:nvPr/>
        </p:nvGraphicFramePr>
        <p:xfrm>
          <a:off x="382680" y="2132640"/>
          <a:ext cx="8240040" cy="3404880"/>
        </p:xfrm>
        <a:graphic>
          <a:graphicData uri="http://schemas.openxmlformats.org/drawingml/2006/table">
            <a:tbl>
              <a:tblPr/>
              <a:tblGrid>
                <a:gridCol w="1243800"/>
                <a:gridCol w="818640"/>
                <a:gridCol w="1382040"/>
                <a:gridCol w="2243160"/>
                <a:gridCol w="2552400"/>
              </a:tblGrid>
              <a:tr h="406440">
                <a:tc gridSpan="2">
                  <a:txBody>
                    <a:bodyPr lIns="29880" rIns="29880" tIns="0" bIns="0" anchor="t">
                      <a:noAutofit/>
                    </a:bodyPr>
                    <a:p>
                      <a:pPr algn="ctr">
                        <a:lnSpc>
                          <a:spcPts val="1599"/>
                        </a:lnSpc>
                        <a:buNone/>
                      </a:pPr>
                      <a:r>
                        <a:rPr b="1" lang="ru-RU" sz="1400" spc="-1" strike="noStrike">
                          <a:solidFill>
                            <a:srgbClr val="000000"/>
                          </a:solidFill>
                          <a:latin typeface="Calibri"/>
                        </a:rPr>
                        <a:t>Деятельностные результаты</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hMerge="1">
                  <a:tcPr anchor="t" marL="90000" marR="90000">
                    <a:solidFill>
                      <a:srgbClr val="729fcf"/>
                    </a:solid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Содержание</a:t>
                      </a:r>
                      <a:endParaRPr b="0" lang="ru-RU" sz="1400" spc="-1" strike="noStrike">
                        <a:latin typeface="Arial"/>
                      </a:endParaRPr>
                    </a:p>
                    <a:p>
                      <a:pPr algn="ctr">
                        <a:lnSpc>
                          <a:spcPts val="1599"/>
                        </a:lnSpc>
                        <a:buNone/>
                      </a:pPr>
                      <a:r>
                        <a:rPr b="1" lang="ru-RU" sz="1400" spc="-1" strike="noStrike">
                          <a:solidFill>
                            <a:srgbClr val="000000"/>
                          </a:solidFill>
                          <a:latin typeface="Calibri"/>
                        </a:rPr>
                        <a:t>тестового задания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a:rPr>
                        <a:t>Комментарии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ctr">
                        <a:lnSpc>
                          <a:spcPts val="1599"/>
                        </a:lnSpc>
                        <a:buNone/>
                      </a:pPr>
                      <a:r>
                        <a:rPr b="1" lang="ru-RU" sz="1400" spc="-1" strike="noStrike">
                          <a:solidFill>
                            <a:srgbClr val="000000"/>
                          </a:solidFill>
                          <a:latin typeface="Calibri Light"/>
                          <a:ea typeface="Times New Roman"/>
                        </a:rPr>
                        <a:t>Пример</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609480">
                <a:tc>
                  <a:txBody>
                    <a:bodyPr lIns="29880" rIns="29880" tIns="0" bIns="0" anchor="t">
                      <a:noAutofit/>
                    </a:bodyPr>
                    <a:p>
                      <a:pPr algn="ctr">
                        <a:lnSpc>
                          <a:spcPts val="1599"/>
                        </a:lnSpc>
                        <a:buNone/>
                      </a:pPr>
                      <a:r>
                        <a:rPr b="1" lang="ru-RU" sz="1400" spc="-1" strike="noStrike">
                          <a:solidFill>
                            <a:srgbClr val="000000"/>
                          </a:solidFill>
                          <a:latin typeface="Calibri"/>
                        </a:rPr>
                        <a:t>Компонент</a:t>
                      </a:r>
                      <a:endParaRPr b="0" lang="ru-RU" sz="1400" spc="-1" strike="noStrike">
                        <a:latin typeface="Arial"/>
                      </a:endParaRPr>
                    </a:p>
                    <a:p>
                      <a:pPr algn="ctr">
                        <a:lnSpc>
                          <a:spcPts val="1599"/>
                        </a:lnSpc>
                        <a:buNone/>
                      </a:pPr>
                      <a:r>
                        <a:rPr b="1" lang="ru-RU" sz="1400" spc="-1" strike="noStrike">
                          <a:solidFill>
                            <a:srgbClr val="000000"/>
                          </a:solidFill>
                          <a:latin typeface="Calibri"/>
                        </a:rPr>
                        <a:t>деятельности</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ctr">
                        <a:lnSpc>
                          <a:spcPts val="1599"/>
                        </a:lnSpc>
                        <a:buNone/>
                      </a:pPr>
                      <a:r>
                        <a:rPr b="1" lang="ru-RU" sz="1400" spc="-1" strike="noStrike">
                          <a:solidFill>
                            <a:srgbClr val="000000"/>
                          </a:solidFill>
                          <a:latin typeface="Calibri"/>
                        </a:rPr>
                        <a:t>УУД</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vMerge="1">
                  <a:tcPr anchor="t" marL="90000" marR="90000">
                    <a:solidFill>
                      <a:srgbClr val="729fcf"/>
                    </a:solidFill>
                  </a:tcPr>
                </a:tc>
                <a:tc vMerge="1">
                  <a:tcPr anchor="t" marL="90000" marR="90000">
                    <a:solidFill>
                      <a:srgbClr val="729fcf"/>
                    </a:solidFill>
                  </a:tcPr>
                </a:tc>
                <a:tc vMerge="1">
                  <a:tcPr anchor="t" marL="90000" marR="90000">
                    <a:solidFill>
                      <a:srgbClr val="729fcf"/>
                    </a:solidFill>
                  </a:tcPr>
                </a:tc>
              </a:tr>
              <a:tr h="609480">
                <a:tc rowSpan="2">
                  <a:txBody>
                    <a:bodyPr lIns="29880" rIns="29880" tIns="0" bIns="0" anchor="t">
                      <a:noAutofit/>
                    </a:bodyPr>
                    <a:p>
                      <a:pPr algn="just">
                        <a:lnSpc>
                          <a:spcPts val="1599"/>
                        </a:lnSpc>
                        <a:buNone/>
                      </a:pPr>
                      <a:r>
                        <a:rPr b="0" lang="ru-RU" sz="1400" spc="-1" strike="noStrike">
                          <a:solidFill>
                            <a:srgbClr val="000000"/>
                          </a:solidFill>
                          <a:latin typeface="Calibri"/>
                        </a:rPr>
                        <a:t> </a:t>
                      </a:r>
                      <a:endParaRPr b="0" lang="ru-RU" sz="1400" spc="-1" strike="noStrike">
                        <a:latin typeface="Arial"/>
                      </a:endParaRPr>
                    </a:p>
                    <a:p>
                      <a:pPr algn="just">
                        <a:lnSpc>
                          <a:spcPts val="1599"/>
                        </a:lnSpc>
                        <a:buNone/>
                      </a:pPr>
                      <a:r>
                        <a:rPr b="0" lang="ru-RU" sz="1400" spc="-1" strike="noStrike">
                          <a:solidFill>
                            <a:srgbClr val="000000"/>
                          </a:solidFill>
                          <a:latin typeface="Calibri"/>
                        </a:rPr>
                        <a:t>Самосовершенствования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rowSpan="2">
                  <a:txBody>
                    <a:bodyPr lIns="29880" rIns="29880" tIns="0" bIns="0" anchor="t">
                      <a:noAutofit/>
                    </a:bodyPr>
                    <a:p>
                      <a:pPr algn="just">
                        <a:lnSpc>
                          <a:spcPts val="1599"/>
                        </a:lnSpc>
                        <a:buNone/>
                      </a:pPr>
                      <a:r>
                        <a:rPr b="0" lang="ru-RU" sz="1400" spc="-1" strike="noStrike">
                          <a:solidFill>
                            <a:srgbClr val="000000"/>
                          </a:solidFill>
                          <a:latin typeface="Calibri"/>
                        </a:rPr>
                        <a:t> </a:t>
                      </a:r>
                      <a:endParaRPr b="0" lang="ru-RU" sz="1400" spc="-1" strike="noStrike">
                        <a:latin typeface="Arial"/>
                      </a:endParaRPr>
                    </a:p>
                    <a:p>
                      <a:pPr algn="just">
                        <a:lnSpc>
                          <a:spcPts val="1599"/>
                        </a:lnSpc>
                        <a:buNone/>
                      </a:pPr>
                      <a:r>
                        <a:rPr b="0" lang="ru-RU" sz="1400" spc="-1" strike="noStrike">
                          <a:solidFill>
                            <a:srgbClr val="000000"/>
                          </a:solidFill>
                          <a:latin typeface="Calibri"/>
                        </a:rPr>
                        <a:t>Регу</a:t>
                      </a:r>
                      <a:endParaRPr b="0" lang="ru-RU" sz="1400" spc="-1" strike="noStrike">
                        <a:latin typeface="Arial"/>
                      </a:endParaRPr>
                    </a:p>
                    <a:p>
                      <a:pPr algn="just">
                        <a:lnSpc>
                          <a:spcPts val="1599"/>
                        </a:lnSpc>
                        <a:buNone/>
                      </a:pPr>
                      <a:r>
                        <a:rPr b="0" lang="ru-RU" sz="1400" spc="-1" strike="noStrike">
                          <a:solidFill>
                            <a:srgbClr val="000000"/>
                          </a:solidFill>
                          <a:latin typeface="Calibri"/>
                        </a:rPr>
                        <a:t>лятив</a:t>
                      </a:r>
                      <a:endParaRPr b="0" lang="ru-RU" sz="1400" spc="-1" strike="noStrike">
                        <a:latin typeface="Arial"/>
                      </a:endParaRPr>
                    </a:p>
                    <a:p>
                      <a:pPr algn="just">
                        <a:lnSpc>
                          <a:spcPts val="1599"/>
                        </a:lnSpc>
                        <a:buNone/>
                      </a:pPr>
                      <a:r>
                        <a:rPr b="0" lang="ru-RU" sz="1400" spc="-1" strike="noStrike">
                          <a:solidFill>
                            <a:srgbClr val="000000"/>
                          </a:solidFill>
                          <a:latin typeface="Calibri"/>
                        </a:rPr>
                        <a:t>ные</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Задание на самооценку</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Анализ собственной деятельности – решаемость – 90-100%</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r h="2516040">
                <a:tc vMerge="1">
                  <a:tcPr anchor="t" marL="90000" marR="90000">
                    <a:solidFill>
                      <a:srgbClr val="729fcf"/>
                    </a:solidFill>
                  </a:tcPr>
                </a:tc>
                <a:tc vMerge="1">
                  <a:tcPr anchor="t" marL="90000" marR="90000">
                    <a:solidFill>
                      <a:srgbClr val="729fcf"/>
                    </a:solid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Задания повышенного уровня</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gn="just">
                        <a:lnSpc>
                          <a:spcPts val="1599"/>
                        </a:lnSpc>
                        <a:buNone/>
                      </a:pPr>
                      <a:r>
                        <a:rPr b="0" lang="ru-RU" sz="1400" spc="-1" strike="noStrike">
                          <a:solidFill>
                            <a:srgbClr val="000000"/>
                          </a:solidFill>
                          <a:latin typeface="Calibri"/>
                        </a:rPr>
                        <a:t>Задачи олимпиадного уровня – решаемость – 5-10%</a:t>
                      </a: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c>
                  <a:txBody>
                    <a:bodyPr lIns="29880" rIns="29880" tIns="0" bIns="0" anchor="t">
                      <a:noAutofit/>
                    </a:bodyPr>
                    <a:p>
                      <a:pPr>
                        <a:lnSpc>
                          <a:spcPts val="1599"/>
                        </a:lnSpc>
                        <a:buNone/>
                      </a:pPr>
                      <a:r>
                        <a:rPr b="0" i="1" lang="ru-RU" sz="1400" spc="-1" strike="noStrike">
                          <a:solidFill>
                            <a:srgbClr val="000000"/>
                          </a:solidFill>
                          <a:latin typeface="Calibri"/>
                        </a:rPr>
                        <a:t>8. Рассчитайте, какой груз сможет поднять шар объемом 1 м3, наполненный водородом. Какой примерно объем должен иметь шар с водородом, чтобы поднять человека массой 70 кг? (Вес оболочки не учитывать.) </a:t>
                      </a:r>
                      <a:br/>
                      <a:endParaRPr b="0" lang="ru-RU" sz="1400" spc="-1" strike="noStrike">
                        <a:latin typeface="Arial"/>
                      </a:endParaRPr>
                    </a:p>
                  </a:txBody>
                  <a:tcPr anchor="t" marL="29880" marR="29880">
                    <a:lnL w="12240">
                      <a:solidFill>
                        <a:srgbClr val="000000"/>
                      </a:solidFill>
                    </a:lnL>
                    <a:lnR w="12240">
                      <a:solidFill>
                        <a:srgbClr val="000000"/>
                      </a:solidFill>
                    </a:lnR>
                    <a:lnT w="12240">
                      <a:solidFill>
                        <a:srgbClr val="000000"/>
                      </a:solidFill>
                    </a:lnT>
                    <a:lnB w="12240">
                      <a:solidFill>
                        <a:srgbClr val="000000"/>
                      </a:solidFill>
                    </a:lnB>
                    <a:noFill/>
                  </a:tcPr>
                </a:tc>
              </a:tr>
            </a:tbl>
          </a:graphicData>
        </a:graphic>
      </p:graphicFrame>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41" name="PlaceHolder 1"/>
          <p:cNvSpPr>
            <a:spLocks noGrp="1"/>
          </p:cNvSpPr>
          <p:nvPr>
            <p:ph type="title"/>
          </p:nvPr>
        </p:nvSpPr>
        <p:spPr>
          <a:xfrm>
            <a:off x="607320" y="17388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Диагностические работы позволяют провести мониторинг УУД среди 7 классов</a:t>
            </a:r>
            <a:br/>
            <a:br/>
            <a:r>
              <a:rPr b="0" lang="ru-RU" sz="2800" spc="-1" strike="noStrike">
                <a:solidFill>
                  <a:srgbClr val="000000"/>
                </a:solidFill>
                <a:latin typeface="Calibri"/>
              </a:rPr>
              <a:t> </a:t>
            </a:r>
            <a:br/>
            <a:endParaRPr b="0" lang="en-US" sz="2800" spc="-1" strike="noStrike">
              <a:solidFill>
                <a:srgbClr val="000000"/>
              </a:solidFill>
              <a:latin typeface="Calibri"/>
            </a:endParaRPr>
          </a:p>
        </p:txBody>
      </p:sp>
      <p:pic>
        <p:nvPicPr>
          <p:cNvPr id="142" name="Picture 4" descr=""/>
          <p:cNvPicPr/>
          <p:nvPr/>
        </p:nvPicPr>
        <p:blipFill>
          <a:blip r:embed="rId1"/>
          <a:stretch/>
        </p:blipFill>
        <p:spPr>
          <a:xfrm>
            <a:off x="400320" y="1218960"/>
            <a:ext cx="6042240" cy="2555280"/>
          </a:xfrm>
          <a:prstGeom prst="rect">
            <a:avLst/>
          </a:prstGeom>
          <a:ln w="0">
            <a:noFill/>
          </a:ln>
        </p:spPr>
      </p:pic>
      <p:pic>
        <p:nvPicPr>
          <p:cNvPr id="143" name="Диаграмма 1" descr=""/>
          <p:cNvPicPr/>
          <p:nvPr/>
        </p:nvPicPr>
        <p:blipFill>
          <a:blip r:embed="rId2"/>
          <a:stretch/>
        </p:blipFill>
        <p:spPr>
          <a:xfrm>
            <a:off x="3506760" y="3906360"/>
            <a:ext cx="5324040" cy="269532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45" name="PlaceHolder 1"/>
          <p:cNvSpPr>
            <a:spLocks noGrp="1"/>
          </p:cNvSpPr>
          <p:nvPr>
            <p:ph type="title"/>
          </p:nvPr>
        </p:nvSpPr>
        <p:spPr>
          <a:xfrm>
            <a:off x="607320" y="17388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Выводы</a:t>
            </a:r>
            <a:br/>
            <a:br/>
            <a:r>
              <a:rPr b="0" lang="ru-RU" sz="2800" spc="-1" strike="noStrike">
                <a:solidFill>
                  <a:srgbClr val="000000"/>
                </a:solidFill>
                <a:latin typeface="Calibri"/>
              </a:rPr>
              <a:t> </a:t>
            </a:r>
            <a:br/>
            <a:endParaRPr b="0" lang="en-US" sz="2800" spc="-1" strike="noStrike">
              <a:solidFill>
                <a:srgbClr val="000000"/>
              </a:solidFill>
              <a:latin typeface="Calibri"/>
            </a:endParaRPr>
          </a:p>
        </p:txBody>
      </p:sp>
      <p:sp>
        <p:nvSpPr>
          <p:cNvPr id="146" name="TextBox 1"/>
          <p:cNvSpPr/>
          <p:nvPr/>
        </p:nvSpPr>
        <p:spPr>
          <a:xfrm>
            <a:off x="712440" y="1148400"/>
            <a:ext cx="7804080" cy="4388040"/>
          </a:xfrm>
          <a:prstGeom prst="rect">
            <a:avLst/>
          </a:prstGeom>
          <a:noFill/>
          <a:ln w="0">
            <a:noFill/>
          </a:ln>
        </p:spPr>
        <p:style>
          <a:lnRef idx="0"/>
          <a:fillRef idx="0"/>
          <a:effectRef idx="0"/>
          <a:fontRef idx="minor"/>
        </p:style>
        <p:txBody>
          <a:bodyPr lIns="90000" rIns="90000" tIns="45000" bIns="45000" anchor="t">
            <a:spAutoFit/>
          </a:bodyPr>
          <a:p>
            <a:pPr marL="343080" indent="-343080">
              <a:lnSpc>
                <a:spcPct val="100000"/>
              </a:lnSpc>
              <a:buClr>
                <a:srgbClr val="000000"/>
              </a:buClr>
              <a:buFont typeface="Calibri Light"/>
              <a:buAutoNum type="arabicPeriod"/>
            </a:pPr>
            <a:r>
              <a:rPr b="0" lang="ru-RU" sz="2400" spc="-1" strike="noStrike">
                <a:solidFill>
                  <a:srgbClr val="000000"/>
                </a:solidFill>
                <a:latin typeface="Calibri"/>
              </a:rPr>
              <a:t>Проанализированы универсальные учебные действия, формируемые на уроках физики, исследованы компоненты деятельности по концепции Темняткиной О.В. </a:t>
            </a:r>
            <a:endParaRPr b="0" lang="ru-RU" sz="2400" spc="-1" strike="noStrike">
              <a:latin typeface="Arial"/>
            </a:endParaRPr>
          </a:p>
          <a:p>
            <a:pPr marL="343080" indent="-343080">
              <a:lnSpc>
                <a:spcPct val="100000"/>
              </a:lnSpc>
              <a:buClr>
                <a:srgbClr val="000000"/>
              </a:buClr>
              <a:buFont typeface="Calibri Light"/>
              <a:buAutoNum type="arabicPeriod"/>
            </a:pPr>
            <a:r>
              <a:rPr b="0" lang="ru-RU" sz="2400" spc="-1" strike="noStrike">
                <a:solidFill>
                  <a:srgbClr val="000000"/>
                </a:solidFill>
                <a:latin typeface="Calibri"/>
              </a:rPr>
              <a:t>Разработаны в соответствии с данной концепцией конструкты уроков физики в 7 классе МАОУ СОШ №1 г. Ивделя.</a:t>
            </a:r>
            <a:endParaRPr b="0" lang="ru-RU" sz="2400" spc="-1" strike="noStrike">
              <a:latin typeface="Arial"/>
            </a:endParaRPr>
          </a:p>
          <a:p>
            <a:pPr marL="343080" indent="-343080">
              <a:lnSpc>
                <a:spcPct val="100000"/>
              </a:lnSpc>
              <a:buClr>
                <a:srgbClr val="000000"/>
              </a:buClr>
              <a:buFont typeface="Calibri Light"/>
              <a:buAutoNum type="arabicPeriod"/>
            </a:pPr>
            <a:r>
              <a:rPr b="0" lang="ru-RU" sz="2400" spc="-1" strike="noStrike">
                <a:solidFill>
                  <a:srgbClr val="000000"/>
                </a:solidFill>
                <a:latin typeface="Calibri"/>
              </a:rPr>
              <a:t>В соответствии с данной концепцией разработаны специализированные тесты по компонентам деятельности, осуществлен мониторинг УУД в 7 классе МАОУ СОШ №1 г. Ивделя.</a:t>
            </a:r>
            <a:endParaRPr b="0" lang="ru-RU" sz="2400" spc="-1" strike="noStrike">
              <a:latin typeface="Arial"/>
            </a:endParaRPr>
          </a:p>
          <a:p>
            <a:pPr>
              <a:lnSpc>
                <a:spcPct val="100000"/>
              </a:lnSpc>
              <a:buNone/>
            </a:pPr>
            <a:endParaRPr b="0" lang="ru-RU" sz="24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Прямоугольник 3"/>
          <p:cNvSpPr/>
          <p:nvPr/>
        </p:nvSpPr>
        <p:spPr>
          <a:xfrm>
            <a:off x="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5" name="PlaceHolder 1"/>
          <p:cNvSpPr>
            <a:spLocks noGrp="1"/>
          </p:cNvSpPr>
          <p:nvPr>
            <p:ph type="title"/>
          </p:nvPr>
        </p:nvSpPr>
        <p:spPr>
          <a:xfrm>
            <a:off x="628560" y="163080"/>
            <a:ext cx="7886160" cy="998280"/>
          </a:xfrm>
          <a:prstGeom prst="rect">
            <a:avLst/>
          </a:prstGeom>
          <a:noFill/>
          <a:ln w="0">
            <a:noFill/>
          </a:ln>
        </p:spPr>
        <p:txBody>
          <a:bodyPr anchor="ctr">
            <a:noAutofit/>
          </a:bodyPr>
          <a:p>
            <a:pPr algn="ctr">
              <a:lnSpc>
                <a:spcPct val="90000"/>
              </a:lnSpc>
              <a:buNone/>
            </a:pPr>
            <a:r>
              <a:rPr b="1" lang="ru-RU" sz="4000" spc="-1" strike="noStrike">
                <a:solidFill>
                  <a:srgbClr val="000000"/>
                </a:solidFill>
                <a:latin typeface="Calibri"/>
              </a:rPr>
              <a:t>Проблема исследования</a:t>
            </a:r>
            <a:endParaRPr b="0" lang="en-US" sz="4000" spc="-1" strike="noStrike">
              <a:solidFill>
                <a:srgbClr val="000000"/>
              </a:solidFill>
              <a:latin typeface="Calibri"/>
            </a:endParaRPr>
          </a:p>
        </p:txBody>
      </p:sp>
      <p:sp>
        <p:nvSpPr>
          <p:cNvPr id="96" name="PlaceHolder 2"/>
          <p:cNvSpPr>
            <a:spLocks noGrp="1"/>
          </p:cNvSpPr>
          <p:nvPr>
            <p:ph/>
          </p:nvPr>
        </p:nvSpPr>
        <p:spPr>
          <a:xfrm>
            <a:off x="645480" y="1287360"/>
            <a:ext cx="7869600" cy="4889520"/>
          </a:xfrm>
          <a:prstGeom prst="rect">
            <a:avLst/>
          </a:prstGeom>
          <a:noFill/>
          <a:ln w="0">
            <a:noFill/>
          </a:ln>
        </p:spPr>
        <p:txBody>
          <a:bodyPr anchor="t">
            <a:noAutofit/>
          </a:bodyPr>
          <a:p>
            <a:pPr algn="ctr">
              <a:lnSpc>
                <a:spcPct val="90000"/>
              </a:lnSpc>
              <a:spcBef>
                <a:spcPts val="1001"/>
              </a:spcBef>
              <a:buNone/>
              <a:tabLst>
                <a:tab algn="l" pos="0"/>
              </a:tabLst>
            </a:pPr>
            <a:r>
              <a:rPr b="0" lang="ru-RU" sz="2800" spc="-1" strike="noStrike">
                <a:solidFill>
                  <a:srgbClr val="000000"/>
                </a:solidFill>
                <a:latin typeface="Calibri"/>
              </a:rPr>
              <a:t>Поиск путей и средств построения урока физики по требованиям ФГОС, проведения диагностики для оценки уровня сформированности УУД, а также их мониторинга.</a:t>
            </a:r>
            <a:endParaRPr b="0" lang="en-US" sz="2800" spc="-1" strike="noStrike">
              <a:solidFill>
                <a:srgbClr val="000000"/>
              </a:solidFill>
              <a:latin typeface="Calibri"/>
            </a:endParaRPr>
          </a:p>
          <a:p>
            <a:pPr algn="ctr">
              <a:lnSpc>
                <a:spcPct val="90000"/>
              </a:lnSpc>
              <a:spcBef>
                <a:spcPts val="1001"/>
              </a:spcBef>
              <a:buNone/>
              <a:tabLst>
                <a:tab algn="l" pos="0"/>
              </a:tabLst>
            </a:pPr>
            <a:endParaRPr b="0" lang="en-US" sz="2800" spc="-1" strike="noStrike">
              <a:solidFill>
                <a:srgbClr val="000000"/>
              </a:solidFill>
              <a:latin typeface="Calibri"/>
            </a:endParaRPr>
          </a:p>
          <a:p>
            <a:pPr algn="ctr">
              <a:lnSpc>
                <a:spcPct val="90000"/>
              </a:lnSpc>
              <a:spcBef>
                <a:spcPts val="1001"/>
              </a:spcBef>
              <a:buNone/>
              <a:tabLst>
                <a:tab algn="l" pos="0"/>
              </a:tabLst>
            </a:pPr>
            <a:endParaRPr b="0" lang="en-US" sz="2800" spc="-1" strike="noStrike">
              <a:solidFill>
                <a:srgbClr val="000000"/>
              </a:solidFill>
              <a:latin typeface="Calibri"/>
            </a:endParaRPr>
          </a:p>
          <a:p>
            <a:pPr algn="ctr">
              <a:lnSpc>
                <a:spcPct val="90000"/>
              </a:lnSpc>
              <a:spcBef>
                <a:spcPts val="1001"/>
              </a:spcBef>
              <a:buNone/>
              <a:tabLst>
                <a:tab algn="l" pos="0"/>
              </a:tabLst>
            </a:pPr>
            <a:r>
              <a:rPr b="0" lang="ru-RU" sz="2800" spc="-1" strike="noStrike">
                <a:solidFill>
                  <a:srgbClr val="000000"/>
                </a:solidFill>
                <a:latin typeface="Calibri"/>
              </a:rPr>
              <a:t>Формирование и оценка универсальных учебных действий у обучающихся на уроках физики в основной школе в соответствии с компонентами деятельности (концепция Темняткиной О.В.).</a:t>
            </a:r>
            <a:endParaRPr b="0" lang="en-US" sz="2800" spc="-1" strike="noStrike">
              <a:solidFill>
                <a:srgbClr val="000000"/>
              </a:solidFill>
              <a:latin typeface="Calibri"/>
            </a:endParaRPr>
          </a:p>
        </p:txBody>
      </p:sp>
      <p:sp>
        <p:nvSpPr>
          <p:cNvPr id="97" name="Заголовок 1"/>
          <p:cNvSpPr/>
          <p:nvPr/>
        </p:nvSpPr>
        <p:spPr>
          <a:xfrm>
            <a:off x="695160" y="3038400"/>
            <a:ext cx="7886160" cy="998280"/>
          </a:xfrm>
          <a:prstGeom prst="rect">
            <a:avLst/>
          </a:prstGeom>
          <a:noFill/>
          <a:ln w="0">
            <a:noFill/>
          </a:ln>
        </p:spPr>
        <p:style>
          <a:lnRef idx="0"/>
          <a:fillRef idx="0"/>
          <a:effectRef idx="0"/>
          <a:fontRef idx="minor"/>
        </p:style>
        <p:txBody>
          <a:bodyPr anchor="ctr">
            <a:normAutofit/>
          </a:bodyPr>
          <a:p>
            <a:pPr algn="ctr">
              <a:lnSpc>
                <a:spcPct val="90000"/>
              </a:lnSpc>
              <a:buNone/>
            </a:pPr>
            <a:r>
              <a:rPr b="1" lang="ru-RU" sz="4000" spc="-1" strike="noStrike">
                <a:solidFill>
                  <a:srgbClr val="000000"/>
                </a:solidFill>
                <a:latin typeface="Calibri"/>
              </a:rPr>
              <a:t>Цель исследования</a:t>
            </a:r>
            <a:endParaRPr b="0" lang="ru-RU" sz="40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Прямоугольник 3"/>
          <p:cNvSpPr/>
          <p:nvPr/>
        </p:nvSpPr>
        <p:spPr>
          <a:xfrm>
            <a:off x="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99" name="PlaceHolder 1"/>
          <p:cNvSpPr>
            <a:spLocks noGrp="1"/>
          </p:cNvSpPr>
          <p:nvPr>
            <p:ph/>
          </p:nvPr>
        </p:nvSpPr>
        <p:spPr>
          <a:xfrm>
            <a:off x="645480" y="1287360"/>
            <a:ext cx="7869600" cy="4889520"/>
          </a:xfrm>
          <a:prstGeom prst="rect">
            <a:avLst/>
          </a:prstGeom>
          <a:noFill/>
          <a:ln w="0">
            <a:noFill/>
          </a:ln>
        </p:spPr>
        <p:txBody>
          <a:bodyPr anchor="t">
            <a:normAutofit/>
          </a:bodyPr>
          <a:p>
            <a:pPr>
              <a:lnSpc>
                <a:spcPct val="90000"/>
              </a:lnSpc>
              <a:spcBef>
                <a:spcPts val="1001"/>
              </a:spcBef>
              <a:buNone/>
              <a:tabLst>
                <a:tab algn="l" pos="0"/>
              </a:tabLst>
            </a:pPr>
            <a:r>
              <a:rPr b="1" lang="ru-RU" sz="3200" spc="-1" strike="noStrike">
                <a:solidFill>
                  <a:srgbClr val="000000"/>
                </a:solidFill>
                <a:latin typeface="Calibri"/>
              </a:rPr>
              <a:t>Объект </a:t>
            </a:r>
            <a:r>
              <a:rPr b="0" lang="ru-RU" sz="3200" spc="-1" strike="noStrike">
                <a:solidFill>
                  <a:srgbClr val="000000"/>
                </a:solidFill>
                <a:latin typeface="Calibri"/>
              </a:rPr>
              <a:t>– универсальные учебные действия на уроках физики.</a:t>
            </a:r>
            <a:endParaRPr b="0" lang="en-US" sz="3200" spc="-1" strike="noStrike">
              <a:solidFill>
                <a:srgbClr val="000000"/>
              </a:solidFill>
              <a:latin typeface="Calibri"/>
            </a:endParaRPr>
          </a:p>
          <a:p>
            <a:pPr>
              <a:lnSpc>
                <a:spcPct val="90000"/>
              </a:lnSpc>
              <a:spcBef>
                <a:spcPts val="1001"/>
              </a:spcBef>
              <a:buNone/>
              <a:tabLst>
                <a:tab algn="l" pos="0"/>
              </a:tabLst>
            </a:pPr>
            <a:endParaRPr b="0" lang="en-US" sz="3200" spc="-1" strike="noStrike">
              <a:solidFill>
                <a:srgbClr val="000000"/>
              </a:solidFill>
              <a:latin typeface="Calibri"/>
            </a:endParaRPr>
          </a:p>
          <a:p>
            <a:pPr>
              <a:lnSpc>
                <a:spcPct val="90000"/>
              </a:lnSpc>
              <a:spcBef>
                <a:spcPts val="1001"/>
              </a:spcBef>
              <a:buNone/>
              <a:tabLst>
                <a:tab algn="l" pos="0"/>
              </a:tabLst>
            </a:pPr>
            <a:r>
              <a:rPr b="1" lang="ru-RU" sz="3200" spc="-1" strike="noStrike">
                <a:solidFill>
                  <a:srgbClr val="000000"/>
                </a:solidFill>
                <a:latin typeface="Calibri"/>
              </a:rPr>
              <a:t>Предмет </a:t>
            </a:r>
            <a:r>
              <a:rPr b="0" lang="ru-RU" sz="3200" spc="-1" strike="noStrike">
                <a:solidFill>
                  <a:srgbClr val="000000"/>
                </a:solidFill>
                <a:latin typeface="Calibri"/>
              </a:rPr>
              <a:t>– компоненты деятельности как средство формирования и оценки универсальных учебных действий у обучающихся на уроках физики.</a:t>
            </a:r>
            <a:endParaRPr b="0" lang="en-US" sz="3200" spc="-1" strike="noStrike">
              <a:solidFill>
                <a:srgbClr val="000000"/>
              </a:solidFill>
              <a:latin typeface="Calibri"/>
            </a:endParaRPr>
          </a:p>
        </p:txBody>
      </p:sp>
      <p:sp>
        <p:nvSpPr>
          <p:cNvPr id="100" name="PlaceHolder 2"/>
          <p:cNvSpPr>
            <a:spLocks noGrp="1"/>
          </p:cNvSpPr>
          <p:nvPr>
            <p:ph type="title"/>
          </p:nvPr>
        </p:nvSpPr>
        <p:spPr>
          <a:xfrm>
            <a:off x="628560" y="163080"/>
            <a:ext cx="7886160" cy="998280"/>
          </a:xfrm>
          <a:prstGeom prst="rect">
            <a:avLst/>
          </a:prstGeom>
          <a:noFill/>
          <a:ln w="0">
            <a:noFill/>
          </a:ln>
        </p:spPr>
        <p:txBody>
          <a:bodyPr anchor="ctr">
            <a:noAutofit/>
          </a:bodyPr>
          <a:p>
            <a:endParaRPr b="0" lang="en-US"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Прямоугольник 3"/>
          <p:cNvSpPr/>
          <p:nvPr/>
        </p:nvSpPr>
        <p:spPr>
          <a:xfrm>
            <a:off x="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02" name="PlaceHolder 1"/>
          <p:cNvSpPr>
            <a:spLocks noGrp="1"/>
          </p:cNvSpPr>
          <p:nvPr>
            <p:ph/>
          </p:nvPr>
        </p:nvSpPr>
        <p:spPr>
          <a:xfrm>
            <a:off x="645480" y="1287360"/>
            <a:ext cx="7869600" cy="4889520"/>
          </a:xfrm>
          <a:prstGeom prst="rect">
            <a:avLst/>
          </a:prstGeom>
          <a:noFill/>
          <a:ln w="0">
            <a:noFill/>
          </a:ln>
        </p:spPr>
        <p:txBody>
          <a:bodyPr anchor="t">
            <a:normAutofit fontScale="94000"/>
          </a:bodyPr>
          <a:p>
            <a:pPr marL="514440" indent="-514440">
              <a:lnSpc>
                <a:spcPct val="90000"/>
              </a:lnSpc>
              <a:spcBef>
                <a:spcPts val="1001"/>
              </a:spcBef>
              <a:buClr>
                <a:srgbClr val="000000"/>
              </a:buClr>
              <a:buFont typeface="Calibri Light"/>
              <a:buAutoNum type="arabicPeriod"/>
            </a:pPr>
            <a:r>
              <a:rPr b="0" lang="ru-RU" sz="3200" spc="-1" strike="noStrike">
                <a:solidFill>
                  <a:srgbClr val="000000"/>
                </a:solidFill>
                <a:latin typeface="Calibri"/>
              </a:rPr>
              <a:t>Проанализировать универсальные учебные действия, формируемые на уроках физики.</a:t>
            </a:r>
            <a:endParaRPr b="0" lang="en-US" sz="3200" spc="-1" strike="noStrike">
              <a:solidFill>
                <a:srgbClr val="000000"/>
              </a:solidFill>
              <a:latin typeface="Calibri"/>
            </a:endParaRPr>
          </a:p>
          <a:p>
            <a:pPr marL="514440" indent="-514440">
              <a:lnSpc>
                <a:spcPct val="90000"/>
              </a:lnSpc>
              <a:spcBef>
                <a:spcPts val="1001"/>
              </a:spcBef>
              <a:buClr>
                <a:srgbClr val="000000"/>
              </a:buClr>
              <a:buFont typeface="Calibri Light"/>
              <a:buAutoNum type="arabicPeriod"/>
            </a:pPr>
            <a:r>
              <a:rPr b="0" lang="ru-RU" sz="3200" spc="-1" strike="noStrike">
                <a:solidFill>
                  <a:srgbClr val="000000"/>
                </a:solidFill>
                <a:latin typeface="Calibri"/>
              </a:rPr>
              <a:t>Исследовать компоненты деятельности по концепции Темняткиной О.В. </a:t>
            </a:r>
            <a:endParaRPr b="0" lang="en-US" sz="3200" spc="-1" strike="noStrike">
              <a:solidFill>
                <a:srgbClr val="000000"/>
              </a:solidFill>
              <a:latin typeface="Calibri"/>
            </a:endParaRPr>
          </a:p>
          <a:p>
            <a:pPr marL="514440" indent="-514440">
              <a:lnSpc>
                <a:spcPct val="90000"/>
              </a:lnSpc>
              <a:spcBef>
                <a:spcPts val="1001"/>
              </a:spcBef>
              <a:buClr>
                <a:srgbClr val="000000"/>
              </a:buClr>
              <a:buFont typeface="Calibri Light"/>
              <a:buAutoNum type="arabicPeriod"/>
            </a:pPr>
            <a:r>
              <a:rPr b="0" lang="ru-RU" sz="3200" spc="-1" strike="noStrike">
                <a:solidFill>
                  <a:srgbClr val="000000"/>
                </a:solidFill>
                <a:latin typeface="Calibri"/>
              </a:rPr>
              <a:t>Разработать конструкты уроков физики в 7 классе МАОУ СОШ №1 г. Ивделя</a:t>
            </a:r>
            <a:endParaRPr b="0" lang="en-US" sz="3200" spc="-1" strike="noStrike">
              <a:solidFill>
                <a:srgbClr val="000000"/>
              </a:solidFill>
              <a:latin typeface="Calibri"/>
            </a:endParaRPr>
          </a:p>
          <a:p>
            <a:pPr marL="514440" indent="-514440">
              <a:lnSpc>
                <a:spcPct val="90000"/>
              </a:lnSpc>
              <a:spcBef>
                <a:spcPts val="1001"/>
              </a:spcBef>
              <a:buClr>
                <a:srgbClr val="000000"/>
              </a:buClr>
              <a:buFont typeface="Calibri Light"/>
              <a:buAutoNum type="arabicPeriod"/>
            </a:pPr>
            <a:r>
              <a:rPr b="0" lang="ru-RU" sz="3200" spc="-1" strike="noStrike">
                <a:solidFill>
                  <a:srgbClr val="000000"/>
                </a:solidFill>
                <a:latin typeface="Calibri"/>
              </a:rPr>
              <a:t>Разработать специализированные тесты по компонентам деятельности, осуществить мониторинг УУД в 7 классе МАОУ СОШ №1 г. Ивделя</a:t>
            </a:r>
            <a:endParaRPr b="0" lang="en-US" sz="3200" spc="-1" strike="noStrike">
              <a:solidFill>
                <a:srgbClr val="000000"/>
              </a:solidFill>
              <a:latin typeface="Calibri"/>
            </a:endParaRPr>
          </a:p>
        </p:txBody>
      </p:sp>
      <p:sp>
        <p:nvSpPr>
          <p:cNvPr id="103" name="PlaceHolder 2"/>
          <p:cNvSpPr>
            <a:spLocks noGrp="1"/>
          </p:cNvSpPr>
          <p:nvPr>
            <p:ph type="title"/>
          </p:nvPr>
        </p:nvSpPr>
        <p:spPr>
          <a:xfrm>
            <a:off x="628560" y="163080"/>
            <a:ext cx="7886160" cy="998280"/>
          </a:xfrm>
          <a:prstGeom prst="rect">
            <a:avLst/>
          </a:prstGeom>
          <a:noFill/>
          <a:ln w="0">
            <a:noFill/>
          </a:ln>
        </p:spPr>
        <p:txBody>
          <a:bodyPr anchor="ctr">
            <a:noAutofit/>
          </a:bodyPr>
          <a:p>
            <a:pPr algn="ctr">
              <a:lnSpc>
                <a:spcPct val="90000"/>
              </a:lnSpc>
              <a:buNone/>
            </a:pPr>
            <a:r>
              <a:rPr b="1" lang="ru-RU" sz="4000" spc="-1" strike="noStrike">
                <a:solidFill>
                  <a:srgbClr val="000000"/>
                </a:solidFill>
                <a:latin typeface="Calibri"/>
              </a:rPr>
              <a:t>Задачи</a:t>
            </a:r>
            <a:endParaRPr b="0" lang="en-US" sz="4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Прямоугольник 3"/>
          <p:cNvSpPr/>
          <p:nvPr/>
        </p:nvSpPr>
        <p:spPr>
          <a:xfrm>
            <a:off x="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05" name="PlaceHolder 1"/>
          <p:cNvSpPr>
            <a:spLocks noGrp="1"/>
          </p:cNvSpPr>
          <p:nvPr>
            <p:ph type="title"/>
          </p:nvPr>
        </p:nvSpPr>
        <p:spPr>
          <a:xfrm>
            <a:off x="628560" y="163080"/>
            <a:ext cx="7886160" cy="998280"/>
          </a:xfrm>
          <a:prstGeom prst="rect">
            <a:avLst/>
          </a:prstGeom>
          <a:noFill/>
          <a:ln w="0">
            <a:noFill/>
          </a:ln>
        </p:spPr>
        <p:txBody>
          <a:bodyPr anchor="ctr">
            <a:normAutofit fontScale="82000"/>
          </a:bodyPr>
          <a:p>
            <a:pPr algn="ctr">
              <a:lnSpc>
                <a:spcPct val="90000"/>
              </a:lnSpc>
              <a:buNone/>
            </a:pPr>
            <a:r>
              <a:rPr b="1" lang="ru-RU" sz="4000" spc="-1" strike="noStrike">
                <a:solidFill>
                  <a:srgbClr val="000000"/>
                </a:solidFill>
                <a:latin typeface="Calibri"/>
              </a:rPr>
              <a:t>Компон</a:t>
            </a:r>
            <a:r>
              <a:rPr b="1" lang="ru-RU" sz="4000" spc="-1" strike="noStrike">
                <a:solidFill>
                  <a:srgbClr val="000000"/>
                </a:solidFill>
                <a:latin typeface="Calibri"/>
              </a:rPr>
              <a:t>енты </a:t>
            </a:r>
            <a:r>
              <a:rPr b="1" lang="ru-RU" sz="4000" spc="-1" strike="noStrike">
                <a:solidFill>
                  <a:srgbClr val="000000"/>
                </a:solidFill>
                <a:latin typeface="Calibri"/>
              </a:rPr>
              <a:t>деятел</a:t>
            </a:r>
            <a:r>
              <a:rPr b="1" lang="ru-RU" sz="4000" spc="-1" strike="noStrike">
                <a:solidFill>
                  <a:srgbClr val="000000"/>
                </a:solidFill>
                <a:latin typeface="Calibri"/>
              </a:rPr>
              <a:t>ьности </a:t>
            </a:r>
            <a:r>
              <a:rPr b="1" lang="ru-RU" sz="4000" spc="-1" strike="noStrike">
                <a:solidFill>
                  <a:srgbClr val="000000"/>
                </a:solidFill>
                <a:latin typeface="Calibri"/>
              </a:rPr>
              <a:t>по </a:t>
            </a:r>
            <a:r>
              <a:rPr b="1" lang="ru-RU" sz="4000" spc="-1" strike="noStrike">
                <a:solidFill>
                  <a:srgbClr val="000000"/>
                </a:solidFill>
                <a:latin typeface="Calibri"/>
              </a:rPr>
              <a:t>концеп</a:t>
            </a:r>
            <a:r>
              <a:rPr b="1" lang="ru-RU" sz="4000" spc="-1" strike="noStrike">
                <a:solidFill>
                  <a:srgbClr val="000000"/>
                </a:solidFill>
                <a:latin typeface="Calibri"/>
              </a:rPr>
              <a:t>ции </a:t>
            </a:r>
            <a:r>
              <a:rPr b="1" lang="ru-RU" sz="4000" spc="-1" strike="noStrike">
                <a:solidFill>
                  <a:srgbClr val="000000"/>
                </a:solidFill>
                <a:latin typeface="Calibri"/>
              </a:rPr>
              <a:t>Темнят</a:t>
            </a:r>
            <a:r>
              <a:rPr b="1" lang="ru-RU" sz="4000" spc="-1" strike="noStrike">
                <a:solidFill>
                  <a:srgbClr val="000000"/>
                </a:solidFill>
                <a:latin typeface="Calibri"/>
              </a:rPr>
              <a:t>киной </a:t>
            </a:r>
            <a:r>
              <a:rPr b="1" lang="ru-RU" sz="4000" spc="-1" strike="noStrike">
                <a:solidFill>
                  <a:srgbClr val="000000"/>
                </a:solidFill>
                <a:latin typeface="Calibri"/>
              </a:rPr>
              <a:t>О.В.</a:t>
            </a:r>
            <a:endParaRPr b="0" lang="en-US" sz="4000" spc="-1" strike="noStrike">
              <a:solidFill>
                <a:srgbClr val="000000"/>
              </a:solidFill>
              <a:latin typeface="Calibri"/>
            </a:endParaRPr>
          </a:p>
        </p:txBody>
      </p:sp>
      <p:graphicFrame>
        <p:nvGraphicFramePr>
          <p:cNvPr id="106" name="Таблица 1"/>
          <p:cNvGraphicFramePr/>
          <p:nvPr/>
        </p:nvGraphicFramePr>
        <p:xfrm>
          <a:off x="499680" y="1293840"/>
          <a:ext cx="8367480" cy="4299120"/>
        </p:xfrm>
        <a:graphic>
          <a:graphicData uri="http://schemas.openxmlformats.org/drawingml/2006/table">
            <a:tbl>
              <a:tblPr/>
              <a:tblGrid>
                <a:gridCol w="1870560"/>
                <a:gridCol w="2313000"/>
                <a:gridCol w="2091600"/>
                <a:gridCol w="2092320"/>
              </a:tblGrid>
              <a:tr h="438840">
                <a:tc>
                  <a:txBody>
                    <a:bodyPr lIns="68400" rIns="68400" tIns="0" bIns="0" anchor="t">
                      <a:noAutofit/>
                    </a:bodyPr>
                    <a:p>
                      <a:pPr algn="ctr">
                        <a:lnSpc>
                          <a:spcPts val="1599"/>
                        </a:lnSpc>
                        <a:buNone/>
                      </a:pPr>
                      <a:r>
                        <a:rPr b="1" lang="ru-RU" sz="1050" spc="-1" strike="noStrike">
                          <a:solidFill>
                            <a:srgbClr val="ffffff"/>
                          </a:solidFill>
                          <a:latin typeface="Calibri"/>
                        </a:rPr>
                        <a:t>Компоненты</a:t>
                      </a:r>
                      <a:endParaRPr b="0" lang="ru-RU" sz="105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solidFill>
                      <a:srgbClr val="4472c4"/>
                    </a:solidFill>
                  </a:tcPr>
                </a:tc>
                <a:tc>
                  <a:txBody>
                    <a:bodyPr lIns="68400" rIns="68400" tIns="0" bIns="0" anchor="t">
                      <a:noAutofit/>
                    </a:bodyPr>
                    <a:p>
                      <a:pPr algn="ctr">
                        <a:lnSpc>
                          <a:spcPts val="1599"/>
                        </a:lnSpc>
                        <a:buNone/>
                      </a:pPr>
                      <a:r>
                        <a:rPr b="1" lang="ru-RU" sz="1200" spc="-1" strike="noStrike">
                          <a:solidFill>
                            <a:srgbClr val="ffffff"/>
                          </a:solidFill>
                          <a:latin typeface="Calibri"/>
                        </a:rPr>
                        <a:t>Типы УУД</a:t>
                      </a:r>
                      <a:endParaRPr b="0" lang="ru-RU" sz="12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solidFill>
                      <a:srgbClr val="4472c4"/>
                    </a:solidFill>
                  </a:tcPr>
                </a:tc>
                <a:tc>
                  <a:txBody>
                    <a:bodyPr lIns="68400" rIns="68400" tIns="0" bIns="0" anchor="t">
                      <a:noAutofit/>
                    </a:bodyPr>
                    <a:p>
                      <a:pPr algn="ctr">
                        <a:lnSpc>
                          <a:spcPts val="1599"/>
                        </a:lnSpc>
                        <a:buNone/>
                      </a:pPr>
                      <a:r>
                        <a:rPr b="1" lang="ru-RU" sz="1200" spc="-1" strike="noStrike">
                          <a:solidFill>
                            <a:srgbClr val="ffffff"/>
                          </a:solidFill>
                          <a:latin typeface="Calibri"/>
                        </a:rPr>
                        <a:t>Универсальные учебные действия</a:t>
                      </a:r>
                      <a:endParaRPr b="0" lang="ru-RU" sz="12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solidFill>
                      <a:srgbClr val="4472c4"/>
                    </a:solidFill>
                  </a:tcPr>
                </a:tc>
                <a:tc>
                  <a:txBody>
                    <a:bodyPr lIns="68400" rIns="68400" tIns="0" bIns="0" anchor="t">
                      <a:noAutofit/>
                    </a:bodyPr>
                    <a:p>
                      <a:pPr algn="ctr">
                        <a:lnSpc>
                          <a:spcPts val="1599"/>
                        </a:lnSpc>
                        <a:buNone/>
                      </a:pPr>
                      <a:r>
                        <a:rPr b="1" lang="ru-RU" sz="1200" spc="-1" strike="noStrike">
                          <a:solidFill>
                            <a:srgbClr val="ffffff"/>
                          </a:solidFill>
                          <a:latin typeface="Calibri"/>
                        </a:rPr>
                        <a:t>Этап учебной деятельности</a:t>
                      </a:r>
                      <a:endParaRPr b="0" lang="ru-RU" sz="12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solidFill>
                      <a:srgbClr val="4472c4"/>
                    </a:solidFill>
                  </a:tcPr>
                </a:tc>
              </a:tr>
              <a:tr h="840240">
                <a:tc>
                  <a:txBody>
                    <a:bodyPr lIns="68400" rIns="68400" tIns="0" bIns="0" anchor="t">
                      <a:noAutofit/>
                    </a:bodyPr>
                    <a:p>
                      <a:pPr algn="ctr">
                        <a:lnSpc>
                          <a:spcPts val="1599"/>
                        </a:lnSpc>
                        <a:buNone/>
                      </a:pPr>
                      <a:r>
                        <a:rPr b="1" lang="ru-RU" sz="1600" spc="-1" strike="noStrike">
                          <a:solidFill>
                            <a:srgbClr val="000000"/>
                          </a:solidFill>
                          <a:latin typeface="Calibri"/>
                        </a:rPr>
                        <a:t>Эмоционально - психологический</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Личностные</a:t>
                      </a:r>
                      <a:endParaRPr b="0" lang="ru-RU" sz="1600" spc="-1" strike="noStrike">
                        <a:latin typeface="Arial"/>
                      </a:endParaRPr>
                    </a:p>
                    <a:p>
                      <a:pPr algn="ctr">
                        <a:lnSpc>
                          <a:spcPts val="1599"/>
                        </a:lnSpc>
                        <a:buNone/>
                      </a:pPr>
                      <a:r>
                        <a:rPr b="0" lang="ru-RU" sz="1600" spc="-1" strike="noStrike">
                          <a:solidFill>
                            <a:srgbClr val="000000"/>
                          </a:solidFill>
                          <a:latin typeface="Calibri"/>
                        </a:rPr>
                        <a:t>(мотивация, установки)</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Мотивация к учению, </a:t>
                      </a:r>
                      <a:endParaRPr b="0" lang="ru-RU" sz="1600" spc="-1" strike="noStrike">
                        <a:latin typeface="Arial"/>
                      </a:endParaRPr>
                    </a:p>
                    <a:p>
                      <a:pPr algn="ctr">
                        <a:lnSpc>
                          <a:spcPts val="1599"/>
                        </a:lnSpc>
                        <a:buNone/>
                      </a:pPr>
                      <a:r>
                        <a:rPr b="0" lang="ru-RU" sz="1600" spc="-1" strike="noStrike">
                          <a:solidFill>
                            <a:srgbClr val="000000"/>
                          </a:solidFill>
                          <a:latin typeface="Calibri"/>
                        </a:rPr>
                        <a:t>смыслообразование,</a:t>
                      </a:r>
                      <a:endParaRPr b="0" lang="ru-RU" sz="1600" spc="-1" strike="noStrike">
                        <a:latin typeface="Arial"/>
                      </a:endParaRPr>
                    </a:p>
                    <a:p>
                      <a:pPr algn="ctr">
                        <a:lnSpc>
                          <a:spcPts val="1599"/>
                        </a:lnSpc>
                        <a:buNone/>
                      </a:pPr>
                      <a:r>
                        <a:rPr b="0" lang="ru-RU" sz="1600" spc="-1" strike="noStrike">
                          <a:solidFill>
                            <a:srgbClr val="000000"/>
                          </a:solidFill>
                          <a:latin typeface="Calibri"/>
                        </a:rPr>
                        <a:t>нравственно-этическое оценивание </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1" lang="ru-RU" sz="1600" spc="-1" strike="noStrike">
                          <a:solidFill>
                            <a:srgbClr val="000000"/>
                          </a:solidFill>
                          <a:latin typeface="Calibri"/>
                        </a:rPr>
                        <a:t>Мотивационный</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r>
              <a:tr h="438840">
                <a:tc>
                  <a:txBody>
                    <a:bodyPr lIns="68400" rIns="68400" tIns="0" bIns="0" anchor="t">
                      <a:noAutofit/>
                    </a:bodyPr>
                    <a:p>
                      <a:pPr algn="ctr">
                        <a:lnSpc>
                          <a:spcPts val="1599"/>
                        </a:lnSpc>
                        <a:buNone/>
                      </a:pPr>
                      <a:r>
                        <a:rPr b="1" lang="ru-RU" sz="1600" spc="-1" strike="noStrike">
                          <a:solidFill>
                            <a:srgbClr val="000000"/>
                          </a:solidFill>
                          <a:latin typeface="Calibri"/>
                        </a:rPr>
                        <a:t>Регулятивный</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Регулятивные</a:t>
                      </a:r>
                      <a:endParaRPr b="0" lang="ru-RU" sz="1600" spc="-1" strike="noStrike">
                        <a:latin typeface="Arial"/>
                      </a:endParaRPr>
                    </a:p>
                    <a:p>
                      <a:pPr algn="ctr">
                        <a:lnSpc>
                          <a:spcPts val="1599"/>
                        </a:lnSpc>
                        <a:buNone/>
                      </a:pPr>
                      <a:r>
                        <a:rPr b="0" lang="ru-RU" sz="1600" spc="-1" strike="noStrike">
                          <a:solidFill>
                            <a:srgbClr val="000000"/>
                          </a:solidFill>
                          <a:latin typeface="Calibri"/>
                        </a:rPr>
                        <a:t>(планирование)</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Целеполагание, планирование </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1" lang="ru-RU" sz="1600" spc="-1" strike="noStrike">
                          <a:solidFill>
                            <a:srgbClr val="000000"/>
                          </a:solidFill>
                          <a:latin typeface="Calibri"/>
                        </a:rPr>
                        <a:t>Принятие цели</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r>
              <a:tr h="1218600">
                <a:tc>
                  <a:txBody>
                    <a:bodyPr lIns="68400" rIns="68400" tIns="0" bIns="0" anchor="t">
                      <a:noAutofit/>
                    </a:bodyPr>
                    <a:p>
                      <a:pPr algn="ctr">
                        <a:lnSpc>
                          <a:spcPts val="1599"/>
                        </a:lnSpc>
                        <a:buNone/>
                      </a:pPr>
                      <a:r>
                        <a:rPr b="1" lang="ru-RU" sz="1600" spc="-1" strike="noStrike">
                          <a:solidFill>
                            <a:srgbClr val="000000"/>
                          </a:solidFill>
                          <a:latin typeface="Calibri"/>
                        </a:rPr>
                        <a:t>Социальный</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Коммуникативные</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Поиск и работа с информацией, </a:t>
                      </a:r>
                      <a:endParaRPr b="0" lang="ru-RU" sz="1600" spc="-1" strike="noStrike">
                        <a:latin typeface="Arial"/>
                      </a:endParaRPr>
                    </a:p>
                    <a:p>
                      <a:pPr algn="ctr">
                        <a:lnSpc>
                          <a:spcPts val="1599"/>
                        </a:lnSpc>
                        <a:buNone/>
                      </a:pPr>
                      <a:r>
                        <a:rPr b="0" lang="ru-RU" sz="1600" spc="-1" strike="noStrike">
                          <a:solidFill>
                            <a:srgbClr val="000000"/>
                          </a:solidFill>
                          <a:latin typeface="Calibri"/>
                        </a:rPr>
                        <a:t>планирование и организация совместных действий, сотрудничество</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1" lang="ru-RU" sz="1600" spc="-1" strike="noStrike">
                          <a:solidFill>
                            <a:srgbClr val="000000"/>
                          </a:solidFill>
                          <a:latin typeface="Calibri"/>
                        </a:rPr>
                        <a:t>Выбор способов и действий</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r>
              <a:tr h="664560">
                <a:tc>
                  <a:txBody>
                    <a:bodyPr lIns="68400" rIns="68400" tIns="0" bIns="0" anchor="t">
                      <a:noAutofit/>
                    </a:bodyPr>
                    <a:p>
                      <a:pPr algn="ctr">
                        <a:lnSpc>
                          <a:spcPts val="1599"/>
                        </a:lnSpc>
                        <a:buNone/>
                      </a:pPr>
                      <a:r>
                        <a:rPr b="1" lang="ru-RU" sz="1600" spc="-1" strike="noStrike">
                          <a:solidFill>
                            <a:srgbClr val="000000"/>
                          </a:solidFill>
                          <a:latin typeface="Calibri"/>
                        </a:rPr>
                        <a:t>Аналитический</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Познавательные</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Логические действия постановки </a:t>
                      </a:r>
                      <a:endParaRPr b="0" lang="ru-RU" sz="1600" spc="-1" strike="noStrike">
                        <a:latin typeface="Arial"/>
                      </a:endParaRPr>
                    </a:p>
                    <a:p>
                      <a:pPr algn="ctr">
                        <a:lnSpc>
                          <a:spcPts val="1599"/>
                        </a:lnSpc>
                        <a:buNone/>
                      </a:pPr>
                      <a:r>
                        <a:rPr b="0" lang="ru-RU" sz="1600" spc="-1" strike="noStrike">
                          <a:solidFill>
                            <a:srgbClr val="000000"/>
                          </a:solidFill>
                          <a:latin typeface="Calibri"/>
                        </a:rPr>
                        <a:t>и решения проблем</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1" lang="ru-RU" sz="1600" spc="-1" strike="noStrike">
                          <a:solidFill>
                            <a:srgbClr val="000000"/>
                          </a:solidFill>
                          <a:latin typeface="Calibri"/>
                        </a:rPr>
                        <a:t>Анализ</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r>
              <a:tr h="438840">
                <a:tc>
                  <a:txBody>
                    <a:bodyPr lIns="68400" rIns="68400" tIns="0" bIns="0" anchor="t">
                      <a:noAutofit/>
                    </a:bodyPr>
                    <a:p>
                      <a:pPr algn="ctr">
                        <a:lnSpc>
                          <a:spcPts val="1599"/>
                        </a:lnSpc>
                        <a:buNone/>
                      </a:pPr>
                      <a:r>
                        <a:rPr b="1" lang="ru-RU" sz="1600" spc="-1" strike="noStrike">
                          <a:solidFill>
                            <a:srgbClr val="000000"/>
                          </a:solidFill>
                          <a:latin typeface="Calibri"/>
                        </a:rPr>
                        <a:t>Творческий </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Личностные</a:t>
                      </a:r>
                      <a:endParaRPr b="0" lang="ru-RU" sz="1600" spc="-1" strike="noStrike">
                        <a:latin typeface="Arial"/>
                      </a:endParaRPr>
                    </a:p>
                    <a:p>
                      <a:pPr algn="ctr">
                        <a:lnSpc>
                          <a:spcPts val="1599"/>
                        </a:lnSpc>
                        <a:buNone/>
                      </a:pPr>
                      <a:r>
                        <a:rPr b="0" lang="ru-RU" sz="1600" spc="-1" strike="noStrike">
                          <a:solidFill>
                            <a:srgbClr val="000000"/>
                          </a:solidFill>
                          <a:latin typeface="Calibri"/>
                        </a:rPr>
                        <a:t>(творчество)</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Креативные действия </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1" lang="ru-RU" sz="1600" spc="-1" strike="noStrike">
                          <a:solidFill>
                            <a:srgbClr val="000000"/>
                          </a:solidFill>
                          <a:latin typeface="Calibri"/>
                        </a:rPr>
                        <a:t>Творческий этап</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r>
              <a:tr h="438840">
                <a:tc>
                  <a:txBody>
                    <a:bodyPr lIns="68400" rIns="68400" tIns="0" bIns="0" anchor="t">
                      <a:noAutofit/>
                    </a:bodyPr>
                    <a:p>
                      <a:pPr algn="ctr">
                        <a:lnSpc>
                          <a:spcPts val="1599"/>
                        </a:lnSpc>
                        <a:buNone/>
                      </a:pPr>
                      <a:r>
                        <a:rPr b="1" lang="ru-RU" sz="1600" spc="-1" strike="noStrike">
                          <a:solidFill>
                            <a:srgbClr val="000000"/>
                          </a:solidFill>
                          <a:latin typeface="Calibri"/>
                        </a:rPr>
                        <a:t>Самосовершенствования</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Регулятивные</a:t>
                      </a:r>
                      <a:endParaRPr b="0" lang="ru-RU" sz="1600" spc="-1" strike="noStrike">
                        <a:latin typeface="Arial"/>
                      </a:endParaRPr>
                    </a:p>
                    <a:p>
                      <a:pPr algn="ctr">
                        <a:lnSpc>
                          <a:spcPts val="1599"/>
                        </a:lnSpc>
                        <a:buNone/>
                      </a:pPr>
                      <a:r>
                        <a:rPr b="0" lang="ru-RU" sz="1600" spc="-1" strike="noStrike">
                          <a:solidFill>
                            <a:srgbClr val="000000"/>
                          </a:solidFill>
                          <a:latin typeface="Calibri"/>
                        </a:rPr>
                        <a:t>(контроль)</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0" lang="ru-RU" sz="1600" spc="-1" strike="noStrike">
                          <a:solidFill>
                            <a:srgbClr val="000000"/>
                          </a:solidFill>
                          <a:latin typeface="Calibri"/>
                        </a:rPr>
                        <a:t>Контроль, коррекция, оценка </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lIns="68400" rIns="68400" tIns="0" bIns="0" anchor="t">
                      <a:noAutofit/>
                    </a:bodyPr>
                    <a:p>
                      <a:pPr algn="ctr">
                        <a:lnSpc>
                          <a:spcPts val="1599"/>
                        </a:lnSpc>
                        <a:buNone/>
                      </a:pPr>
                      <a:r>
                        <a:rPr b="1" lang="ru-RU" sz="1600" spc="-1" strike="noStrike">
                          <a:solidFill>
                            <a:srgbClr val="000000"/>
                          </a:solidFill>
                          <a:latin typeface="Calibri"/>
                        </a:rPr>
                        <a:t>Контроль и оценка</a:t>
                      </a:r>
                      <a:endParaRPr b="0" lang="ru-RU" sz="1600" spc="-1" strike="noStrike">
                        <a:latin typeface="Arial"/>
                      </a:endParaRPr>
                    </a:p>
                  </a:txBody>
                  <a:tcPr anchor="t" marL="68400" marR="68400">
                    <a:lnL w="12240">
                      <a:solidFill>
                        <a:srgbClr val="000000"/>
                      </a:solidFill>
                    </a:lnL>
                    <a:lnR w="12240">
                      <a:solidFill>
                        <a:srgbClr val="000000"/>
                      </a:solidFill>
                    </a:lnR>
                    <a:lnT w="12240">
                      <a:solidFill>
                        <a:srgbClr val="000000"/>
                      </a:solidFill>
                    </a:lnT>
                    <a:lnB w="12240">
                      <a:solidFill>
                        <a:srgbClr val="000000"/>
                      </a:solidFill>
                    </a:lnB>
                    <a:noFill/>
                  </a:tcPr>
                </a:tc>
              </a:tr>
            </a:tbl>
          </a:graphicData>
        </a:graphic>
      </p:graphicFrame>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08" name="PlaceHolder 1"/>
          <p:cNvSpPr>
            <a:spLocks noGrp="1"/>
          </p:cNvSpPr>
          <p:nvPr>
            <p:ph type="title"/>
          </p:nvPr>
        </p:nvSpPr>
        <p:spPr>
          <a:xfrm>
            <a:off x="607320" y="3438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Построени</a:t>
            </a:r>
            <a:r>
              <a:rPr b="1" lang="ru-RU" sz="2800" spc="-1" strike="noStrike">
                <a:solidFill>
                  <a:srgbClr val="000000"/>
                </a:solidFill>
                <a:latin typeface="Calibri"/>
              </a:rPr>
              <a:t>е </a:t>
            </a:r>
            <a:r>
              <a:rPr b="1" lang="ru-RU" sz="2800" spc="-1" strike="noStrike">
                <a:solidFill>
                  <a:srgbClr val="000000"/>
                </a:solidFill>
                <a:latin typeface="Calibri"/>
              </a:rPr>
              <a:t>конструкто</a:t>
            </a:r>
            <a:r>
              <a:rPr b="1" lang="ru-RU" sz="2800" spc="-1" strike="noStrike">
                <a:solidFill>
                  <a:srgbClr val="000000"/>
                </a:solidFill>
                <a:latin typeface="Calibri"/>
              </a:rPr>
              <a:t>в уроков </a:t>
            </a:r>
            <a:r>
              <a:rPr b="1" lang="ru-RU" sz="2800" spc="-1" strike="noStrike">
                <a:solidFill>
                  <a:srgbClr val="000000"/>
                </a:solidFill>
                <a:latin typeface="Calibri"/>
              </a:rPr>
              <a:t>физики в </a:t>
            </a:r>
            <a:r>
              <a:rPr b="1" lang="ru-RU" sz="2800" spc="-1" strike="noStrike">
                <a:solidFill>
                  <a:srgbClr val="000000"/>
                </a:solidFill>
                <a:latin typeface="Calibri"/>
              </a:rPr>
              <a:t>соответств</a:t>
            </a:r>
            <a:r>
              <a:rPr b="1" lang="ru-RU" sz="2800" spc="-1" strike="noStrike">
                <a:solidFill>
                  <a:srgbClr val="000000"/>
                </a:solidFill>
                <a:latin typeface="Calibri"/>
              </a:rPr>
              <a:t>ии с </a:t>
            </a:r>
            <a:r>
              <a:rPr b="1" lang="ru-RU" sz="2800" spc="-1" strike="noStrike">
                <a:solidFill>
                  <a:srgbClr val="000000"/>
                </a:solidFill>
                <a:latin typeface="Calibri"/>
              </a:rPr>
              <a:t>компонент</a:t>
            </a:r>
            <a:r>
              <a:rPr b="1" lang="ru-RU" sz="2800" spc="-1" strike="noStrike">
                <a:solidFill>
                  <a:srgbClr val="000000"/>
                </a:solidFill>
                <a:latin typeface="Calibri"/>
              </a:rPr>
              <a:t>ами </a:t>
            </a:r>
            <a:r>
              <a:rPr b="1" lang="ru-RU" sz="2800" spc="-1" strike="noStrike">
                <a:solidFill>
                  <a:srgbClr val="000000"/>
                </a:solidFill>
                <a:latin typeface="Calibri"/>
              </a:rPr>
              <a:t>деятельнос</a:t>
            </a:r>
            <a:r>
              <a:rPr b="1" lang="ru-RU" sz="2800" spc="-1" strike="noStrike">
                <a:solidFill>
                  <a:srgbClr val="000000"/>
                </a:solidFill>
                <a:latin typeface="Calibri"/>
              </a:rPr>
              <a:t>ти</a:t>
            </a:r>
            <a:br/>
            <a:r>
              <a:rPr b="1" lang="ru-RU" sz="3200" spc="-1" strike="noStrike">
                <a:solidFill>
                  <a:srgbClr val="000000"/>
                </a:solidFill>
                <a:latin typeface="Calibri"/>
              </a:rPr>
              <a:t>Этапы </a:t>
            </a:r>
            <a:r>
              <a:rPr b="1" lang="ru-RU" sz="3200" spc="-1" strike="noStrike">
                <a:solidFill>
                  <a:srgbClr val="000000"/>
                </a:solidFill>
                <a:latin typeface="Calibri"/>
              </a:rPr>
              <a:t>урока</a:t>
            </a:r>
            <a:br/>
            <a:r>
              <a:rPr b="1" lang="ru-RU" sz="2800" spc="-1" strike="noStrike">
                <a:solidFill>
                  <a:srgbClr val="000000"/>
                </a:solidFill>
                <a:latin typeface="Calibri"/>
              </a:rPr>
              <a:t>(решение </a:t>
            </a:r>
            <a:r>
              <a:rPr b="1" lang="ru-RU" sz="2800" spc="-1" strike="noStrike">
                <a:solidFill>
                  <a:srgbClr val="000000"/>
                </a:solidFill>
                <a:latin typeface="Calibri"/>
              </a:rPr>
              <a:t>учебной </a:t>
            </a:r>
            <a:r>
              <a:rPr b="1" lang="ru-RU" sz="2800" spc="-1" strike="noStrike">
                <a:solidFill>
                  <a:srgbClr val="000000"/>
                </a:solidFill>
                <a:latin typeface="Calibri"/>
              </a:rPr>
              <a:t>задачи)</a:t>
            </a:r>
            <a:br/>
            <a:r>
              <a:rPr b="0" lang="ru-RU" sz="2800" spc="-1" strike="noStrike">
                <a:solidFill>
                  <a:srgbClr val="000000"/>
                </a:solidFill>
                <a:latin typeface="Calibri"/>
              </a:rPr>
              <a:t> </a:t>
            </a:r>
            <a:br/>
            <a:endParaRPr b="0" lang="en-US" sz="2800" spc="-1" strike="noStrike">
              <a:solidFill>
                <a:srgbClr val="000000"/>
              </a:solidFill>
              <a:latin typeface="Calibri"/>
            </a:endParaRPr>
          </a:p>
        </p:txBody>
      </p:sp>
      <p:sp>
        <p:nvSpPr>
          <p:cNvPr id="109" name="TextBox 4"/>
          <p:cNvSpPr/>
          <p:nvPr/>
        </p:nvSpPr>
        <p:spPr>
          <a:xfrm>
            <a:off x="361440" y="1882080"/>
            <a:ext cx="8377920" cy="6390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ru-RU" sz="1800" spc="-1" strike="noStrike">
                <a:solidFill>
                  <a:srgbClr val="ff0000"/>
                </a:solidFill>
                <a:latin typeface="Calibri"/>
              </a:rPr>
              <a:t>1. </a:t>
            </a:r>
            <a:r>
              <a:rPr b="1" lang="ru-RU" sz="1800" spc="-1" strike="noStrike">
                <a:solidFill>
                  <a:srgbClr val="ff0000"/>
                </a:solidFill>
                <a:latin typeface="Calibri"/>
              </a:rPr>
              <a:t>Мотивационный </a:t>
            </a:r>
            <a:r>
              <a:rPr b="0" lang="ru-RU" sz="1800" spc="-1" strike="noStrike">
                <a:solidFill>
                  <a:srgbClr val="ff0000"/>
                </a:solidFill>
                <a:latin typeface="Calibri"/>
              </a:rPr>
              <a:t>(осознание проблемы)</a:t>
            </a:r>
            <a:endParaRPr b="0" lang="ru-RU" sz="1800" spc="-1" strike="noStrike">
              <a:latin typeface="Arial"/>
            </a:endParaRPr>
          </a:p>
          <a:p>
            <a:pPr>
              <a:lnSpc>
                <a:spcPct val="100000"/>
              </a:lnSpc>
              <a:buNone/>
            </a:pPr>
            <a:endParaRPr b="0" lang="ru-RU" sz="1800" spc="-1" strike="noStrike">
              <a:latin typeface="Arial"/>
            </a:endParaRPr>
          </a:p>
        </p:txBody>
      </p:sp>
      <p:pic>
        <p:nvPicPr>
          <p:cNvPr id="110" name="Picture 1" descr=""/>
          <p:cNvPicPr/>
          <p:nvPr/>
        </p:nvPicPr>
        <p:blipFill>
          <a:blip r:embed="rId1"/>
          <a:stretch/>
        </p:blipFill>
        <p:spPr>
          <a:xfrm>
            <a:off x="871920" y="2400120"/>
            <a:ext cx="7123320" cy="4287240"/>
          </a:xfrm>
          <a:prstGeom prst="rect">
            <a:avLst/>
          </a:prstGeom>
          <a:ln w="0">
            <a:noFill/>
          </a:ln>
        </p:spPr>
      </p:pic>
      <p:pic>
        <p:nvPicPr>
          <p:cNvPr id="111" name="Picture 2" descr=""/>
          <p:cNvPicPr/>
          <p:nvPr/>
        </p:nvPicPr>
        <p:blipFill>
          <a:blip r:embed="rId2"/>
          <a:stretch/>
        </p:blipFill>
        <p:spPr>
          <a:xfrm>
            <a:off x="270720" y="2400120"/>
            <a:ext cx="4039560" cy="2593800"/>
          </a:xfrm>
          <a:prstGeom prst="rect">
            <a:avLst/>
          </a:prstGeom>
          <a:ln w="0">
            <a:noFill/>
          </a:ln>
        </p:spPr>
      </p:pic>
      <p:pic>
        <p:nvPicPr>
          <p:cNvPr id="112" name="Picture 3" descr=""/>
          <p:cNvPicPr/>
          <p:nvPr/>
        </p:nvPicPr>
        <p:blipFill>
          <a:blip r:embed="rId3"/>
          <a:stretch/>
        </p:blipFill>
        <p:spPr>
          <a:xfrm>
            <a:off x="4169880" y="2237760"/>
            <a:ext cx="4873320" cy="2756160"/>
          </a:xfrm>
          <a:prstGeom prst="rect">
            <a:avLst/>
          </a:prstGeom>
          <a:ln w="0">
            <a:noFill/>
          </a:ln>
        </p:spPr>
      </p:pic>
      <p:pic>
        <p:nvPicPr>
          <p:cNvPr id="113" name="Picture 4" descr=""/>
          <p:cNvPicPr/>
          <p:nvPr/>
        </p:nvPicPr>
        <p:blipFill>
          <a:blip r:embed="rId4"/>
          <a:stretch/>
        </p:blipFill>
        <p:spPr>
          <a:xfrm>
            <a:off x="414720" y="3691080"/>
            <a:ext cx="4025520" cy="2996280"/>
          </a:xfrm>
          <a:prstGeom prst="rect">
            <a:avLst/>
          </a:prstGeom>
          <a:ln w="0">
            <a:noFill/>
          </a:ln>
        </p:spPr>
      </p:pic>
      <p:pic>
        <p:nvPicPr>
          <p:cNvPr id="114" name="Picture 5" descr=""/>
          <p:cNvPicPr/>
          <p:nvPr/>
        </p:nvPicPr>
        <p:blipFill>
          <a:blip r:embed="rId5"/>
          <a:stretch/>
        </p:blipFill>
        <p:spPr>
          <a:xfrm>
            <a:off x="4550760" y="3475440"/>
            <a:ext cx="4062960" cy="3037320"/>
          </a:xfrm>
          <a:prstGeom prst="rect">
            <a:avLst/>
          </a:prstGeom>
          <a:ln w="0">
            <a:noFill/>
          </a:ln>
        </p:spPr>
      </p:pic>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1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1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nodeType="clickEffect" fill="hold" presetClass="entr" presetID="1">
                                  <p:stCondLst>
                                    <p:cond delay="0"/>
                                  </p:stCondLst>
                                  <p:childTnLst>
                                    <p:set>
                                      <p:cBhvr>
                                        <p:cTn id="14" dur="1" fill="hold">
                                          <p:stCondLst>
                                            <p:cond delay="0"/>
                                          </p:stCondLst>
                                        </p:cTn>
                                        <p:tgtEl>
                                          <p:spTgt spid="1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fill="hold" presetClass="entr" presetID="1">
                                  <p:stCondLst>
                                    <p:cond delay="0"/>
                                  </p:stCondLst>
                                  <p:childTnLst>
                                    <p:set>
                                      <p:cBhvr>
                                        <p:cTn id="18"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16" name="PlaceHolder 1"/>
          <p:cNvSpPr>
            <a:spLocks noGrp="1"/>
          </p:cNvSpPr>
          <p:nvPr>
            <p:ph type="title"/>
          </p:nvPr>
        </p:nvSpPr>
        <p:spPr>
          <a:xfrm>
            <a:off x="607320" y="3438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Построени</a:t>
            </a:r>
            <a:r>
              <a:rPr b="1" lang="ru-RU" sz="2800" spc="-1" strike="noStrike">
                <a:solidFill>
                  <a:srgbClr val="000000"/>
                </a:solidFill>
                <a:latin typeface="Calibri"/>
              </a:rPr>
              <a:t>е </a:t>
            </a:r>
            <a:r>
              <a:rPr b="1" lang="ru-RU" sz="2800" spc="-1" strike="noStrike">
                <a:solidFill>
                  <a:srgbClr val="000000"/>
                </a:solidFill>
                <a:latin typeface="Calibri"/>
              </a:rPr>
              <a:t>конструкто</a:t>
            </a:r>
            <a:r>
              <a:rPr b="1" lang="ru-RU" sz="2800" spc="-1" strike="noStrike">
                <a:solidFill>
                  <a:srgbClr val="000000"/>
                </a:solidFill>
                <a:latin typeface="Calibri"/>
              </a:rPr>
              <a:t>в уроков </a:t>
            </a:r>
            <a:r>
              <a:rPr b="1" lang="ru-RU" sz="2800" spc="-1" strike="noStrike">
                <a:solidFill>
                  <a:srgbClr val="000000"/>
                </a:solidFill>
                <a:latin typeface="Calibri"/>
              </a:rPr>
              <a:t>физики в </a:t>
            </a:r>
            <a:r>
              <a:rPr b="1" lang="ru-RU" sz="2800" spc="-1" strike="noStrike">
                <a:solidFill>
                  <a:srgbClr val="000000"/>
                </a:solidFill>
                <a:latin typeface="Calibri"/>
              </a:rPr>
              <a:t>соответств</a:t>
            </a:r>
            <a:r>
              <a:rPr b="1" lang="ru-RU" sz="2800" spc="-1" strike="noStrike">
                <a:solidFill>
                  <a:srgbClr val="000000"/>
                </a:solidFill>
                <a:latin typeface="Calibri"/>
              </a:rPr>
              <a:t>ии с </a:t>
            </a:r>
            <a:r>
              <a:rPr b="1" lang="ru-RU" sz="2800" spc="-1" strike="noStrike">
                <a:solidFill>
                  <a:srgbClr val="000000"/>
                </a:solidFill>
                <a:latin typeface="Calibri"/>
              </a:rPr>
              <a:t>компонент</a:t>
            </a:r>
            <a:r>
              <a:rPr b="1" lang="ru-RU" sz="2800" spc="-1" strike="noStrike">
                <a:solidFill>
                  <a:srgbClr val="000000"/>
                </a:solidFill>
                <a:latin typeface="Calibri"/>
              </a:rPr>
              <a:t>ами </a:t>
            </a:r>
            <a:r>
              <a:rPr b="1" lang="ru-RU" sz="2800" spc="-1" strike="noStrike">
                <a:solidFill>
                  <a:srgbClr val="000000"/>
                </a:solidFill>
                <a:latin typeface="Calibri"/>
              </a:rPr>
              <a:t>деятельнос</a:t>
            </a:r>
            <a:r>
              <a:rPr b="1" lang="ru-RU" sz="2800" spc="-1" strike="noStrike">
                <a:solidFill>
                  <a:srgbClr val="000000"/>
                </a:solidFill>
                <a:latin typeface="Calibri"/>
              </a:rPr>
              <a:t>ти</a:t>
            </a:r>
            <a:br/>
            <a:r>
              <a:rPr b="1" lang="ru-RU" sz="3200" spc="-1" strike="noStrike">
                <a:solidFill>
                  <a:srgbClr val="000000"/>
                </a:solidFill>
                <a:latin typeface="Calibri"/>
              </a:rPr>
              <a:t>Этапы </a:t>
            </a:r>
            <a:r>
              <a:rPr b="1" lang="ru-RU" sz="3200" spc="-1" strike="noStrike">
                <a:solidFill>
                  <a:srgbClr val="000000"/>
                </a:solidFill>
                <a:latin typeface="Calibri"/>
              </a:rPr>
              <a:t>урока</a:t>
            </a:r>
            <a:br/>
            <a:r>
              <a:rPr b="1" lang="ru-RU" sz="2800" spc="-1" strike="noStrike">
                <a:solidFill>
                  <a:srgbClr val="000000"/>
                </a:solidFill>
                <a:latin typeface="Calibri"/>
              </a:rPr>
              <a:t>(решение </a:t>
            </a:r>
            <a:r>
              <a:rPr b="1" lang="ru-RU" sz="2800" spc="-1" strike="noStrike">
                <a:solidFill>
                  <a:srgbClr val="000000"/>
                </a:solidFill>
                <a:latin typeface="Calibri"/>
              </a:rPr>
              <a:t>учебной </a:t>
            </a:r>
            <a:r>
              <a:rPr b="1" lang="ru-RU" sz="2800" spc="-1" strike="noStrike">
                <a:solidFill>
                  <a:srgbClr val="000000"/>
                </a:solidFill>
                <a:latin typeface="Calibri"/>
              </a:rPr>
              <a:t>задачи)</a:t>
            </a:r>
            <a:br/>
            <a:r>
              <a:rPr b="0" lang="ru-RU" sz="2800" spc="-1" strike="noStrike">
                <a:solidFill>
                  <a:srgbClr val="000000"/>
                </a:solidFill>
                <a:latin typeface="Calibri"/>
              </a:rPr>
              <a:t> </a:t>
            </a:r>
            <a:br/>
            <a:endParaRPr b="0" lang="en-US" sz="2800" spc="-1" strike="noStrike">
              <a:solidFill>
                <a:srgbClr val="000000"/>
              </a:solidFill>
              <a:latin typeface="Calibri"/>
            </a:endParaRPr>
          </a:p>
        </p:txBody>
      </p:sp>
      <p:sp>
        <p:nvSpPr>
          <p:cNvPr id="117" name="TextBox 4"/>
          <p:cNvSpPr/>
          <p:nvPr/>
        </p:nvSpPr>
        <p:spPr>
          <a:xfrm>
            <a:off x="265680" y="1699920"/>
            <a:ext cx="8665200" cy="17974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ru-RU" sz="2000" spc="-1" strike="noStrike">
                <a:solidFill>
                  <a:srgbClr val="ff0000"/>
                </a:solidFill>
                <a:latin typeface="Calibri"/>
              </a:rPr>
              <a:t>2. Принятие цели (осознание цели деятельности и планируемого результата)</a:t>
            </a:r>
            <a:endParaRPr b="0" lang="ru-RU" sz="2000" spc="-1" strike="noStrike">
              <a:latin typeface="Arial"/>
            </a:endParaRPr>
          </a:p>
          <a:p>
            <a:pPr>
              <a:lnSpc>
                <a:spcPct val="100000"/>
              </a:lnSpc>
              <a:buNone/>
            </a:pPr>
            <a:r>
              <a:rPr b="0" lang="ru-RU" sz="2000" spc="-1" strike="noStrike">
                <a:solidFill>
                  <a:srgbClr val="ff0000"/>
                </a:solidFill>
                <a:latin typeface="Calibri"/>
              </a:rPr>
              <a:t>3. Выбор способов и действий (осознание недостатка опытных знаний)</a:t>
            </a:r>
            <a:endParaRPr b="0" lang="ru-RU" sz="2000" spc="-1" strike="noStrike">
              <a:latin typeface="Arial"/>
            </a:endParaRPr>
          </a:p>
          <a:p>
            <a:pPr>
              <a:lnSpc>
                <a:spcPct val="150000"/>
              </a:lnSpc>
              <a:buNone/>
            </a:pPr>
            <a:endParaRPr b="0" lang="ru-RU" sz="2000" spc="-1" strike="noStrike">
              <a:latin typeface="Arial"/>
            </a:endParaRPr>
          </a:p>
          <a:p>
            <a:pPr>
              <a:lnSpc>
                <a:spcPct val="150000"/>
              </a:lnSpc>
              <a:buNone/>
            </a:pPr>
            <a:endParaRPr b="0" lang="ru-RU" sz="2000" spc="-1" strike="noStrike">
              <a:latin typeface="Arial"/>
            </a:endParaRPr>
          </a:p>
        </p:txBody>
      </p:sp>
      <p:pic>
        <p:nvPicPr>
          <p:cNvPr id="118" name="Picture 1" descr=""/>
          <p:cNvPicPr/>
          <p:nvPr/>
        </p:nvPicPr>
        <p:blipFill>
          <a:blip r:embed="rId1"/>
          <a:stretch/>
        </p:blipFill>
        <p:spPr>
          <a:xfrm>
            <a:off x="1355760" y="2607840"/>
            <a:ext cx="6485400" cy="372852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20" name="PlaceHolder 1"/>
          <p:cNvSpPr>
            <a:spLocks noGrp="1"/>
          </p:cNvSpPr>
          <p:nvPr>
            <p:ph type="title"/>
          </p:nvPr>
        </p:nvSpPr>
        <p:spPr>
          <a:xfrm>
            <a:off x="607320" y="3438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Построени</a:t>
            </a:r>
            <a:r>
              <a:rPr b="1" lang="ru-RU" sz="2800" spc="-1" strike="noStrike">
                <a:solidFill>
                  <a:srgbClr val="000000"/>
                </a:solidFill>
                <a:latin typeface="Calibri"/>
              </a:rPr>
              <a:t>е </a:t>
            </a:r>
            <a:r>
              <a:rPr b="1" lang="ru-RU" sz="2800" spc="-1" strike="noStrike">
                <a:solidFill>
                  <a:srgbClr val="000000"/>
                </a:solidFill>
                <a:latin typeface="Calibri"/>
              </a:rPr>
              <a:t>конструкто</a:t>
            </a:r>
            <a:r>
              <a:rPr b="1" lang="ru-RU" sz="2800" spc="-1" strike="noStrike">
                <a:solidFill>
                  <a:srgbClr val="000000"/>
                </a:solidFill>
                <a:latin typeface="Calibri"/>
              </a:rPr>
              <a:t>в уроков </a:t>
            </a:r>
            <a:r>
              <a:rPr b="1" lang="ru-RU" sz="2800" spc="-1" strike="noStrike">
                <a:solidFill>
                  <a:srgbClr val="000000"/>
                </a:solidFill>
                <a:latin typeface="Calibri"/>
              </a:rPr>
              <a:t>физики в </a:t>
            </a:r>
            <a:r>
              <a:rPr b="1" lang="ru-RU" sz="2800" spc="-1" strike="noStrike">
                <a:solidFill>
                  <a:srgbClr val="000000"/>
                </a:solidFill>
                <a:latin typeface="Calibri"/>
              </a:rPr>
              <a:t>соответств</a:t>
            </a:r>
            <a:r>
              <a:rPr b="1" lang="ru-RU" sz="2800" spc="-1" strike="noStrike">
                <a:solidFill>
                  <a:srgbClr val="000000"/>
                </a:solidFill>
                <a:latin typeface="Calibri"/>
              </a:rPr>
              <a:t>ии с </a:t>
            </a:r>
            <a:r>
              <a:rPr b="1" lang="ru-RU" sz="2800" spc="-1" strike="noStrike">
                <a:solidFill>
                  <a:srgbClr val="000000"/>
                </a:solidFill>
                <a:latin typeface="Calibri"/>
              </a:rPr>
              <a:t>компонент</a:t>
            </a:r>
            <a:r>
              <a:rPr b="1" lang="ru-RU" sz="2800" spc="-1" strike="noStrike">
                <a:solidFill>
                  <a:srgbClr val="000000"/>
                </a:solidFill>
                <a:latin typeface="Calibri"/>
              </a:rPr>
              <a:t>ами </a:t>
            </a:r>
            <a:r>
              <a:rPr b="1" lang="ru-RU" sz="2800" spc="-1" strike="noStrike">
                <a:solidFill>
                  <a:srgbClr val="000000"/>
                </a:solidFill>
                <a:latin typeface="Calibri"/>
              </a:rPr>
              <a:t>деятельнос</a:t>
            </a:r>
            <a:r>
              <a:rPr b="1" lang="ru-RU" sz="2800" spc="-1" strike="noStrike">
                <a:solidFill>
                  <a:srgbClr val="000000"/>
                </a:solidFill>
                <a:latin typeface="Calibri"/>
              </a:rPr>
              <a:t>ти</a:t>
            </a:r>
            <a:br/>
            <a:r>
              <a:rPr b="1" lang="ru-RU" sz="3200" spc="-1" strike="noStrike">
                <a:solidFill>
                  <a:srgbClr val="000000"/>
                </a:solidFill>
                <a:latin typeface="Calibri"/>
              </a:rPr>
              <a:t>Этапы </a:t>
            </a:r>
            <a:r>
              <a:rPr b="1" lang="ru-RU" sz="3200" spc="-1" strike="noStrike">
                <a:solidFill>
                  <a:srgbClr val="000000"/>
                </a:solidFill>
                <a:latin typeface="Calibri"/>
              </a:rPr>
              <a:t>урока</a:t>
            </a:r>
            <a:br/>
            <a:r>
              <a:rPr b="1" lang="ru-RU" sz="2800" spc="-1" strike="noStrike">
                <a:solidFill>
                  <a:srgbClr val="000000"/>
                </a:solidFill>
                <a:latin typeface="Calibri"/>
              </a:rPr>
              <a:t>(решение </a:t>
            </a:r>
            <a:r>
              <a:rPr b="1" lang="ru-RU" sz="2800" spc="-1" strike="noStrike">
                <a:solidFill>
                  <a:srgbClr val="000000"/>
                </a:solidFill>
                <a:latin typeface="Calibri"/>
              </a:rPr>
              <a:t>учебной </a:t>
            </a:r>
            <a:r>
              <a:rPr b="1" lang="ru-RU" sz="2800" spc="-1" strike="noStrike">
                <a:solidFill>
                  <a:srgbClr val="000000"/>
                </a:solidFill>
                <a:latin typeface="Calibri"/>
              </a:rPr>
              <a:t>задачи)</a:t>
            </a:r>
            <a:br/>
            <a:r>
              <a:rPr b="0" lang="ru-RU" sz="2800" spc="-1" strike="noStrike">
                <a:solidFill>
                  <a:srgbClr val="000000"/>
                </a:solidFill>
                <a:latin typeface="Calibri"/>
              </a:rPr>
              <a:t> </a:t>
            </a:r>
            <a:br/>
            <a:endParaRPr b="0" lang="en-US" sz="2800" spc="-1" strike="noStrike">
              <a:solidFill>
                <a:srgbClr val="000000"/>
              </a:solidFill>
              <a:latin typeface="Calibri"/>
            </a:endParaRPr>
          </a:p>
        </p:txBody>
      </p:sp>
      <p:sp>
        <p:nvSpPr>
          <p:cNvPr id="121" name="TextBox 4"/>
          <p:cNvSpPr/>
          <p:nvPr/>
        </p:nvSpPr>
        <p:spPr>
          <a:xfrm>
            <a:off x="265680" y="1699920"/>
            <a:ext cx="8665200" cy="17974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ru-RU" sz="2000" spc="-1" strike="noStrike">
                <a:solidFill>
                  <a:srgbClr val="ff0000"/>
                </a:solidFill>
                <a:latin typeface="Calibri"/>
              </a:rPr>
              <a:t>4. Анализ (открытие и освоение  нового способа деятельности) </a:t>
            </a:r>
            <a:endParaRPr b="0" lang="ru-RU" sz="2000" spc="-1" strike="noStrike">
              <a:latin typeface="Arial"/>
            </a:endParaRPr>
          </a:p>
          <a:p>
            <a:pPr>
              <a:lnSpc>
                <a:spcPct val="100000"/>
              </a:lnSpc>
              <a:buNone/>
            </a:pPr>
            <a:endParaRPr b="0" lang="ru-RU" sz="2000" spc="-1" strike="noStrike">
              <a:latin typeface="Arial"/>
            </a:endParaRPr>
          </a:p>
          <a:p>
            <a:pPr>
              <a:lnSpc>
                <a:spcPct val="150000"/>
              </a:lnSpc>
              <a:buNone/>
            </a:pPr>
            <a:endParaRPr b="0" lang="ru-RU" sz="2000" spc="-1" strike="noStrike">
              <a:latin typeface="Arial"/>
            </a:endParaRPr>
          </a:p>
          <a:p>
            <a:pPr>
              <a:lnSpc>
                <a:spcPct val="150000"/>
              </a:lnSpc>
              <a:buNone/>
            </a:pPr>
            <a:endParaRPr b="0" lang="ru-RU" sz="2000" spc="-1" strike="noStrike">
              <a:latin typeface="Arial"/>
            </a:endParaRPr>
          </a:p>
        </p:txBody>
      </p:sp>
      <p:pic>
        <p:nvPicPr>
          <p:cNvPr id="122" name="Picture 2" descr=""/>
          <p:cNvPicPr/>
          <p:nvPr/>
        </p:nvPicPr>
        <p:blipFill>
          <a:blip r:embed="rId1"/>
          <a:stretch/>
        </p:blipFill>
        <p:spPr>
          <a:xfrm>
            <a:off x="810000" y="2167560"/>
            <a:ext cx="7481160" cy="429660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Прямоугольник 3"/>
          <p:cNvSpPr/>
          <p:nvPr/>
        </p:nvSpPr>
        <p:spPr>
          <a:xfrm>
            <a:off x="-21240" y="0"/>
            <a:ext cx="9143640" cy="6857640"/>
          </a:xfrm>
          <a:prstGeom prst="rect">
            <a:avLst/>
          </a:prstGeom>
          <a:solidFill>
            <a:schemeClr val="bg1">
              <a:alpha val="58000"/>
            </a:schemeClr>
          </a:solidFill>
          <a:ln>
            <a:solidFill>
              <a:srgbClr val="43729d"/>
            </a:solidFill>
          </a:ln>
        </p:spPr>
        <p:style>
          <a:lnRef idx="2">
            <a:schemeClr val="accent1">
              <a:shade val="50000"/>
            </a:schemeClr>
          </a:lnRef>
          <a:fillRef idx="1">
            <a:schemeClr val="accent1"/>
          </a:fillRef>
          <a:effectRef idx="0">
            <a:schemeClr val="accent1"/>
          </a:effectRef>
          <a:fontRef idx="minor"/>
        </p:style>
      </p:sp>
      <p:sp>
        <p:nvSpPr>
          <p:cNvPr id="124" name="PlaceHolder 1"/>
          <p:cNvSpPr>
            <a:spLocks noGrp="1"/>
          </p:cNvSpPr>
          <p:nvPr>
            <p:ph type="title"/>
          </p:nvPr>
        </p:nvSpPr>
        <p:spPr>
          <a:xfrm>
            <a:off x="607320" y="343800"/>
            <a:ext cx="7886160" cy="1920240"/>
          </a:xfrm>
          <a:prstGeom prst="rect">
            <a:avLst/>
          </a:prstGeom>
          <a:noFill/>
          <a:ln w="0">
            <a:noFill/>
          </a:ln>
        </p:spPr>
        <p:txBody>
          <a:bodyPr anchor="ctr">
            <a:noAutofit/>
          </a:bodyPr>
          <a:p>
            <a:pPr algn="ctr">
              <a:lnSpc>
                <a:spcPct val="90000"/>
              </a:lnSpc>
              <a:buNone/>
            </a:pPr>
            <a:r>
              <a:rPr b="1" lang="ru-RU" sz="2800" spc="-1" strike="noStrike">
                <a:solidFill>
                  <a:srgbClr val="000000"/>
                </a:solidFill>
                <a:latin typeface="Calibri"/>
              </a:rPr>
              <a:t>Построение конструктов уроков физики в соответствии с компонентами деятельности</a:t>
            </a:r>
            <a:br/>
            <a:r>
              <a:rPr b="1" lang="ru-RU" sz="3200" spc="-1" strike="noStrike">
                <a:solidFill>
                  <a:srgbClr val="000000"/>
                </a:solidFill>
                <a:latin typeface="Calibri"/>
              </a:rPr>
              <a:t>Этапы урока</a:t>
            </a:r>
            <a:br/>
            <a:r>
              <a:rPr b="1" lang="ru-RU" sz="2800" spc="-1" strike="noStrike">
                <a:solidFill>
                  <a:srgbClr val="000000"/>
                </a:solidFill>
                <a:latin typeface="Calibri"/>
              </a:rPr>
              <a:t>(решение учебной задачи)</a:t>
            </a:r>
            <a:br/>
            <a:r>
              <a:rPr b="0" lang="ru-RU" sz="2800" spc="-1" strike="noStrike">
                <a:solidFill>
                  <a:srgbClr val="000000"/>
                </a:solidFill>
                <a:latin typeface="Calibri"/>
              </a:rPr>
              <a:t> </a:t>
            </a:r>
            <a:br/>
            <a:endParaRPr b="0" lang="en-US" sz="2800" spc="-1" strike="noStrike">
              <a:solidFill>
                <a:srgbClr val="000000"/>
              </a:solidFill>
              <a:latin typeface="Calibri"/>
            </a:endParaRPr>
          </a:p>
        </p:txBody>
      </p:sp>
      <p:sp>
        <p:nvSpPr>
          <p:cNvPr id="125" name="TextBox 4"/>
          <p:cNvSpPr/>
          <p:nvPr/>
        </p:nvSpPr>
        <p:spPr>
          <a:xfrm>
            <a:off x="265680" y="1699920"/>
            <a:ext cx="8665200" cy="30171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ru-RU" sz="2000" spc="-1" strike="noStrike">
                <a:solidFill>
                  <a:srgbClr val="ff0000"/>
                </a:solidFill>
                <a:latin typeface="Calibri"/>
              </a:rPr>
              <a:t>5. Творческий этап (применение освоенного способа действий к новым ситуациям)</a:t>
            </a:r>
            <a:endParaRPr b="0" lang="ru-RU" sz="2000" spc="-1" strike="noStrike">
              <a:latin typeface="Arial"/>
            </a:endParaRPr>
          </a:p>
          <a:p>
            <a:pPr>
              <a:lnSpc>
                <a:spcPct val="100000"/>
              </a:lnSpc>
              <a:buNone/>
            </a:pPr>
            <a:r>
              <a:rPr b="0" lang="ru-RU" sz="2000" spc="-1" strike="noStrike">
                <a:solidFill>
                  <a:srgbClr val="ff0000"/>
                </a:solidFill>
                <a:latin typeface="Calibri"/>
              </a:rPr>
              <a:t>6. Контроль и оценка (контроль достижения планируемого результата,</a:t>
            </a:r>
            <a:endParaRPr b="0" lang="ru-RU" sz="2000" spc="-1" strike="noStrike">
              <a:latin typeface="Arial"/>
            </a:endParaRPr>
          </a:p>
          <a:p>
            <a:pPr>
              <a:lnSpc>
                <a:spcPct val="100000"/>
              </a:lnSpc>
              <a:buNone/>
            </a:pPr>
            <a:r>
              <a:rPr b="0" lang="ru-RU" sz="2000" spc="-1" strike="noStrike">
                <a:solidFill>
                  <a:srgbClr val="ff0000"/>
                </a:solidFill>
                <a:latin typeface="Calibri"/>
              </a:rPr>
              <a:t>самооценка)</a:t>
            </a:r>
            <a:endParaRPr b="0" lang="ru-RU" sz="2000" spc="-1" strike="noStrike">
              <a:latin typeface="Arial"/>
            </a:endParaRPr>
          </a:p>
          <a:p>
            <a:pPr>
              <a:lnSpc>
                <a:spcPct val="100000"/>
              </a:lnSpc>
              <a:buNone/>
            </a:pPr>
            <a:endParaRPr b="0" lang="ru-RU" sz="2000" spc="-1" strike="noStrike">
              <a:latin typeface="Arial"/>
            </a:endParaRPr>
          </a:p>
          <a:p>
            <a:pPr>
              <a:lnSpc>
                <a:spcPct val="100000"/>
              </a:lnSpc>
              <a:buNone/>
            </a:pPr>
            <a:endParaRPr b="0" lang="ru-RU" sz="2000" spc="-1" strike="noStrike">
              <a:latin typeface="Arial"/>
            </a:endParaRPr>
          </a:p>
          <a:p>
            <a:pPr>
              <a:lnSpc>
                <a:spcPct val="150000"/>
              </a:lnSpc>
              <a:buNone/>
            </a:pPr>
            <a:endParaRPr b="0" lang="ru-RU" sz="2000" spc="-1" strike="noStrike">
              <a:latin typeface="Arial"/>
            </a:endParaRPr>
          </a:p>
          <a:p>
            <a:pPr>
              <a:lnSpc>
                <a:spcPct val="150000"/>
              </a:lnSpc>
              <a:buNone/>
            </a:pPr>
            <a:endParaRPr b="0" lang="ru-RU" sz="2000" spc="-1" strike="noStrike">
              <a:latin typeface="Arial"/>
            </a:endParaRPr>
          </a:p>
        </p:txBody>
      </p:sp>
      <p:pic>
        <p:nvPicPr>
          <p:cNvPr id="126" name="Picture 3" descr=""/>
          <p:cNvPicPr/>
          <p:nvPr/>
        </p:nvPicPr>
        <p:blipFill>
          <a:blip r:embed="rId1"/>
          <a:stretch/>
        </p:blipFill>
        <p:spPr>
          <a:xfrm>
            <a:off x="1802160" y="2873160"/>
            <a:ext cx="5767920" cy="374688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Office Theme</Template>
  <TotalTime>744</TotalTime>
  <Application>LibreOffice/7.2.6.2$Linux_X86_64 LibreOffice_project/20$Build-2</Application>
  <AppVersion>15.0000</AppVersion>
  <Words>1989</Words>
  <Paragraphs>204</Paragraphs>
  <Company>PJSC "New Engineering Technologies"</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2016-11-18T14:12:19Z</dcterms:created>
  <dc:creator>Markasian, Pavel (KIEVH)</dc:creator>
  <dc:description/>
  <dc:language>ru-RU</dc:language>
  <cp:lastModifiedBy/>
  <dcterms:modified xsi:type="dcterms:W3CDTF">2024-09-30T16:05:40Z</dcterms:modified>
  <cp:revision>181</cp:revision>
  <dc:subject/>
  <dc:title>Name of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13</vt:i4>
  </property>
  <property fmtid="{D5CDD505-2E9C-101B-9397-08002B2CF9AE}" pid="3" name="PresentationFormat">
    <vt:lpwstr>Экран (4:3)</vt:lpwstr>
  </property>
  <property fmtid="{D5CDD505-2E9C-101B-9397-08002B2CF9AE}" pid="4" name="Slides">
    <vt:i4>15</vt:i4>
  </property>
</Properties>
</file>