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8" r:id="rId2"/>
    <p:sldId id="257" r:id="rId3"/>
    <p:sldId id="263" r:id="rId4"/>
    <p:sldId id="264" r:id="rId5"/>
    <p:sldId id="265" r:id="rId6"/>
    <p:sldId id="268" r:id="rId7"/>
    <p:sldId id="259" r:id="rId8"/>
    <p:sldId id="270" r:id="rId9"/>
    <p:sldId id="260" r:id="rId10"/>
    <p:sldId id="271" r:id="rId11"/>
    <p:sldId id="272" r:id="rId12"/>
    <p:sldId id="276" r:id="rId13"/>
    <p:sldId id="273" r:id="rId14"/>
    <p:sldId id="274" r:id="rId15"/>
    <p:sldId id="277" r:id="rId16"/>
    <p:sldId id="266" r:id="rId17"/>
    <p:sldId id="279" r:id="rId18"/>
    <p:sldId id="284" r:id="rId19"/>
    <p:sldId id="280" r:id="rId20"/>
    <p:sldId id="285" r:id="rId21"/>
    <p:sldId id="281" r:id="rId22"/>
    <p:sldId id="286" r:id="rId23"/>
    <p:sldId id="282" r:id="rId24"/>
    <p:sldId id="287" r:id="rId25"/>
    <p:sldId id="283" r:id="rId26"/>
    <p:sldId id="288" r:id="rId27"/>
    <p:sldId id="26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483812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62012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014596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5600390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863463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85787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45443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199444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65579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44326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7976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421766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0924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2265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17366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65615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987552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27AE29-C5FF-4B95-BA9F-0836EC1E0E10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85853C7-F8FD-4E4D-A3EB-E5F54C03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038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ransition spd="slow">
    <p:wipe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2571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651381" y="771100"/>
            <a:ext cx="6114198" cy="60869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97211" y="0"/>
            <a:ext cx="84950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Планета «КИСЛОТЫ»</a:t>
            </a:r>
            <a:endParaRPr lang="ru-RU" sz="7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651381" y="2161640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Идентификация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2711" y="1218682"/>
            <a:ext cx="257153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Химические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свойства</a:t>
            </a:r>
          </a:p>
        </p:txBody>
      </p:sp>
    </p:spTree>
    <p:extLst>
      <p:ext uri="{BB962C8B-B14F-4D97-AF65-F5344CB8AC3E}">
        <p14:creationId xmlns:p14="http://schemas.microsoft.com/office/powerpoint/2010/main" val="10685957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651381" y="771100"/>
            <a:ext cx="6114198" cy="60869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97211" y="0"/>
            <a:ext cx="84950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Планета «КИСЛОТЫ»</a:t>
            </a:r>
            <a:endParaRPr lang="ru-RU" sz="7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651381" y="2161640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Идентификация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2711" y="1218682"/>
            <a:ext cx="257153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Химические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свойства</a:t>
            </a:r>
          </a:p>
        </p:txBody>
      </p:sp>
      <p:sp>
        <p:nvSpPr>
          <p:cNvPr id="8" name="Овал 7"/>
          <p:cNvSpPr/>
          <p:nvPr/>
        </p:nvSpPr>
        <p:spPr>
          <a:xfrm>
            <a:off x="4444001" y="2935427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Деструкция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76735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0" y="181790"/>
            <a:ext cx="7773338" cy="1596177"/>
          </a:xfrm>
        </p:spPr>
        <p:txBody>
          <a:bodyPr/>
          <a:lstStyle/>
          <a:p>
            <a:r>
              <a:rPr lang="ru-RU" dirty="0" smtClean="0"/>
              <a:t>Что вы видите на картинке?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Материал для конференции: &quot;Кислотные дожд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9" t="9946" r="4640" b="7487"/>
          <a:stretch/>
        </p:blipFill>
        <p:spPr bwMode="auto">
          <a:xfrm>
            <a:off x="900752" y="1643020"/>
            <a:ext cx="7096835" cy="48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2936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651381" y="771100"/>
            <a:ext cx="6114198" cy="60869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97211" y="0"/>
            <a:ext cx="84950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Планета «КИСЛОТЫ»</a:t>
            </a:r>
            <a:endParaRPr lang="ru-RU" sz="7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651381" y="2161640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Идентификация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2711" y="1218682"/>
            <a:ext cx="257153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Химические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свойства</a:t>
            </a:r>
          </a:p>
        </p:txBody>
      </p:sp>
      <p:sp>
        <p:nvSpPr>
          <p:cNvPr id="8" name="Овал 7"/>
          <p:cNvSpPr/>
          <p:nvPr/>
        </p:nvSpPr>
        <p:spPr>
          <a:xfrm>
            <a:off x="4444001" y="2935427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Деструкция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1651381" y="3793818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Замещение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67286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651381" y="771100"/>
            <a:ext cx="6114198" cy="60869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97211" y="0"/>
            <a:ext cx="84950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Планета «КИСЛОТЫ»</a:t>
            </a:r>
            <a:endParaRPr lang="ru-RU" sz="7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651381" y="2161640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Идентификация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2711" y="1218682"/>
            <a:ext cx="257153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Химические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свойства</a:t>
            </a:r>
          </a:p>
        </p:txBody>
      </p:sp>
      <p:sp>
        <p:nvSpPr>
          <p:cNvPr id="8" name="Овал 7"/>
          <p:cNvSpPr/>
          <p:nvPr/>
        </p:nvSpPr>
        <p:spPr>
          <a:xfrm>
            <a:off x="4444001" y="2935427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Деструкция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1651381" y="3793818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Замещение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3893900" y="4680279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Нейтрализация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02897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за чудо природы вы видите?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1" y="1924334"/>
            <a:ext cx="3546711" cy="4728949"/>
          </a:xfrm>
          <a:ln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657" y="2214695"/>
            <a:ext cx="5249839" cy="393737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940211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1" y="577575"/>
            <a:ext cx="7773338" cy="1596177"/>
          </a:xfrm>
        </p:spPr>
        <p:txBody>
          <a:bodyPr/>
          <a:lstStyle/>
          <a:p>
            <a:r>
              <a:rPr lang="ru-RU" dirty="0" smtClean="0"/>
              <a:t>Фруктовые кислоты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37531" y="1900796"/>
            <a:ext cx="8468939" cy="4608515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313779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С каким из перечисленных веществ реагирует соляная кислота: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оксид серы (</a:t>
            </a:r>
            <a:r>
              <a:rPr lang="en-US" sz="2800" dirty="0" smtClean="0"/>
              <a:t>VI</a:t>
            </a:r>
            <a:r>
              <a:rPr lang="ru-RU" sz="2800" dirty="0" smtClean="0"/>
              <a:t>)</a:t>
            </a:r>
          </a:p>
          <a:p>
            <a:pPr marL="0" indent="0">
              <a:buNone/>
            </a:pPr>
            <a:r>
              <a:rPr lang="en-US" sz="2800" dirty="0" smtClean="0"/>
              <a:t>B</a:t>
            </a:r>
            <a:r>
              <a:rPr lang="ru-RU" sz="2800" dirty="0" smtClean="0"/>
              <a:t> Вода</a:t>
            </a:r>
          </a:p>
          <a:p>
            <a:pPr marL="0" indent="0">
              <a:buNone/>
            </a:pPr>
            <a:r>
              <a:rPr lang="en-US" sz="2800" dirty="0"/>
              <a:t>C</a:t>
            </a:r>
            <a:r>
              <a:rPr lang="ru-RU" sz="2800" dirty="0" smtClean="0"/>
              <a:t> Серная кислота</a:t>
            </a:r>
          </a:p>
          <a:p>
            <a:pPr marL="0" indent="0">
              <a:buNone/>
            </a:pPr>
            <a:r>
              <a:rPr lang="en-US" sz="2800" dirty="0"/>
              <a:t>D</a:t>
            </a:r>
            <a:r>
              <a:rPr lang="ru-RU" sz="2800" dirty="0" smtClean="0"/>
              <a:t> Пищевая сода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99383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С каким из перечисленных веществ реагирует соляная кислота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оксид серы (</a:t>
            </a:r>
            <a:r>
              <a:rPr lang="en-US" sz="2800" dirty="0" smtClean="0"/>
              <a:t>VI</a:t>
            </a:r>
            <a:r>
              <a:rPr lang="ru-RU" sz="2800" dirty="0" smtClean="0"/>
              <a:t>)</a:t>
            </a:r>
          </a:p>
          <a:p>
            <a:pPr marL="0" indent="0">
              <a:buNone/>
            </a:pPr>
            <a:r>
              <a:rPr lang="en-US" sz="2800" dirty="0" smtClean="0"/>
              <a:t>B</a:t>
            </a:r>
            <a:r>
              <a:rPr lang="ru-RU" sz="2800" dirty="0" smtClean="0"/>
              <a:t> Вода</a:t>
            </a:r>
          </a:p>
          <a:p>
            <a:pPr marL="0" indent="0">
              <a:buNone/>
            </a:pPr>
            <a:r>
              <a:rPr lang="en-US" sz="2800" dirty="0"/>
              <a:t>C</a:t>
            </a:r>
            <a:r>
              <a:rPr lang="ru-RU" sz="2800" dirty="0" smtClean="0"/>
              <a:t> Серная кислота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B050"/>
                </a:solidFill>
              </a:rPr>
              <a:t>D</a:t>
            </a:r>
            <a:r>
              <a:rPr lang="ru-RU" sz="2800" b="1" dirty="0" smtClean="0">
                <a:solidFill>
                  <a:srgbClr val="00B050"/>
                </a:solidFill>
              </a:rPr>
              <a:t> Пищевая сода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4403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При взаимодействии соляной кислоты с каким металлом выделяется водород: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Ртуть</a:t>
            </a:r>
          </a:p>
          <a:p>
            <a:pPr marL="0" indent="0">
              <a:buNone/>
            </a:pPr>
            <a:r>
              <a:rPr lang="ru-RU" sz="2800" dirty="0" smtClean="0"/>
              <a:t>В золото</a:t>
            </a:r>
          </a:p>
          <a:p>
            <a:pPr marL="0" indent="0">
              <a:buNone/>
            </a:pPr>
            <a:r>
              <a:rPr lang="ru-RU" sz="2800" dirty="0"/>
              <a:t>С</a:t>
            </a:r>
            <a:r>
              <a:rPr lang="ru-RU" sz="2800" dirty="0" smtClean="0"/>
              <a:t> Цинк</a:t>
            </a:r>
          </a:p>
          <a:p>
            <a:pPr marL="0" indent="0">
              <a:buNone/>
            </a:pPr>
            <a:r>
              <a:rPr lang="en-US" sz="2800" dirty="0"/>
              <a:t>D</a:t>
            </a:r>
            <a:r>
              <a:rPr lang="ru-RU" sz="2800" dirty="0" smtClean="0"/>
              <a:t> Медь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98446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«Третий лишний».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80273660"/>
              </p:ext>
            </p:extLst>
          </p:nvPr>
        </p:nvGraphicFramePr>
        <p:xfrm>
          <a:off x="900754" y="2040222"/>
          <a:ext cx="6905765" cy="3801528"/>
        </p:xfrm>
        <a:graphic>
          <a:graphicData uri="http://schemas.openxmlformats.org/drawingml/2006/table">
            <a:tbl>
              <a:tblPr firstRow="1" firstCol="1" bandRow="1">
                <a:tableStyleId>{18603FDC-E32A-4AB5-989C-0864C3EAD2B8}</a:tableStyleId>
              </a:tblPr>
              <a:tblGrid>
                <a:gridCol w="1158257"/>
                <a:gridCol w="1766155"/>
                <a:gridCol w="2077609"/>
                <a:gridCol w="1903744"/>
              </a:tblGrid>
              <a:tr h="6627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III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144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1327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Al</a:t>
                      </a:r>
                      <a:r>
                        <a:rPr lang="ru-RU" sz="3200" baseline="-25000" dirty="0">
                          <a:effectLst/>
                        </a:rPr>
                        <a:t>2</a:t>
                      </a:r>
                      <a:r>
                        <a:rPr lang="ru-RU" sz="3200" dirty="0">
                          <a:effectLst/>
                        </a:rPr>
                        <a:t>O</a:t>
                      </a:r>
                      <a:r>
                        <a:rPr lang="ru-RU" sz="3200" baseline="-25000" dirty="0">
                          <a:effectLst/>
                        </a:rPr>
                        <a:t>3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30797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effectLst/>
                        </a:rPr>
                        <a:t>H</a:t>
                      </a:r>
                      <a:r>
                        <a:rPr lang="ru-RU" sz="3200" baseline="-25000" dirty="0" smtClean="0">
                          <a:effectLst/>
                        </a:rPr>
                        <a:t>2</a:t>
                      </a:r>
                      <a:r>
                        <a:rPr lang="ru-RU" sz="3200" dirty="0" smtClean="0">
                          <a:effectLst/>
                        </a:rPr>
                        <a:t>SO</a:t>
                      </a:r>
                      <a:r>
                        <a:rPr lang="ru-RU" sz="3200" baseline="-25000" dirty="0" smtClean="0">
                          <a:effectLst/>
                        </a:rPr>
                        <a:t>4</a:t>
                      </a: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2324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effectLst/>
                        </a:rPr>
                        <a:t>СaO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41056">
                <a:tc>
                  <a:txBody>
                    <a:bodyPr/>
                    <a:lstStyle/>
                    <a:p>
                      <a:pPr indent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1327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NaOH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3079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HCI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23241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effectLst/>
                        </a:rPr>
                        <a:t>KOH</a:t>
                      </a: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14476">
                <a:tc>
                  <a:txBody>
                    <a:bodyPr/>
                    <a:lstStyle/>
                    <a:p>
                      <a:pPr indent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1327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effectLst/>
                        </a:rPr>
                        <a:t>H</a:t>
                      </a:r>
                      <a:r>
                        <a:rPr lang="ru-RU" sz="3200" baseline="-25000" dirty="0" smtClean="0">
                          <a:effectLst/>
                        </a:rPr>
                        <a:t>2</a:t>
                      </a:r>
                      <a:r>
                        <a:rPr lang="ru-RU" sz="3200" dirty="0" smtClean="0">
                          <a:effectLst/>
                        </a:rPr>
                        <a:t>CO</a:t>
                      </a:r>
                      <a:r>
                        <a:rPr lang="ru-RU" sz="3200" baseline="-25000" dirty="0" smtClean="0">
                          <a:effectLst/>
                        </a:rPr>
                        <a:t>3</a:t>
                      </a: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3079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BaO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2324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SO</a:t>
                      </a:r>
                      <a:r>
                        <a:rPr lang="ru-RU" sz="3200" baseline="-25000" dirty="0">
                          <a:effectLst/>
                        </a:rPr>
                        <a:t>2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89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При взаимодействии соляной кислоты с каким металлом выделяется водород: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Ртуть</a:t>
            </a:r>
          </a:p>
          <a:p>
            <a:pPr marL="0" indent="0">
              <a:buNone/>
            </a:pPr>
            <a:r>
              <a:rPr lang="en-US" sz="2800" dirty="0" smtClean="0"/>
              <a:t>B</a:t>
            </a:r>
            <a:r>
              <a:rPr lang="ru-RU" sz="2800" dirty="0" smtClean="0"/>
              <a:t> золото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C</a:t>
            </a:r>
            <a:r>
              <a:rPr lang="ru-RU" sz="2800" b="1" dirty="0" smtClean="0">
                <a:solidFill>
                  <a:srgbClr val="00B050"/>
                </a:solidFill>
              </a:rPr>
              <a:t> Цинк</a:t>
            </a:r>
          </a:p>
          <a:p>
            <a:pPr marL="0" indent="0">
              <a:buNone/>
            </a:pPr>
            <a:r>
              <a:rPr lang="en-US" sz="2800" dirty="0"/>
              <a:t>D</a:t>
            </a:r>
            <a:r>
              <a:rPr lang="ru-RU" sz="2800" dirty="0" smtClean="0"/>
              <a:t> Медь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49511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Какой из индикаторов при взаимодействии с раствором кислоты способен изменить окраску на красную: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лакмус</a:t>
            </a:r>
          </a:p>
          <a:p>
            <a:pPr marL="0" indent="0">
              <a:buNone/>
            </a:pPr>
            <a:r>
              <a:rPr lang="en-US" sz="2800" dirty="0" smtClean="0"/>
              <a:t>B</a:t>
            </a:r>
            <a:r>
              <a:rPr lang="ru-RU" sz="2800" dirty="0" smtClean="0"/>
              <a:t> Фенолфталеин</a:t>
            </a:r>
          </a:p>
          <a:p>
            <a:pPr marL="0" indent="0">
              <a:buNone/>
            </a:pPr>
            <a:r>
              <a:rPr lang="en-US" sz="2800" dirty="0"/>
              <a:t>C</a:t>
            </a:r>
            <a:r>
              <a:rPr lang="ru-RU" sz="2800" dirty="0" smtClean="0"/>
              <a:t> метилоранж</a:t>
            </a:r>
          </a:p>
        </p:txBody>
      </p:sp>
    </p:spTree>
    <p:extLst>
      <p:ext uri="{BB962C8B-B14F-4D97-AF65-F5344CB8AC3E}">
        <p14:creationId xmlns:p14="http://schemas.microsoft.com/office/powerpoint/2010/main" val="41309394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Какой из индикаторов при взаимодействии с раствором кислоты способен изменить окраску на красную: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лакмус</a:t>
            </a:r>
          </a:p>
          <a:p>
            <a:pPr marL="0" indent="0">
              <a:buNone/>
            </a:pPr>
            <a:r>
              <a:rPr lang="en-US" sz="2800" dirty="0"/>
              <a:t>B</a:t>
            </a:r>
            <a:r>
              <a:rPr lang="ru-RU" sz="2800" dirty="0" smtClean="0"/>
              <a:t> Фенолфталеин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C</a:t>
            </a:r>
            <a:r>
              <a:rPr lang="ru-RU" sz="2800" b="1" dirty="0" smtClean="0">
                <a:solidFill>
                  <a:srgbClr val="00B050"/>
                </a:solidFill>
              </a:rPr>
              <a:t> метилоранж</a:t>
            </a:r>
          </a:p>
        </p:txBody>
      </p:sp>
    </p:spTree>
    <p:extLst>
      <p:ext uri="{BB962C8B-B14F-4D97-AF65-F5344CB8AC3E}">
        <p14:creationId xmlns:p14="http://schemas.microsoft.com/office/powerpoint/2010/main" val="1509248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Каков тип реакции кислоты с активными металлами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Соединение</a:t>
            </a:r>
          </a:p>
          <a:p>
            <a:pPr marL="0" indent="0">
              <a:buNone/>
            </a:pPr>
            <a:r>
              <a:rPr lang="en-US" sz="2800" dirty="0" smtClean="0"/>
              <a:t>B</a:t>
            </a:r>
            <a:r>
              <a:rPr lang="ru-RU" sz="2800" dirty="0" smtClean="0"/>
              <a:t> разложение</a:t>
            </a:r>
          </a:p>
          <a:p>
            <a:pPr marL="0" indent="0">
              <a:buNone/>
            </a:pPr>
            <a:r>
              <a:rPr lang="en-US" sz="2800" dirty="0" smtClean="0"/>
              <a:t>C</a:t>
            </a:r>
            <a:r>
              <a:rPr lang="ru-RU" sz="2800" dirty="0" smtClean="0"/>
              <a:t> замещение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D </a:t>
            </a:r>
            <a:r>
              <a:rPr lang="ru-RU" sz="2800" dirty="0" smtClean="0"/>
              <a:t>обмена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6086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Каков тип реакции кислоты с активными металлами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Соединение</a:t>
            </a:r>
          </a:p>
          <a:p>
            <a:pPr marL="0" indent="0">
              <a:buNone/>
            </a:pPr>
            <a:r>
              <a:rPr lang="en-US" sz="2800" dirty="0" smtClean="0"/>
              <a:t>B</a:t>
            </a:r>
            <a:r>
              <a:rPr lang="ru-RU" sz="2800" dirty="0" smtClean="0"/>
              <a:t> разложение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C</a:t>
            </a:r>
            <a:r>
              <a:rPr lang="ru-RU" sz="2800" b="1" dirty="0" smtClean="0">
                <a:solidFill>
                  <a:srgbClr val="00B050"/>
                </a:solidFill>
              </a:rPr>
              <a:t> замещение</a:t>
            </a:r>
            <a:endParaRPr lang="en-US" sz="2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smtClean="0"/>
              <a:t>D </a:t>
            </a:r>
            <a:r>
              <a:rPr lang="ru-RU" sz="2800" dirty="0" smtClean="0"/>
              <a:t>обмена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5109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Раствором какого вещества можно нейтрализовать пораженный кислотой участок кожи: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Раствором мыла</a:t>
            </a:r>
          </a:p>
          <a:p>
            <a:pPr marL="0" indent="0">
              <a:buNone/>
            </a:pPr>
            <a:r>
              <a:rPr lang="en-US" sz="2800" dirty="0" smtClean="0"/>
              <a:t>B</a:t>
            </a:r>
            <a:r>
              <a:rPr lang="ru-RU" sz="2800" dirty="0" smtClean="0"/>
              <a:t> раствором борной кислоты</a:t>
            </a:r>
          </a:p>
          <a:p>
            <a:pPr marL="0" indent="0">
              <a:buNone/>
            </a:pPr>
            <a:r>
              <a:rPr lang="en-US" sz="2800" dirty="0" smtClean="0"/>
              <a:t>C</a:t>
            </a:r>
            <a:r>
              <a:rPr lang="ru-RU" sz="2800" dirty="0" smtClean="0"/>
              <a:t> раствором хлорида натрия</a:t>
            </a:r>
            <a:endParaRPr lang="en-US" sz="2800" dirty="0" smtClean="0"/>
          </a:p>
          <a:p>
            <a:pPr marL="0" indent="0">
              <a:buNone/>
            </a:pPr>
            <a:endParaRPr lang="ru-RU" sz="2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0033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Раствором какого вещества можно нейтрализовать пораженный кислотой участок кожи: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А Раствором мыла</a:t>
            </a:r>
          </a:p>
          <a:p>
            <a:pPr marL="0" indent="0">
              <a:buNone/>
            </a:pPr>
            <a:r>
              <a:rPr lang="en-US" sz="2800" dirty="0" smtClean="0"/>
              <a:t>B</a:t>
            </a:r>
            <a:r>
              <a:rPr lang="ru-RU" sz="2800" dirty="0" smtClean="0"/>
              <a:t> раствором борной кислоты</a:t>
            </a:r>
          </a:p>
          <a:p>
            <a:pPr marL="0" indent="0">
              <a:buNone/>
            </a:pPr>
            <a:r>
              <a:rPr lang="en-US" sz="2800" dirty="0" smtClean="0"/>
              <a:t>C</a:t>
            </a:r>
            <a:r>
              <a:rPr lang="ru-RU" sz="2800" dirty="0" smtClean="0"/>
              <a:t> раствором хлорида натрия</a:t>
            </a:r>
            <a:endParaRPr lang="en-US" sz="2800" dirty="0" smtClean="0"/>
          </a:p>
          <a:p>
            <a:pPr marL="0" indent="0">
              <a:buNone/>
            </a:pPr>
            <a:endParaRPr lang="ru-RU" sz="2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296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«Удовлетворительно»: </a:t>
            </a:r>
            <a:r>
              <a:rPr lang="ru-RU" sz="2800" dirty="0"/>
              <a:t>параграф 45 + №4</a:t>
            </a:r>
          </a:p>
          <a:p>
            <a:r>
              <a:rPr lang="ru-RU" sz="2800" dirty="0" smtClean="0"/>
              <a:t>«Хорошо»: </a:t>
            </a:r>
            <a:r>
              <a:rPr lang="ru-RU" sz="2800" dirty="0"/>
              <a:t>параграф 45 + составить кроссворд на тему кислоты.</a:t>
            </a:r>
          </a:p>
          <a:p>
            <a:r>
              <a:rPr lang="ru-RU" sz="2800" dirty="0" smtClean="0"/>
              <a:t>«отлично»: </a:t>
            </a:r>
            <a:r>
              <a:rPr lang="ru-RU" sz="2800" dirty="0"/>
              <a:t>параграф 45 + Написать сочинение на тему «Кислоты в моей жизни».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002299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«Третий лишний».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06522694"/>
              </p:ext>
            </p:extLst>
          </p:nvPr>
        </p:nvGraphicFramePr>
        <p:xfrm>
          <a:off x="900754" y="2040222"/>
          <a:ext cx="6905765" cy="3801528"/>
        </p:xfrm>
        <a:graphic>
          <a:graphicData uri="http://schemas.openxmlformats.org/drawingml/2006/table">
            <a:tbl>
              <a:tblPr firstRow="1" firstCol="1" bandRow="1">
                <a:tableStyleId>{18603FDC-E32A-4AB5-989C-0864C3EAD2B8}</a:tableStyleId>
              </a:tblPr>
              <a:tblGrid>
                <a:gridCol w="1158257"/>
                <a:gridCol w="1766155"/>
                <a:gridCol w="2077609"/>
                <a:gridCol w="1903744"/>
              </a:tblGrid>
              <a:tr h="6627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III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144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1327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Al</a:t>
                      </a:r>
                      <a:r>
                        <a:rPr lang="ru-RU" sz="3200" baseline="-25000" dirty="0">
                          <a:effectLst/>
                        </a:rPr>
                        <a:t>2</a:t>
                      </a:r>
                      <a:r>
                        <a:rPr lang="ru-RU" sz="3200" dirty="0">
                          <a:effectLst/>
                        </a:rPr>
                        <a:t>O</a:t>
                      </a:r>
                      <a:r>
                        <a:rPr lang="ru-RU" sz="3200" baseline="-25000" dirty="0">
                          <a:effectLst/>
                        </a:rPr>
                        <a:t>3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30797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</a:rPr>
                        <a:t>H</a:t>
                      </a:r>
                      <a:r>
                        <a:rPr lang="ru-RU" sz="32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</a:rPr>
                        <a:t>SO</a:t>
                      </a:r>
                      <a:r>
                        <a:rPr lang="ru-RU" sz="32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ru-RU" sz="32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2324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effectLst/>
                        </a:rPr>
                        <a:t>СaO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41056">
                <a:tc>
                  <a:txBody>
                    <a:bodyPr/>
                    <a:lstStyle/>
                    <a:p>
                      <a:pPr indent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1327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NaOH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3079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HCI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23241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effectLst/>
                        </a:rPr>
                        <a:t>KOH</a:t>
                      </a: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14476">
                <a:tc>
                  <a:txBody>
                    <a:bodyPr/>
                    <a:lstStyle/>
                    <a:p>
                      <a:pPr indent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1327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effectLst/>
                        </a:rPr>
                        <a:t>H</a:t>
                      </a:r>
                      <a:r>
                        <a:rPr lang="ru-RU" sz="3200" baseline="-25000" dirty="0" smtClean="0">
                          <a:effectLst/>
                        </a:rPr>
                        <a:t>2</a:t>
                      </a:r>
                      <a:r>
                        <a:rPr lang="ru-RU" sz="3200" dirty="0" smtClean="0">
                          <a:effectLst/>
                        </a:rPr>
                        <a:t>CO</a:t>
                      </a:r>
                      <a:r>
                        <a:rPr lang="ru-RU" sz="3200" baseline="-25000" dirty="0" smtClean="0">
                          <a:effectLst/>
                        </a:rPr>
                        <a:t>3</a:t>
                      </a: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3079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BaO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2324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SO</a:t>
                      </a:r>
                      <a:r>
                        <a:rPr lang="ru-RU" sz="3200" baseline="-25000" dirty="0">
                          <a:effectLst/>
                        </a:rPr>
                        <a:t>2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3435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«Третий лишний».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36257951"/>
              </p:ext>
            </p:extLst>
          </p:nvPr>
        </p:nvGraphicFramePr>
        <p:xfrm>
          <a:off x="900754" y="2040222"/>
          <a:ext cx="6905765" cy="3801528"/>
        </p:xfrm>
        <a:graphic>
          <a:graphicData uri="http://schemas.openxmlformats.org/drawingml/2006/table">
            <a:tbl>
              <a:tblPr firstRow="1" firstCol="1" bandRow="1">
                <a:tableStyleId>{18603FDC-E32A-4AB5-989C-0864C3EAD2B8}</a:tableStyleId>
              </a:tblPr>
              <a:tblGrid>
                <a:gridCol w="1158257"/>
                <a:gridCol w="1766155"/>
                <a:gridCol w="2077609"/>
                <a:gridCol w="1903744"/>
              </a:tblGrid>
              <a:tr h="6627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III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144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1327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Al</a:t>
                      </a:r>
                      <a:r>
                        <a:rPr lang="ru-RU" sz="3200" baseline="-25000" dirty="0">
                          <a:effectLst/>
                        </a:rPr>
                        <a:t>2</a:t>
                      </a:r>
                      <a:r>
                        <a:rPr lang="ru-RU" sz="3200" dirty="0">
                          <a:effectLst/>
                        </a:rPr>
                        <a:t>O</a:t>
                      </a:r>
                      <a:r>
                        <a:rPr lang="ru-RU" sz="3200" baseline="-25000" dirty="0">
                          <a:effectLst/>
                        </a:rPr>
                        <a:t>3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30797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</a:rPr>
                        <a:t>H</a:t>
                      </a:r>
                      <a:r>
                        <a:rPr lang="ru-RU" sz="32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</a:rPr>
                        <a:t>SO</a:t>
                      </a:r>
                      <a:r>
                        <a:rPr lang="ru-RU" sz="32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ru-RU" sz="32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2324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effectLst/>
                        </a:rPr>
                        <a:t>СaO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41056">
                <a:tc>
                  <a:txBody>
                    <a:bodyPr/>
                    <a:lstStyle/>
                    <a:p>
                      <a:pPr indent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1327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NaOH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3079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effectLst/>
                        </a:rPr>
                        <a:t>HCI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23241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effectLst/>
                        </a:rPr>
                        <a:t>KOH</a:t>
                      </a: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14476">
                <a:tc>
                  <a:txBody>
                    <a:bodyPr/>
                    <a:lstStyle/>
                    <a:p>
                      <a:pPr indent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1327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effectLst/>
                        </a:rPr>
                        <a:t>H</a:t>
                      </a:r>
                      <a:r>
                        <a:rPr lang="ru-RU" sz="3200" baseline="-25000" dirty="0" smtClean="0">
                          <a:effectLst/>
                        </a:rPr>
                        <a:t>2</a:t>
                      </a:r>
                      <a:r>
                        <a:rPr lang="ru-RU" sz="3200" dirty="0" smtClean="0">
                          <a:effectLst/>
                        </a:rPr>
                        <a:t>CO</a:t>
                      </a:r>
                      <a:r>
                        <a:rPr lang="ru-RU" sz="3200" baseline="-25000" dirty="0" smtClean="0">
                          <a:effectLst/>
                        </a:rPr>
                        <a:t>3</a:t>
                      </a: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3079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BaO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2324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SO</a:t>
                      </a:r>
                      <a:r>
                        <a:rPr lang="ru-RU" sz="3200" baseline="-25000" dirty="0">
                          <a:effectLst/>
                        </a:rPr>
                        <a:t>2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963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«Третий лишний».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86228626"/>
              </p:ext>
            </p:extLst>
          </p:nvPr>
        </p:nvGraphicFramePr>
        <p:xfrm>
          <a:off x="900754" y="2040222"/>
          <a:ext cx="6905765" cy="3801528"/>
        </p:xfrm>
        <a:graphic>
          <a:graphicData uri="http://schemas.openxmlformats.org/drawingml/2006/table">
            <a:tbl>
              <a:tblPr firstRow="1" firstCol="1" bandRow="1">
                <a:tableStyleId>{18603FDC-E32A-4AB5-989C-0864C3EAD2B8}</a:tableStyleId>
              </a:tblPr>
              <a:tblGrid>
                <a:gridCol w="1158257"/>
                <a:gridCol w="1766155"/>
                <a:gridCol w="2077609"/>
                <a:gridCol w="1903744"/>
              </a:tblGrid>
              <a:tr h="6627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III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144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1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1327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Al</a:t>
                      </a:r>
                      <a:r>
                        <a:rPr lang="ru-RU" sz="3200" baseline="-25000" dirty="0">
                          <a:effectLst/>
                        </a:rPr>
                        <a:t>2</a:t>
                      </a:r>
                      <a:r>
                        <a:rPr lang="ru-RU" sz="3200" dirty="0">
                          <a:effectLst/>
                        </a:rPr>
                        <a:t>O</a:t>
                      </a:r>
                      <a:r>
                        <a:rPr lang="ru-RU" sz="3200" baseline="-25000" dirty="0">
                          <a:effectLst/>
                        </a:rPr>
                        <a:t>3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30797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</a:rPr>
                        <a:t>H</a:t>
                      </a:r>
                      <a:r>
                        <a:rPr lang="ru-RU" sz="32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</a:rPr>
                        <a:t>SO</a:t>
                      </a:r>
                      <a:r>
                        <a:rPr lang="ru-RU" sz="32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ru-RU" sz="32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2324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effectLst/>
                        </a:rPr>
                        <a:t>СaO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41056">
                <a:tc>
                  <a:txBody>
                    <a:bodyPr/>
                    <a:lstStyle/>
                    <a:p>
                      <a:pPr indent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2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1327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</a:rPr>
                        <a:t>NaOH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3079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effectLst/>
                        </a:rPr>
                        <a:t>HCI</a:t>
                      </a:r>
                      <a:endParaRPr lang="ru-RU" sz="3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23241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effectLst/>
                        </a:rPr>
                        <a:t>KOH</a:t>
                      </a:r>
                      <a:endParaRPr lang="ru-RU" sz="3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  <a:tr h="1014476">
                <a:tc>
                  <a:txBody>
                    <a:bodyPr/>
                    <a:lstStyle/>
                    <a:p>
                      <a:pPr indent="120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3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marL="0" marR="0" indent="1327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</a:rPr>
                        <a:t>H</a:t>
                      </a:r>
                      <a:r>
                        <a:rPr lang="ru-RU" sz="32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</a:rPr>
                        <a:t>CO</a:t>
                      </a:r>
                      <a:r>
                        <a:rPr lang="ru-RU" sz="3200" baseline="-25000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32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3079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BaO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 indent="23241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SO</a:t>
                      </a:r>
                      <a:r>
                        <a:rPr lang="ru-RU" sz="3200" baseline="-25000" dirty="0">
                          <a:effectLst/>
                        </a:rPr>
                        <a:t>2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3136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488029" y="-504967"/>
            <a:ext cx="8137356" cy="736296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" name="Овал 6"/>
          <p:cNvSpPr/>
          <p:nvPr/>
        </p:nvSpPr>
        <p:spPr>
          <a:xfrm>
            <a:off x="1091820" y="116006"/>
            <a:ext cx="6810233" cy="657139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/>
          </a:p>
        </p:txBody>
      </p:sp>
      <p:sp>
        <p:nvSpPr>
          <p:cNvPr id="6" name="Овал 5"/>
          <p:cNvSpPr/>
          <p:nvPr/>
        </p:nvSpPr>
        <p:spPr>
          <a:xfrm>
            <a:off x="2060812" y="1473958"/>
            <a:ext cx="5063319" cy="472212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88029" y="-140922"/>
            <a:ext cx="84950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Планета «КИСЛОТЫ»</a:t>
            </a:r>
            <a:endParaRPr lang="ru-RU" sz="7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0097" y="700375"/>
            <a:ext cx="37482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Получение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32401" y="1832044"/>
            <a:ext cx="33201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Физические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 свойства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162939" y="3301056"/>
            <a:ext cx="2931325" cy="286147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endParaRPr lang="ru-RU" sz="3200" cap="none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65035" y="3517710"/>
            <a:ext cx="19271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Состав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07475" y="4230806"/>
            <a:ext cx="2163829" cy="1931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Определение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212764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6" grpId="0" animBg="1"/>
      <p:bldP spid="9" grpId="0"/>
      <p:bldP spid="10" grpId="0"/>
      <p:bldP spid="5" grpId="0" uiExpand="1" build="p" animBg="1"/>
      <p:bldP spid="1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677" y="-57177"/>
            <a:ext cx="1693248" cy="1693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728" y="3071200"/>
            <a:ext cx="7773338" cy="1596177"/>
          </a:xfrm>
        </p:spPr>
        <p:txBody>
          <a:bodyPr>
            <a:noAutofit/>
          </a:bodyPr>
          <a:lstStyle/>
          <a:p>
            <a:r>
              <a:rPr lang="ru-RU" sz="9600" b="1" u="sng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Тема урока: </a:t>
            </a:r>
            <a:r>
              <a:rPr lang="ru-RU" sz="9600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9600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9600" i="1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Химические </a:t>
            </a:r>
            <a:r>
              <a:rPr lang="ru-RU" sz="9600" i="1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свойства </a:t>
            </a:r>
            <a:r>
              <a:rPr lang="ru-RU" sz="9600" i="1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кислот</a:t>
            </a:r>
            <a:br>
              <a:rPr lang="ru-RU" sz="9600" i="1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8000" i="1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29.03.2021</a:t>
            </a:r>
            <a:r>
              <a:rPr lang="ru-RU" sz="9600" i="1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9600" i="1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9600" i="1" cap="none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60167"/>
            <a:ext cx="1997833" cy="199783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961" y="4248211"/>
            <a:ext cx="1897039" cy="123528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314144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651381" y="771100"/>
            <a:ext cx="6114198" cy="60869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97211" y="0"/>
            <a:ext cx="84950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Планета «КИСЛОТЫ»</a:t>
            </a:r>
            <a:endParaRPr lang="ru-RU" sz="7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651381" y="2161640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Идентификация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2711" y="1218682"/>
            <a:ext cx="257153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Химические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свойства</a:t>
            </a:r>
          </a:p>
        </p:txBody>
      </p:sp>
      <p:sp>
        <p:nvSpPr>
          <p:cNvPr id="8" name="Овал 7"/>
          <p:cNvSpPr/>
          <p:nvPr/>
        </p:nvSpPr>
        <p:spPr>
          <a:xfrm>
            <a:off x="4444001" y="2935427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Деструкция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1651381" y="3793818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Замещение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3893900" y="4680279"/>
            <a:ext cx="3499528" cy="158154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Нейтрализация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15180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582" y="5066160"/>
            <a:ext cx="2389120" cy="179184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276" y="263676"/>
            <a:ext cx="7773338" cy="1596177"/>
          </a:xfrm>
        </p:spPr>
        <p:txBody>
          <a:bodyPr/>
          <a:lstStyle/>
          <a:p>
            <a:r>
              <a:rPr lang="ru-RU" b="1" dirty="0"/>
              <a:t>правила техники безопасности: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4372" y="1477715"/>
            <a:ext cx="8557146" cy="342410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/>
              <a:t>Без разрешения учителя не трогать вещества и химическую посуду, стоящие на столе.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ничего </a:t>
            </a:r>
            <a:r>
              <a:rPr lang="ru-RU" sz="2400" dirty="0"/>
              <a:t>нельзя пробовать на вкус.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При </a:t>
            </a:r>
            <a:r>
              <a:rPr lang="ru-RU" sz="2400" dirty="0"/>
              <a:t>обнаружении трещин, </a:t>
            </a:r>
            <a:r>
              <a:rPr lang="ru-RU" sz="2400" dirty="0" smtClean="0"/>
              <a:t>сколов сообщить </a:t>
            </a:r>
            <a:r>
              <a:rPr lang="ru-RU" sz="2400" dirty="0"/>
              <a:t>учителю.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Взбалтывать </a:t>
            </a:r>
            <a:r>
              <a:rPr lang="ru-RU" sz="2400" dirty="0"/>
              <a:t>вещества следует, слегка покачивая пробиркой, при этом не закрывать ее отверстие пальцем</a:t>
            </a:r>
            <a:r>
              <a:rPr lang="ru-RU" sz="2400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1953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729</TotalTime>
  <Words>452</Words>
  <Application>Microsoft Office PowerPoint</Application>
  <PresentationFormat>Экран (4:3)</PresentationFormat>
  <Paragraphs>158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«Третий лишний».</vt:lpstr>
      <vt:lpstr>«Третий лишний».</vt:lpstr>
      <vt:lpstr>«Третий лишний».</vt:lpstr>
      <vt:lpstr>«Третий лишний».</vt:lpstr>
      <vt:lpstr>Презентация PowerPoint</vt:lpstr>
      <vt:lpstr>Тема урока:  Химические свойства кислот 29.03.2021 </vt:lpstr>
      <vt:lpstr>Презентация PowerPoint</vt:lpstr>
      <vt:lpstr>правила техники безопасности:</vt:lpstr>
      <vt:lpstr>Презентация PowerPoint</vt:lpstr>
      <vt:lpstr>Презентация PowerPoint</vt:lpstr>
      <vt:lpstr>Что вы видите на картинке?</vt:lpstr>
      <vt:lpstr>Презентация PowerPoint</vt:lpstr>
      <vt:lpstr>Презентация PowerPoint</vt:lpstr>
      <vt:lpstr>Что за чудо природы вы видите?</vt:lpstr>
      <vt:lpstr>Фруктовые кислоты</vt:lpstr>
      <vt:lpstr>1. С каким из перечисленных веществ реагирует соляная кислота:</vt:lpstr>
      <vt:lpstr>1. С каким из перечисленных веществ реагирует соляная кислота</vt:lpstr>
      <vt:lpstr>2. При взаимодействии соляной кислоты с каким металлом выделяется водород:</vt:lpstr>
      <vt:lpstr>2. При взаимодействии соляной кислоты с каким металлом выделяется водород:</vt:lpstr>
      <vt:lpstr>3. Какой из индикаторов при взаимодействии с раствором кислоты способен изменить окраску на красную:</vt:lpstr>
      <vt:lpstr>3. Какой из индикаторов при взаимодействии с раствором кислоты способен изменить окраску на красную:</vt:lpstr>
      <vt:lpstr>4. Каков тип реакции кислоты с активными металлами</vt:lpstr>
      <vt:lpstr>4. Каков тип реакции кислоты с активными металлами</vt:lpstr>
      <vt:lpstr>5. Раствором какого вещества можно нейтрализовать пораженный кислотой участок кожи:</vt:lpstr>
      <vt:lpstr>5. Раствором какого вещества можно нейтрализовать пораженный кислотой участок кожи:</vt:lpstr>
      <vt:lpstr>Домашнее задание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То, что мы знаем – ограничено;  То, что не знаем – бесконечно.</dc:title>
  <dc:creator>школа45_класс</dc:creator>
  <cp:lastModifiedBy>школа45_класс</cp:lastModifiedBy>
  <cp:revision>25</cp:revision>
  <dcterms:created xsi:type="dcterms:W3CDTF">2021-03-19T04:55:52Z</dcterms:created>
  <dcterms:modified xsi:type="dcterms:W3CDTF">2021-03-25T05:10:02Z</dcterms:modified>
</cp:coreProperties>
</file>