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341" r:id="rId3"/>
    <p:sldId id="345" r:id="rId4"/>
    <p:sldId id="258" r:id="rId5"/>
    <p:sldId id="304" r:id="rId6"/>
    <p:sldId id="298" r:id="rId7"/>
    <p:sldId id="300" r:id="rId8"/>
    <p:sldId id="303" r:id="rId9"/>
    <p:sldId id="302" r:id="rId10"/>
    <p:sldId id="299" r:id="rId11"/>
    <p:sldId id="306" r:id="rId12"/>
    <p:sldId id="309" r:id="rId13"/>
    <p:sldId id="308" r:id="rId14"/>
    <p:sldId id="307" r:id="rId15"/>
    <p:sldId id="313" r:id="rId16"/>
    <p:sldId id="312" r:id="rId17"/>
    <p:sldId id="311" r:id="rId18"/>
    <p:sldId id="262" r:id="rId19"/>
    <p:sldId id="314" r:id="rId20"/>
    <p:sldId id="315" r:id="rId21"/>
    <p:sldId id="321" r:id="rId22"/>
    <p:sldId id="316" r:id="rId23"/>
    <p:sldId id="319" r:id="rId24"/>
    <p:sldId id="318" r:id="rId25"/>
    <p:sldId id="342" r:id="rId26"/>
    <p:sldId id="353" r:id="rId27"/>
    <p:sldId id="334" r:id="rId28"/>
    <p:sldId id="351" r:id="rId29"/>
    <p:sldId id="352" r:id="rId30"/>
    <p:sldId id="350" r:id="rId31"/>
    <p:sldId id="346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33CCFF"/>
    <a:srgbClr val="0099CC"/>
    <a:srgbClr val="FF3399"/>
    <a:srgbClr val="3E852B"/>
    <a:srgbClr val="3B7B29"/>
    <a:srgbClr val="B10F1E"/>
    <a:srgbClr val="45943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78" autoAdjust="0"/>
    <p:restoredTop sz="94660"/>
  </p:normalViewPr>
  <p:slideViewPr>
    <p:cSldViewPr>
      <p:cViewPr varScale="1">
        <p:scale>
          <a:sx n="64" d="100"/>
          <a:sy n="64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204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8E4045D0-88E5-440F-975F-FB6CF9DBE0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gray">
          <a:xfrm>
            <a:off x="0" y="2514600"/>
            <a:ext cx="9144000" cy="1066800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gray">
          <a:xfrm>
            <a:off x="0" y="0"/>
            <a:ext cx="9144000" cy="2514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pic>
        <p:nvPicPr>
          <p:cNvPr id="6" name="Picture 24" descr="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103188"/>
            <a:ext cx="4162425" cy="408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gray">
          <a:xfrm>
            <a:off x="0" y="3200400"/>
            <a:ext cx="9144000" cy="36576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pic>
        <p:nvPicPr>
          <p:cNvPr id="8" name="Picture 25" descr="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3048000"/>
            <a:ext cx="1981200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2"/>
          <p:cNvPicPr>
            <a:picLocks noChangeAspect="1" noChangeArrowheads="1"/>
          </p:cNvPicPr>
          <p:nvPr/>
        </p:nvPicPr>
        <p:blipFill>
          <a:blip r:embed="rId4"/>
          <a:srcRect r="8662"/>
          <a:stretch>
            <a:fillRect/>
          </a:stretch>
        </p:blipFill>
        <p:spPr bwMode="auto">
          <a:xfrm>
            <a:off x="6781800" y="1538288"/>
            <a:ext cx="20574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1"/>
          <p:cNvPicPr>
            <a:picLocks noChangeAspect="1" noChangeArrowheads="1"/>
          </p:cNvPicPr>
          <p:nvPr/>
        </p:nvPicPr>
        <p:blipFill>
          <a:blip r:embed="rId5"/>
          <a:srcRect r="1010"/>
          <a:stretch>
            <a:fillRect/>
          </a:stretch>
        </p:blipFill>
        <p:spPr bwMode="auto">
          <a:xfrm>
            <a:off x="4419600" y="2439988"/>
            <a:ext cx="4495800" cy="380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6" descr="0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876800"/>
            <a:ext cx="1382713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27"/>
          <p:cNvSpPr txBox="1">
            <a:spLocks noChangeArrowheads="1"/>
          </p:cNvSpPr>
          <p:nvPr/>
        </p:nvSpPr>
        <p:spPr bwMode="auto">
          <a:xfrm>
            <a:off x="8001000" y="6415088"/>
            <a:ext cx="1047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2"/>
                </a:solidFill>
                <a:cs typeface="+mn-cs"/>
              </a:rPr>
              <a:t>L/O/G/O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457200" y="685800"/>
            <a:ext cx="8229600" cy="1524000"/>
          </a:xfrm>
        </p:spPr>
        <p:txBody>
          <a:bodyPr/>
          <a:lstStyle>
            <a:lvl1pPr>
              <a:defRPr sz="55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590800"/>
            <a:ext cx="5715000" cy="533400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3" name="Rectangle 7"/>
          <p:cNvSpPr>
            <a:spLocks noGrp="1" noChangeArrowheads="1"/>
          </p:cNvSpPr>
          <p:nvPr>
            <p:ph type="dt" sz="half" idx="10"/>
          </p:nvPr>
        </p:nvSpPr>
        <p:spPr bwMode="white">
          <a:xfrm>
            <a:off x="1295400" y="6553200"/>
            <a:ext cx="2133600" cy="168275"/>
          </a:xfrm>
        </p:spPr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8"/>
          <p:cNvSpPr>
            <a:spLocks noGrp="1" noChangeArrowheads="1"/>
          </p:cNvSpPr>
          <p:nvPr>
            <p:ph type="ftr" sz="quarter" idx="11"/>
          </p:nvPr>
        </p:nvSpPr>
        <p:spPr bwMode="white">
          <a:xfrm>
            <a:off x="3657600" y="6553200"/>
            <a:ext cx="2895600" cy="168275"/>
          </a:xfrm>
        </p:spPr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9"/>
          <p:cNvSpPr>
            <a:spLocks noGrp="1" noChangeArrowheads="1"/>
          </p:cNvSpPr>
          <p:nvPr>
            <p:ph type="sldNum" sz="quarter" idx="12"/>
          </p:nvPr>
        </p:nvSpPr>
        <p:spPr bwMode="white">
          <a:xfrm>
            <a:off x="6781800" y="6553200"/>
            <a:ext cx="1066800" cy="168275"/>
          </a:xfrm>
        </p:spPr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2ED5AE3-5FCA-499B-9270-25D190D3AB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6172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6172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28D30-D5B2-4DEE-B6D3-7A872EA294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61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533525"/>
            <a:ext cx="4038600" cy="50196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33525"/>
            <a:ext cx="4038600" cy="50196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34430-E75C-4D8C-B035-18AE07F6EB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61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533525"/>
            <a:ext cx="8229600" cy="5019675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7CD59-55D8-4678-8544-0944B7660D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61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533525"/>
            <a:ext cx="8229600" cy="5019675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BD478-AA5B-494E-B3A3-B07EBF8A78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A23E3-B28D-472A-9523-84144C2787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90194-0253-44BA-94CF-76947FE340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33525"/>
            <a:ext cx="4038600" cy="5019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33525"/>
            <a:ext cx="4038600" cy="5019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44DD9-E915-48BA-816B-34CA2E50CD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5752B-B3D3-4609-B6B7-4479C877CF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BB5E0-ADDB-4AD5-8D75-EA19B0BCC7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749C5-5EE4-497D-B504-9491147C8D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3FADD-77EE-4230-8CFB-238538024F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A6ED5-0D76-4750-A1A3-E0C6F1D500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0"/>
          <p:cNvGrpSpPr>
            <a:grpSpLocks/>
          </p:cNvGrpSpPr>
          <p:nvPr/>
        </p:nvGrpSpPr>
        <p:grpSpPr bwMode="auto">
          <a:xfrm>
            <a:off x="0" y="0"/>
            <a:ext cx="9144000" cy="1447800"/>
            <a:chOff x="0" y="0"/>
            <a:chExt cx="5760" cy="912"/>
          </a:xfrm>
        </p:grpSpPr>
        <p:sp>
          <p:nvSpPr>
            <p:cNvPr id="1031" name="Rectangle 7"/>
            <p:cNvSpPr>
              <a:spLocks noChangeArrowheads="1"/>
            </p:cNvSpPr>
            <p:nvPr userDrawn="1"/>
          </p:nvSpPr>
          <p:spPr bwMode="gray">
            <a:xfrm>
              <a:off x="0" y="0"/>
              <a:ext cx="5760" cy="240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28627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" name="Rectangle 8"/>
            <p:cNvSpPr>
              <a:spLocks noChangeArrowheads="1"/>
            </p:cNvSpPr>
            <p:nvPr userDrawn="1"/>
          </p:nvSpPr>
          <p:spPr bwMode="gray">
            <a:xfrm>
              <a:off x="1248" y="240"/>
              <a:ext cx="4512" cy="480"/>
            </a:xfrm>
            <a:prstGeom prst="rect">
              <a:avLst/>
            </a:prstGeom>
            <a:gradFill rotWithShape="1">
              <a:gsLst>
                <a:gs pos="0">
                  <a:schemeClr val="bg1">
                    <a:gamma/>
                    <a:tint val="0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" name="Rectangle 9"/>
            <p:cNvSpPr>
              <a:spLocks noChangeArrowheads="1"/>
            </p:cNvSpPr>
            <p:nvPr userDrawn="1"/>
          </p:nvSpPr>
          <p:spPr bwMode="gray">
            <a:xfrm>
              <a:off x="0" y="720"/>
              <a:ext cx="5760" cy="19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pic>
        <p:nvPicPr>
          <p:cNvPr id="1027" name="Picture 26" descr="02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715250" y="77788"/>
            <a:ext cx="10668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33525"/>
            <a:ext cx="82296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6135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6135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6135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cs typeface="+mn-cs"/>
              </a:defRPr>
            </a:lvl1pPr>
          </a:lstStyle>
          <a:p>
            <a:pPr>
              <a:defRPr/>
            </a:pPr>
            <a:fld id="{4BCB70B4-D37C-46A5-9998-A64C0DCA84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3" name="Picture 24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8424863" y="95250"/>
            <a:ext cx="6731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25"/>
          <p:cNvPicPr>
            <a:picLocks noChangeAspect="1" noChangeArrowheads="1"/>
          </p:cNvPicPr>
          <p:nvPr/>
        </p:nvPicPr>
        <p:blipFill>
          <a:blip r:embed="rId17"/>
          <a:srcRect r="1010"/>
          <a:stretch>
            <a:fillRect/>
          </a:stretch>
        </p:blipFill>
        <p:spPr bwMode="auto">
          <a:xfrm>
            <a:off x="8001000" y="311150"/>
            <a:ext cx="9144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1" name="Rectangle 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" y="1143000"/>
            <a:ext cx="845820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2.xml"/><Relationship Id="rId18" Type="http://schemas.openxmlformats.org/officeDocument/2006/relationships/slide" Target="slide9.xml"/><Relationship Id="rId3" Type="http://schemas.openxmlformats.org/officeDocument/2006/relationships/slide" Target="slide10.xml"/><Relationship Id="rId21" Type="http://schemas.openxmlformats.org/officeDocument/2006/relationships/slide" Target="slide24.xml"/><Relationship Id="rId7" Type="http://schemas.openxmlformats.org/officeDocument/2006/relationships/slide" Target="slide11.xml"/><Relationship Id="rId12" Type="http://schemas.openxmlformats.org/officeDocument/2006/relationships/slide" Target="slide17.xml"/><Relationship Id="rId17" Type="http://schemas.openxmlformats.org/officeDocument/2006/relationships/slide" Target="slide23.xml"/><Relationship Id="rId2" Type="http://schemas.openxmlformats.org/officeDocument/2006/relationships/slide" Target="slide5.xml"/><Relationship Id="rId16" Type="http://schemas.openxmlformats.org/officeDocument/2006/relationships/slide" Target="slide18.xml"/><Relationship Id="rId20" Type="http://schemas.openxmlformats.org/officeDocument/2006/relationships/slide" Target="slide19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6.xml"/><Relationship Id="rId11" Type="http://schemas.openxmlformats.org/officeDocument/2006/relationships/slide" Target="slide12.xml"/><Relationship Id="rId5" Type="http://schemas.openxmlformats.org/officeDocument/2006/relationships/slide" Target="slide20.xml"/><Relationship Id="rId15" Type="http://schemas.openxmlformats.org/officeDocument/2006/relationships/slide" Target="slide13.xml"/><Relationship Id="rId10" Type="http://schemas.openxmlformats.org/officeDocument/2006/relationships/slide" Target="slide7.xml"/><Relationship Id="rId19" Type="http://schemas.openxmlformats.org/officeDocument/2006/relationships/slide" Target="slide14.xml"/><Relationship Id="rId4" Type="http://schemas.openxmlformats.org/officeDocument/2006/relationships/slide" Target="slide15.xml"/><Relationship Id="rId9" Type="http://schemas.openxmlformats.org/officeDocument/2006/relationships/slide" Target="slide21.xml"/><Relationship Id="rId14" Type="http://schemas.openxmlformats.org/officeDocument/2006/relationships/slide" Target="slide8.xml"/><Relationship Id="rId22" Type="http://schemas.openxmlformats.org/officeDocument/2006/relationships/slide" Target="slide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6"/>
          <p:cNvSpPr>
            <a:spLocks noGrp="1" noChangeArrowheads="1"/>
          </p:cNvSpPr>
          <p:nvPr>
            <p:ph type="ctrTitle"/>
          </p:nvPr>
        </p:nvSpPr>
        <p:spPr>
          <a:xfrm>
            <a:off x="457200" y="990600"/>
            <a:ext cx="8229600" cy="15240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tx1"/>
                </a:solidFill>
              </a:rPr>
              <a:t> </a:t>
            </a:r>
            <a:endParaRPr lang="en-US" smtClean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645556">
            <a:off x="4665663" y="2444750"/>
            <a:ext cx="3668712" cy="193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+mn-cs"/>
              </a:rPr>
              <a:t>Увлекательный ЕГЭ по русскому языку</a:t>
            </a:r>
          </a:p>
        </p:txBody>
      </p:sp>
      <p:pic>
        <p:nvPicPr>
          <p:cNvPr id="16387" name="Picture 8" descr="psd_template_open_book"/>
          <p:cNvPicPr>
            <a:picLocks noChangeAspect="1" noChangeArrowheads="1"/>
          </p:cNvPicPr>
          <p:nvPr/>
        </p:nvPicPr>
        <p:blipFill>
          <a:blip r:embed="rId2"/>
          <a:srcRect t="5713"/>
          <a:stretch>
            <a:fillRect/>
          </a:stretch>
        </p:blipFill>
        <p:spPr bwMode="auto">
          <a:xfrm>
            <a:off x="179388" y="333375"/>
            <a:ext cx="8750300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4787900" y="3860800"/>
            <a:ext cx="3744913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ru-RU" b="1">
                <a:solidFill>
                  <a:srgbClr val="459430"/>
                </a:solidFill>
              </a:rPr>
              <a:t>Фрунзе Оксана Владимировна</a:t>
            </a:r>
          </a:p>
          <a:p>
            <a:pPr algn="r">
              <a:defRPr/>
            </a:pPr>
            <a:r>
              <a:rPr lang="ru-RU" b="1">
                <a:solidFill>
                  <a:srgbClr val="459430"/>
                </a:solidFill>
              </a:rPr>
              <a:t>педагог дополнительного образования МОУ ДО «ДДТ»</a:t>
            </a:r>
          </a:p>
          <a:p>
            <a:pPr algn="r">
              <a:defRPr/>
            </a:pPr>
            <a:r>
              <a:rPr lang="ru-RU" b="1">
                <a:solidFill>
                  <a:srgbClr val="459430"/>
                </a:solidFill>
              </a:rPr>
              <a:t>г. Новодвинск</a:t>
            </a:r>
          </a:p>
          <a:p>
            <a:pPr algn="r">
              <a:lnSpc>
                <a:spcPct val="150000"/>
              </a:lnSpc>
              <a:defRPr/>
            </a:pPr>
            <a:endParaRPr lang="ru-RU">
              <a:solidFill>
                <a:srgbClr val="459430"/>
              </a:solidFill>
            </a:endParaRPr>
          </a:p>
        </p:txBody>
      </p:sp>
      <p:sp>
        <p:nvSpPr>
          <p:cNvPr id="16389" name="Rectangle 13"/>
          <p:cNvSpPr>
            <a:spLocks noChangeArrowheads="1"/>
          </p:cNvSpPr>
          <p:nvPr/>
        </p:nvSpPr>
        <p:spPr bwMode="auto">
          <a:xfrm rot="-1617530">
            <a:off x="720059" y="2459096"/>
            <a:ext cx="775818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457937"/>
            </a:prst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B10F1E"/>
                </a:solidFill>
                <a:latin typeface="Monotype Corsiva" pitchFamily="66" charset="0"/>
              </a:rPr>
              <a:t>Тайны </a:t>
            </a:r>
            <a:r>
              <a:rPr lang="ru-RU" sz="9600" b="1" dirty="0" smtClean="0">
                <a:solidFill>
                  <a:srgbClr val="B10F1E"/>
                </a:solidFill>
                <a:latin typeface="Monotype Corsiva" pitchFamily="66" charset="0"/>
              </a:rPr>
              <a:t> </a:t>
            </a:r>
            <a:r>
              <a:rPr lang="ru-RU" sz="9600" b="1" dirty="0" smtClean="0">
                <a:solidFill>
                  <a:srgbClr val="B10F1E"/>
                </a:solidFill>
                <a:latin typeface="Monotype Corsiva" pitchFamily="66" charset="0"/>
              </a:rPr>
              <a:t>слова</a:t>
            </a:r>
            <a:endParaRPr lang="ru-RU" sz="9600" b="1" dirty="0">
              <a:solidFill>
                <a:srgbClr val="B10F1E"/>
              </a:solidFill>
              <a:latin typeface="Monotype Corsiva" pitchFamily="66" charset="0"/>
            </a:endParaRP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611188" y="765175"/>
            <a:ext cx="38163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1600" b="1" i="1">
                <a:solidFill>
                  <a:schemeClr val="accent1"/>
                </a:solidFill>
              </a:rPr>
              <a:t>И нет у нас иного достоянья! </a:t>
            </a:r>
            <a:br>
              <a:rPr lang="ru-RU" sz="1600" b="1" i="1">
                <a:solidFill>
                  <a:schemeClr val="accent1"/>
                </a:solidFill>
              </a:rPr>
            </a:br>
            <a:r>
              <a:rPr lang="ru-RU" sz="1600" b="1" i="1">
                <a:solidFill>
                  <a:schemeClr val="accent1"/>
                </a:solidFill>
              </a:rPr>
              <a:t>Умейте же беречь </a:t>
            </a:r>
            <a:br>
              <a:rPr lang="ru-RU" sz="1600" b="1" i="1">
                <a:solidFill>
                  <a:schemeClr val="accent1"/>
                </a:solidFill>
              </a:rPr>
            </a:br>
            <a:r>
              <a:rPr lang="ru-RU" sz="1600" b="1" i="1">
                <a:solidFill>
                  <a:schemeClr val="accent1"/>
                </a:solidFill>
              </a:rPr>
              <a:t>Хоть в меру сил, в дни злобы и страданья, </a:t>
            </a:r>
            <a:br>
              <a:rPr lang="ru-RU" sz="1600" b="1" i="1">
                <a:solidFill>
                  <a:schemeClr val="accent1"/>
                </a:solidFill>
              </a:rPr>
            </a:br>
            <a:r>
              <a:rPr lang="ru-RU" sz="1600" b="1" i="1">
                <a:solidFill>
                  <a:schemeClr val="accent1"/>
                </a:solidFill>
              </a:rPr>
              <a:t>Наш дар бессмертный — речь.</a:t>
            </a:r>
          </a:p>
          <a:p>
            <a:pPr algn="r">
              <a:spcBef>
                <a:spcPct val="50000"/>
              </a:spcBef>
              <a:defRPr/>
            </a:pPr>
            <a:r>
              <a:rPr lang="ru-RU" sz="1600" b="1" i="1">
                <a:solidFill>
                  <a:schemeClr val="accent1"/>
                </a:solidFill>
              </a:rPr>
              <a:t>И.А. Бунин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Орфоэпия (1 балл)</a:t>
            </a:r>
            <a:endParaRPr lang="en-US" smtClean="0"/>
          </a:p>
        </p:txBody>
      </p:sp>
      <p:sp>
        <p:nvSpPr>
          <p:cNvPr id="25602" name="Text Box 18"/>
          <p:cNvSpPr txBox="1">
            <a:spLocks noChangeArrowheads="1"/>
          </p:cNvSpPr>
          <p:nvPr/>
        </p:nvSpPr>
        <p:spPr bwMode="white">
          <a:xfrm>
            <a:off x="1141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5603" name="Text Box 18"/>
          <p:cNvSpPr txBox="1">
            <a:spLocks noChangeArrowheads="1"/>
          </p:cNvSpPr>
          <p:nvPr/>
        </p:nvSpPr>
        <p:spPr bwMode="white">
          <a:xfrm>
            <a:off x="1141413" y="20812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5604" name="AutoShape 12"/>
          <p:cNvSpPr>
            <a:spLocks noChangeArrowheads="1"/>
          </p:cNvSpPr>
          <p:nvPr/>
        </p:nvSpPr>
        <p:spPr bwMode="gray">
          <a:xfrm>
            <a:off x="500063" y="1785938"/>
            <a:ext cx="8286750" cy="4357687"/>
          </a:xfrm>
          <a:prstGeom prst="roundRect">
            <a:avLst>
              <a:gd name="adj" fmla="val 12699"/>
            </a:avLst>
          </a:prstGeom>
          <a:solidFill>
            <a:schemeClr val="hlink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5" name="AutoShape 13"/>
          <p:cNvSpPr>
            <a:spLocks noChangeArrowheads="1"/>
          </p:cNvSpPr>
          <p:nvPr/>
        </p:nvSpPr>
        <p:spPr bwMode="gray">
          <a:xfrm>
            <a:off x="785813" y="2143125"/>
            <a:ext cx="7715250" cy="36433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5606" name="Text Box 9"/>
          <p:cNvSpPr txBox="1">
            <a:spLocks noChangeArrowheads="1"/>
          </p:cNvSpPr>
          <p:nvPr/>
        </p:nvSpPr>
        <p:spPr bwMode="gray">
          <a:xfrm>
            <a:off x="1071563" y="2786063"/>
            <a:ext cx="7000875" cy="22780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4400" b="1" dirty="0"/>
              <a:t>Произнесите </a:t>
            </a:r>
          </a:p>
          <a:p>
            <a:pPr algn="ctr" eaLnBrk="0" hangingPunct="0"/>
            <a:r>
              <a:rPr lang="ru-RU" sz="4400" b="1" dirty="0"/>
              <a:t>правильно слово: </a:t>
            </a:r>
          </a:p>
          <a:p>
            <a:pPr algn="ctr" eaLnBrk="0" hangingPunct="0"/>
            <a:r>
              <a:rPr lang="ru-RU" sz="5400" b="1" i="1" dirty="0"/>
              <a:t>квартал</a:t>
            </a:r>
            <a:endParaRPr lang="en-US" sz="5400" b="1" i="1" dirty="0"/>
          </a:p>
        </p:txBody>
      </p:sp>
      <p:sp>
        <p:nvSpPr>
          <p:cNvPr id="25607" name="Прямоугольник 7"/>
          <p:cNvSpPr>
            <a:spLocks noChangeArrowheads="1"/>
          </p:cNvSpPr>
          <p:nvPr/>
        </p:nvSpPr>
        <p:spPr bwMode="auto">
          <a:xfrm>
            <a:off x="7429500" y="6215063"/>
            <a:ext cx="808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Орфоэпия (2 балла)</a:t>
            </a:r>
            <a:endParaRPr lang="en-US" smtClean="0"/>
          </a:p>
        </p:txBody>
      </p:sp>
      <p:sp>
        <p:nvSpPr>
          <p:cNvPr id="26626" name="Text Box 18"/>
          <p:cNvSpPr txBox="1">
            <a:spLocks noChangeArrowheads="1"/>
          </p:cNvSpPr>
          <p:nvPr/>
        </p:nvSpPr>
        <p:spPr bwMode="white">
          <a:xfrm>
            <a:off x="1141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6627" name="Text Box 18"/>
          <p:cNvSpPr txBox="1">
            <a:spLocks noChangeArrowheads="1"/>
          </p:cNvSpPr>
          <p:nvPr/>
        </p:nvSpPr>
        <p:spPr bwMode="white">
          <a:xfrm>
            <a:off x="1141413" y="20812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6628" name="AutoShape 12"/>
          <p:cNvSpPr>
            <a:spLocks noChangeArrowheads="1"/>
          </p:cNvSpPr>
          <p:nvPr/>
        </p:nvSpPr>
        <p:spPr bwMode="gray">
          <a:xfrm>
            <a:off x="500063" y="1785938"/>
            <a:ext cx="8286750" cy="4357687"/>
          </a:xfrm>
          <a:prstGeom prst="roundRect">
            <a:avLst>
              <a:gd name="adj" fmla="val 12699"/>
            </a:avLst>
          </a:prstGeom>
          <a:solidFill>
            <a:schemeClr val="hlink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9" name="AutoShape 13"/>
          <p:cNvSpPr>
            <a:spLocks noChangeArrowheads="1"/>
          </p:cNvSpPr>
          <p:nvPr/>
        </p:nvSpPr>
        <p:spPr bwMode="gray">
          <a:xfrm>
            <a:off x="785813" y="2143125"/>
            <a:ext cx="7715250" cy="36433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6630" name="Text Box 9"/>
          <p:cNvSpPr txBox="1">
            <a:spLocks noChangeArrowheads="1"/>
          </p:cNvSpPr>
          <p:nvPr/>
        </p:nvSpPr>
        <p:spPr bwMode="gray">
          <a:xfrm>
            <a:off x="1071563" y="2786063"/>
            <a:ext cx="7000875" cy="2924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4400" b="1" dirty="0"/>
              <a:t>Произнесите правильно слова: </a:t>
            </a:r>
          </a:p>
          <a:p>
            <a:pPr algn="ctr" eaLnBrk="0" hangingPunct="0"/>
            <a:r>
              <a:rPr lang="ru-RU" sz="4800" b="1" i="1" dirty="0"/>
              <a:t>ветеринария, договор</a:t>
            </a:r>
            <a:endParaRPr lang="en-US" sz="4800" b="1" i="1" dirty="0"/>
          </a:p>
        </p:txBody>
      </p:sp>
      <p:sp>
        <p:nvSpPr>
          <p:cNvPr id="26631" name="Прямоугольник 7"/>
          <p:cNvSpPr>
            <a:spLocks noChangeArrowheads="1"/>
          </p:cNvSpPr>
          <p:nvPr/>
        </p:nvSpPr>
        <p:spPr bwMode="auto">
          <a:xfrm>
            <a:off x="7429500" y="6215063"/>
            <a:ext cx="808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Орфоэпия (3 балла)</a:t>
            </a:r>
            <a:endParaRPr lang="en-US" smtClean="0"/>
          </a:p>
        </p:txBody>
      </p:sp>
      <p:sp>
        <p:nvSpPr>
          <p:cNvPr id="27650" name="Text Box 18"/>
          <p:cNvSpPr txBox="1">
            <a:spLocks noChangeArrowheads="1"/>
          </p:cNvSpPr>
          <p:nvPr/>
        </p:nvSpPr>
        <p:spPr bwMode="white">
          <a:xfrm>
            <a:off x="1141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7651" name="Text Box 18"/>
          <p:cNvSpPr txBox="1">
            <a:spLocks noChangeArrowheads="1"/>
          </p:cNvSpPr>
          <p:nvPr/>
        </p:nvSpPr>
        <p:spPr bwMode="white">
          <a:xfrm>
            <a:off x="1141413" y="20812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7652" name="AutoShape 12"/>
          <p:cNvSpPr>
            <a:spLocks noChangeArrowheads="1"/>
          </p:cNvSpPr>
          <p:nvPr/>
        </p:nvSpPr>
        <p:spPr bwMode="gray">
          <a:xfrm>
            <a:off x="500063" y="1785938"/>
            <a:ext cx="8286750" cy="4357687"/>
          </a:xfrm>
          <a:prstGeom prst="roundRect">
            <a:avLst>
              <a:gd name="adj" fmla="val 12699"/>
            </a:avLst>
          </a:prstGeom>
          <a:solidFill>
            <a:schemeClr val="hlink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3" name="AutoShape 13"/>
          <p:cNvSpPr>
            <a:spLocks noChangeArrowheads="1"/>
          </p:cNvSpPr>
          <p:nvPr/>
        </p:nvSpPr>
        <p:spPr bwMode="gray">
          <a:xfrm>
            <a:off x="785813" y="2143125"/>
            <a:ext cx="7715250" cy="36433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54" name="Text Box 9"/>
          <p:cNvSpPr txBox="1">
            <a:spLocks noChangeArrowheads="1"/>
          </p:cNvSpPr>
          <p:nvPr/>
        </p:nvSpPr>
        <p:spPr bwMode="gray">
          <a:xfrm>
            <a:off x="1071563" y="2428875"/>
            <a:ext cx="7000875" cy="2924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4400" b="1" dirty="0"/>
              <a:t>Произнесите </a:t>
            </a:r>
          </a:p>
          <a:p>
            <a:pPr algn="ctr" eaLnBrk="0" hangingPunct="0"/>
            <a:r>
              <a:rPr lang="ru-RU" sz="4400" b="1" dirty="0"/>
              <a:t>правильно слова: </a:t>
            </a:r>
            <a:r>
              <a:rPr lang="ru-RU" sz="4800" b="1" i="1" dirty="0"/>
              <a:t>досуг, обеспечение, облегчить</a:t>
            </a:r>
          </a:p>
        </p:txBody>
      </p:sp>
      <p:sp>
        <p:nvSpPr>
          <p:cNvPr id="27655" name="Прямоугольник 7"/>
          <p:cNvSpPr>
            <a:spLocks noChangeArrowheads="1"/>
          </p:cNvSpPr>
          <p:nvPr/>
        </p:nvSpPr>
        <p:spPr bwMode="auto">
          <a:xfrm>
            <a:off x="7429500" y="6215063"/>
            <a:ext cx="808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Орфоэпия (4 балла)</a:t>
            </a:r>
            <a:endParaRPr lang="en-US" smtClean="0"/>
          </a:p>
        </p:txBody>
      </p:sp>
      <p:sp>
        <p:nvSpPr>
          <p:cNvPr id="28674" name="Text Box 18"/>
          <p:cNvSpPr txBox="1">
            <a:spLocks noChangeArrowheads="1"/>
          </p:cNvSpPr>
          <p:nvPr/>
        </p:nvSpPr>
        <p:spPr bwMode="white">
          <a:xfrm>
            <a:off x="1141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8675" name="Text Box 18"/>
          <p:cNvSpPr txBox="1">
            <a:spLocks noChangeArrowheads="1"/>
          </p:cNvSpPr>
          <p:nvPr/>
        </p:nvSpPr>
        <p:spPr bwMode="white">
          <a:xfrm>
            <a:off x="1141413" y="20812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8676" name="AutoShape 12"/>
          <p:cNvSpPr>
            <a:spLocks noChangeArrowheads="1"/>
          </p:cNvSpPr>
          <p:nvPr/>
        </p:nvSpPr>
        <p:spPr bwMode="gray">
          <a:xfrm>
            <a:off x="500063" y="1785938"/>
            <a:ext cx="8286750" cy="4357687"/>
          </a:xfrm>
          <a:prstGeom prst="roundRect">
            <a:avLst>
              <a:gd name="adj" fmla="val 12699"/>
            </a:avLst>
          </a:prstGeom>
          <a:solidFill>
            <a:schemeClr val="hlink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7" name="AutoShape 13"/>
          <p:cNvSpPr>
            <a:spLocks noChangeArrowheads="1"/>
          </p:cNvSpPr>
          <p:nvPr/>
        </p:nvSpPr>
        <p:spPr bwMode="gray">
          <a:xfrm>
            <a:off x="785813" y="2143125"/>
            <a:ext cx="7715250" cy="36433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8678" name="Text Box 9"/>
          <p:cNvSpPr txBox="1">
            <a:spLocks noChangeArrowheads="1"/>
          </p:cNvSpPr>
          <p:nvPr/>
        </p:nvSpPr>
        <p:spPr bwMode="gray">
          <a:xfrm>
            <a:off x="1143000" y="2500313"/>
            <a:ext cx="7000875" cy="280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4400" b="1" dirty="0"/>
              <a:t>Произнесите </a:t>
            </a:r>
          </a:p>
          <a:p>
            <a:pPr algn="ctr" eaLnBrk="0" hangingPunct="0"/>
            <a:r>
              <a:rPr lang="ru-RU" sz="4400" b="1" dirty="0"/>
              <a:t>правильно слова: </a:t>
            </a:r>
            <a:r>
              <a:rPr lang="ru-RU" sz="4400" b="1" i="1" dirty="0"/>
              <a:t>ломота, щавель, средства, апостроф</a:t>
            </a:r>
          </a:p>
        </p:txBody>
      </p:sp>
      <p:sp>
        <p:nvSpPr>
          <p:cNvPr id="28679" name="Прямоугольник 7"/>
          <p:cNvSpPr>
            <a:spLocks noChangeArrowheads="1"/>
          </p:cNvSpPr>
          <p:nvPr/>
        </p:nvSpPr>
        <p:spPr bwMode="auto">
          <a:xfrm>
            <a:off x="7429500" y="6215063"/>
            <a:ext cx="808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Орфоэпия (5 баллов)</a:t>
            </a:r>
            <a:endParaRPr lang="en-US" smtClean="0"/>
          </a:p>
        </p:txBody>
      </p:sp>
      <p:sp>
        <p:nvSpPr>
          <p:cNvPr id="29698" name="Text Box 18"/>
          <p:cNvSpPr txBox="1">
            <a:spLocks noChangeArrowheads="1"/>
          </p:cNvSpPr>
          <p:nvPr/>
        </p:nvSpPr>
        <p:spPr bwMode="white">
          <a:xfrm>
            <a:off x="1141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9699" name="Text Box 18"/>
          <p:cNvSpPr txBox="1">
            <a:spLocks noChangeArrowheads="1"/>
          </p:cNvSpPr>
          <p:nvPr/>
        </p:nvSpPr>
        <p:spPr bwMode="white">
          <a:xfrm>
            <a:off x="1141413" y="20812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9700" name="AutoShape 12"/>
          <p:cNvSpPr>
            <a:spLocks noChangeArrowheads="1"/>
          </p:cNvSpPr>
          <p:nvPr/>
        </p:nvSpPr>
        <p:spPr bwMode="gray">
          <a:xfrm>
            <a:off x="500063" y="1785938"/>
            <a:ext cx="8286750" cy="4357687"/>
          </a:xfrm>
          <a:prstGeom prst="roundRect">
            <a:avLst>
              <a:gd name="adj" fmla="val 12699"/>
            </a:avLst>
          </a:prstGeom>
          <a:solidFill>
            <a:schemeClr val="hlink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1" name="AutoShape 13"/>
          <p:cNvSpPr>
            <a:spLocks noChangeArrowheads="1"/>
          </p:cNvSpPr>
          <p:nvPr/>
        </p:nvSpPr>
        <p:spPr bwMode="gray">
          <a:xfrm>
            <a:off x="785813" y="2143125"/>
            <a:ext cx="7715250" cy="36433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9702" name="Text Box 9"/>
          <p:cNvSpPr txBox="1">
            <a:spLocks noChangeArrowheads="1"/>
          </p:cNvSpPr>
          <p:nvPr/>
        </p:nvSpPr>
        <p:spPr bwMode="gray">
          <a:xfrm>
            <a:off x="1214438" y="2500313"/>
            <a:ext cx="7000875" cy="280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4400" b="1" dirty="0"/>
              <a:t>Произнесите правильно слова: </a:t>
            </a:r>
            <a:r>
              <a:rPr lang="ru-RU" sz="4400" b="1" i="1" dirty="0"/>
              <a:t>иконопись, торты, слепень, начался, ходатайство</a:t>
            </a:r>
          </a:p>
        </p:txBody>
      </p:sp>
      <p:sp>
        <p:nvSpPr>
          <p:cNvPr id="29703" name="Прямоугольник 7"/>
          <p:cNvSpPr>
            <a:spLocks noChangeArrowheads="1"/>
          </p:cNvSpPr>
          <p:nvPr/>
        </p:nvSpPr>
        <p:spPr bwMode="auto">
          <a:xfrm>
            <a:off x="7429500" y="6215063"/>
            <a:ext cx="808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Морфология (1 балл)</a:t>
            </a:r>
            <a:endParaRPr lang="en-US" smtClean="0"/>
          </a:p>
        </p:txBody>
      </p:sp>
      <p:sp>
        <p:nvSpPr>
          <p:cNvPr id="30722" name="Text Box 18"/>
          <p:cNvSpPr txBox="1">
            <a:spLocks noChangeArrowheads="1"/>
          </p:cNvSpPr>
          <p:nvPr/>
        </p:nvSpPr>
        <p:spPr bwMode="white">
          <a:xfrm>
            <a:off x="1141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30723" name="AutoShape 8"/>
          <p:cNvSpPr>
            <a:spLocks noChangeArrowheads="1"/>
          </p:cNvSpPr>
          <p:nvPr/>
        </p:nvSpPr>
        <p:spPr bwMode="ltGray">
          <a:xfrm>
            <a:off x="428625" y="1714500"/>
            <a:ext cx="8358188" cy="4500563"/>
          </a:xfrm>
          <a:prstGeom prst="roundRect">
            <a:avLst>
              <a:gd name="adj" fmla="val 12699"/>
            </a:avLst>
          </a:prstGeom>
          <a:solidFill>
            <a:srgbClr val="FF3399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4" name="AutoShape 9"/>
          <p:cNvSpPr>
            <a:spLocks noChangeArrowheads="1"/>
          </p:cNvSpPr>
          <p:nvPr/>
        </p:nvSpPr>
        <p:spPr bwMode="gray">
          <a:xfrm>
            <a:off x="857250" y="2000250"/>
            <a:ext cx="7715250" cy="39290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r>
              <a:rPr lang="ru-RU" sz="4800" b="1"/>
              <a:t> </a:t>
            </a:r>
          </a:p>
          <a:p>
            <a:endParaRPr lang="ru-RU" sz="4800" b="1"/>
          </a:p>
          <a:p>
            <a:endParaRPr lang="ru-RU" sz="4800"/>
          </a:p>
        </p:txBody>
      </p:sp>
      <p:sp>
        <p:nvSpPr>
          <p:cNvPr id="30725" name="Text Box 9"/>
          <p:cNvSpPr txBox="1">
            <a:spLocks noChangeArrowheads="1"/>
          </p:cNvSpPr>
          <p:nvPr/>
        </p:nvSpPr>
        <p:spPr bwMode="gray">
          <a:xfrm>
            <a:off x="781050" y="2563813"/>
            <a:ext cx="2316163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400" b="1"/>
              <a:t>  </a:t>
            </a:r>
            <a:endParaRPr lang="en-US" sz="1400" b="1"/>
          </a:p>
        </p:txBody>
      </p:sp>
      <p:sp>
        <p:nvSpPr>
          <p:cNvPr id="30726" name="TextBox 7"/>
          <p:cNvSpPr txBox="1">
            <a:spLocks noChangeArrowheads="1"/>
          </p:cNvSpPr>
          <p:nvPr/>
        </p:nvSpPr>
        <p:spPr bwMode="auto">
          <a:xfrm>
            <a:off x="1000125" y="2571750"/>
            <a:ext cx="71437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/>
              <a:t>Образуйте форму </a:t>
            </a:r>
          </a:p>
          <a:p>
            <a:pPr algn="ctr"/>
            <a:r>
              <a:rPr lang="ru-RU" sz="4400" b="1" dirty="0"/>
              <a:t>Мн. числа,  Род. падежа слова </a:t>
            </a:r>
            <a:r>
              <a:rPr lang="ru-RU" sz="4400" b="1" i="1" dirty="0"/>
              <a:t>туфля</a:t>
            </a:r>
            <a:endParaRPr lang="ru-RU" sz="4400" i="1" dirty="0"/>
          </a:p>
        </p:txBody>
      </p:sp>
      <p:sp>
        <p:nvSpPr>
          <p:cNvPr id="30727" name="Прямоугольник 8"/>
          <p:cNvSpPr>
            <a:spLocks noChangeArrowheads="1"/>
          </p:cNvSpPr>
          <p:nvPr/>
        </p:nvSpPr>
        <p:spPr bwMode="auto">
          <a:xfrm>
            <a:off x="7643813" y="6286500"/>
            <a:ext cx="808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Морфология (2 балла)</a:t>
            </a:r>
            <a:endParaRPr lang="en-US" smtClean="0"/>
          </a:p>
        </p:txBody>
      </p:sp>
      <p:sp>
        <p:nvSpPr>
          <p:cNvPr id="31746" name="Text Box 18"/>
          <p:cNvSpPr txBox="1">
            <a:spLocks noChangeArrowheads="1"/>
          </p:cNvSpPr>
          <p:nvPr/>
        </p:nvSpPr>
        <p:spPr bwMode="white">
          <a:xfrm>
            <a:off x="1141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31747" name="AutoShape 8"/>
          <p:cNvSpPr>
            <a:spLocks noChangeArrowheads="1"/>
          </p:cNvSpPr>
          <p:nvPr/>
        </p:nvSpPr>
        <p:spPr bwMode="ltGray">
          <a:xfrm>
            <a:off x="428625" y="1857375"/>
            <a:ext cx="8358188" cy="4429125"/>
          </a:xfrm>
          <a:prstGeom prst="roundRect">
            <a:avLst>
              <a:gd name="adj" fmla="val 12699"/>
            </a:avLst>
          </a:prstGeom>
          <a:solidFill>
            <a:srgbClr val="FF3399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48" name="AutoShape 9"/>
          <p:cNvSpPr>
            <a:spLocks noChangeArrowheads="1"/>
          </p:cNvSpPr>
          <p:nvPr/>
        </p:nvSpPr>
        <p:spPr bwMode="gray">
          <a:xfrm>
            <a:off x="785813" y="2143125"/>
            <a:ext cx="7715250" cy="3714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r>
              <a:rPr lang="ru-RU" sz="4800" b="1"/>
              <a:t> </a:t>
            </a:r>
          </a:p>
          <a:p>
            <a:endParaRPr lang="ru-RU" sz="4800" b="1"/>
          </a:p>
          <a:p>
            <a:endParaRPr lang="ru-RU" sz="4800"/>
          </a:p>
        </p:txBody>
      </p:sp>
      <p:sp>
        <p:nvSpPr>
          <p:cNvPr id="31749" name="Text Box 9"/>
          <p:cNvSpPr txBox="1">
            <a:spLocks noChangeArrowheads="1"/>
          </p:cNvSpPr>
          <p:nvPr/>
        </p:nvSpPr>
        <p:spPr bwMode="gray">
          <a:xfrm>
            <a:off x="781050" y="2563813"/>
            <a:ext cx="2316163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400" b="1"/>
              <a:t>  </a:t>
            </a:r>
            <a:endParaRPr lang="en-US" sz="1400" b="1"/>
          </a:p>
        </p:txBody>
      </p:sp>
      <p:sp>
        <p:nvSpPr>
          <p:cNvPr id="31750" name="TextBox 7"/>
          <p:cNvSpPr txBox="1">
            <a:spLocks noChangeArrowheads="1"/>
          </p:cNvSpPr>
          <p:nvPr/>
        </p:nvSpPr>
        <p:spPr bwMode="auto">
          <a:xfrm>
            <a:off x="1071563" y="2714625"/>
            <a:ext cx="71437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dirty="0"/>
              <a:t>К какому роду относится слово </a:t>
            </a:r>
            <a:r>
              <a:rPr lang="ru-RU" sz="4800" b="1" i="1" dirty="0"/>
              <a:t>тюль?</a:t>
            </a:r>
            <a:endParaRPr lang="ru-RU" sz="4800" i="1" dirty="0"/>
          </a:p>
        </p:txBody>
      </p:sp>
      <p:sp>
        <p:nvSpPr>
          <p:cNvPr id="31751" name="Прямоугольник 8"/>
          <p:cNvSpPr>
            <a:spLocks noChangeArrowheads="1"/>
          </p:cNvSpPr>
          <p:nvPr/>
        </p:nvSpPr>
        <p:spPr bwMode="auto">
          <a:xfrm>
            <a:off x="7500938" y="6286500"/>
            <a:ext cx="808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Морфология (3 балла)</a:t>
            </a:r>
            <a:endParaRPr lang="en-US" smtClean="0"/>
          </a:p>
        </p:txBody>
      </p:sp>
      <p:sp>
        <p:nvSpPr>
          <p:cNvPr id="32770" name="Text Box 18"/>
          <p:cNvSpPr txBox="1">
            <a:spLocks noChangeArrowheads="1"/>
          </p:cNvSpPr>
          <p:nvPr/>
        </p:nvSpPr>
        <p:spPr bwMode="white">
          <a:xfrm>
            <a:off x="1141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32771" name="AutoShape 8"/>
          <p:cNvSpPr>
            <a:spLocks noChangeArrowheads="1"/>
          </p:cNvSpPr>
          <p:nvPr/>
        </p:nvSpPr>
        <p:spPr bwMode="ltGray">
          <a:xfrm>
            <a:off x="428625" y="1857375"/>
            <a:ext cx="8358188" cy="4429125"/>
          </a:xfrm>
          <a:prstGeom prst="roundRect">
            <a:avLst>
              <a:gd name="adj" fmla="val 12699"/>
            </a:avLst>
          </a:prstGeom>
          <a:solidFill>
            <a:srgbClr val="FF3399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2" name="AutoShape 9"/>
          <p:cNvSpPr>
            <a:spLocks noChangeArrowheads="1"/>
          </p:cNvSpPr>
          <p:nvPr/>
        </p:nvSpPr>
        <p:spPr bwMode="gray">
          <a:xfrm>
            <a:off x="785813" y="2143125"/>
            <a:ext cx="7715250" cy="3714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r>
              <a:rPr lang="ru-RU" sz="4800" b="1"/>
              <a:t> </a:t>
            </a:r>
          </a:p>
          <a:p>
            <a:endParaRPr lang="ru-RU" sz="4800" b="1"/>
          </a:p>
          <a:p>
            <a:endParaRPr lang="ru-RU" sz="4800"/>
          </a:p>
        </p:txBody>
      </p:sp>
      <p:sp>
        <p:nvSpPr>
          <p:cNvPr id="32773" name="Text Box 9"/>
          <p:cNvSpPr txBox="1">
            <a:spLocks noChangeArrowheads="1"/>
          </p:cNvSpPr>
          <p:nvPr/>
        </p:nvSpPr>
        <p:spPr bwMode="gray">
          <a:xfrm>
            <a:off x="781050" y="2563813"/>
            <a:ext cx="2316163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400" b="1"/>
              <a:t>  </a:t>
            </a:r>
            <a:endParaRPr lang="en-US" sz="1400" b="1"/>
          </a:p>
        </p:txBody>
      </p:sp>
      <p:sp>
        <p:nvSpPr>
          <p:cNvPr id="32774" name="TextBox 7"/>
          <p:cNvSpPr txBox="1">
            <a:spLocks noChangeArrowheads="1"/>
          </p:cNvSpPr>
          <p:nvPr/>
        </p:nvSpPr>
        <p:spPr bwMode="auto">
          <a:xfrm>
            <a:off x="857250" y="2357438"/>
            <a:ext cx="7500938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/>
              <a:t>Придумайте прилагательное </a:t>
            </a:r>
          </a:p>
          <a:p>
            <a:pPr algn="ctr"/>
            <a:r>
              <a:rPr lang="ru-RU" sz="4400" b="1" dirty="0"/>
              <a:t>к слову </a:t>
            </a:r>
            <a:r>
              <a:rPr lang="ru-RU" sz="4400" b="1" i="1" dirty="0"/>
              <a:t>пони</a:t>
            </a:r>
            <a:r>
              <a:rPr lang="ru-RU" sz="4400" b="1" dirty="0"/>
              <a:t> </a:t>
            </a:r>
          </a:p>
          <a:p>
            <a:pPr algn="ctr"/>
            <a:r>
              <a:rPr lang="ru-RU" sz="4400" b="1" dirty="0"/>
              <a:t>(согласуйте в правильной форме)</a:t>
            </a:r>
          </a:p>
        </p:txBody>
      </p:sp>
      <p:sp>
        <p:nvSpPr>
          <p:cNvPr id="32775" name="Прямоугольник 8"/>
          <p:cNvSpPr>
            <a:spLocks noChangeArrowheads="1"/>
          </p:cNvSpPr>
          <p:nvPr/>
        </p:nvSpPr>
        <p:spPr bwMode="auto">
          <a:xfrm>
            <a:off x="7715250" y="6286500"/>
            <a:ext cx="808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Морфология (4 балла)</a:t>
            </a:r>
            <a:endParaRPr lang="en-US" smtClean="0"/>
          </a:p>
        </p:txBody>
      </p:sp>
      <p:sp>
        <p:nvSpPr>
          <p:cNvPr id="33794" name="Text Box 18"/>
          <p:cNvSpPr txBox="1">
            <a:spLocks noChangeArrowheads="1"/>
          </p:cNvSpPr>
          <p:nvPr/>
        </p:nvSpPr>
        <p:spPr bwMode="white">
          <a:xfrm>
            <a:off x="1141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33795" name="AutoShape 8"/>
          <p:cNvSpPr>
            <a:spLocks noChangeArrowheads="1"/>
          </p:cNvSpPr>
          <p:nvPr/>
        </p:nvSpPr>
        <p:spPr bwMode="ltGray">
          <a:xfrm>
            <a:off x="428625" y="1857375"/>
            <a:ext cx="8358188" cy="4357688"/>
          </a:xfrm>
          <a:prstGeom prst="roundRect">
            <a:avLst>
              <a:gd name="adj" fmla="val 12699"/>
            </a:avLst>
          </a:prstGeom>
          <a:solidFill>
            <a:srgbClr val="FF3399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6" name="AutoShape 9"/>
          <p:cNvSpPr>
            <a:spLocks noChangeArrowheads="1"/>
          </p:cNvSpPr>
          <p:nvPr/>
        </p:nvSpPr>
        <p:spPr bwMode="gray">
          <a:xfrm>
            <a:off x="857224" y="2143116"/>
            <a:ext cx="7715250" cy="37861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r>
              <a:rPr lang="ru-RU" sz="4800" b="1"/>
              <a:t> </a:t>
            </a:r>
          </a:p>
          <a:p>
            <a:endParaRPr lang="ru-RU" sz="4800" b="1"/>
          </a:p>
          <a:p>
            <a:endParaRPr lang="ru-RU" sz="4800"/>
          </a:p>
        </p:txBody>
      </p:sp>
      <p:sp>
        <p:nvSpPr>
          <p:cNvPr id="33797" name="Text Box 9"/>
          <p:cNvSpPr txBox="1">
            <a:spLocks noChangeArrowheads="1"/>
          </p:cNvSpPr>
          <p:nvPr/>
        </p:nvSpPr>
        <p:spPr bwMode="gray">
          <a:xfrm>
            <a:off x="781050" y="2563813"/>
            <a:ext cx="2316163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400" b="1"/>
              <a:t>  </a:t>
            </a:r>
            <a:endParaRPr lang="en-US" sz="1400" b="1"/>
          </a:p>
        </p:txBody>
      </p:sp>
      <p:sp>
        <p:nvSpPr>
          <p:cNvPr id="33798" name="TextBox 7"/>
          <p:cNvSpPr txBox="1">
            <a:spLocks noChangeArrowheads="1"/>
          </p:cNvSpPr>
          <p:nvPr/>
        </p:nvSpPr>
        <p:spPr bwMode="auto">
          <a:xfrm>
            <a:off x="1071563" y="2857500"/>
            <a:ext cx="71437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dirty="0"/>
              <a:t>Образуйте форму </a:t>
            </a:r>
          </a:p>
          <a:p>
            <a:pPr algn="ctr"/>
            <a:r>
              <a:rPr lang="ru-RU" sz="4800" b="1" dirty="0"/>
              <a:t>Ед. числа слова</a:t>
            </a:r>
            <a:r>
              <a:rPr lang="ru-RU" sz="4800" b="1" i="1" dirty="0"/>
              <a:t> кроссовки </a:t>
            </a:r>
          </a:p>
        </p:txBody>
      </p:sp>
      <p:sp>
        <p:nvSpPr>
          <p:cNvPr id="33799" name="Прямоугольник 8"/>
          <p:cNvSpPr>
            <a:spLocks noChangeArrowheads="1"/>
          </p:cNvSpPr>
          <p:nvPr/>
        </p:nvSpPr>
        <p:spPr bwMode="auto">
          <a:xfrm>
            <a:off x="7429500" y="6286500"/>
            <a:ext cx="808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Морфология (5 баллов)</a:t>
            </a:r>
            <a:endParaRPr lang="en-US" smtClean="0"/>
          </a:p>
        </p:txBody>
      </p:sp>
      <p:sp>
        <p:nvSpPr>
          <p:cNvPr id="34818" name="Text Box 18"/>
          <p:cNvSpPr txBox="1">
            <a:spLocks noChangeArrowheads="1"/>
          </p:cNvSpPr>
          <p:nvPr/>
        </p:nvSpPr>
        <p:spPr bwMode="white">
          <a:xfrm>
            <a:off x="1141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34819" name="AutoShape 8"/>
          <p:cNvSpPr>
            <a:spLocks noChangeArrowheads="1"/>
          </p:cNvSpPr>
          <p:nvPr/>
        </p:nvSpPr>
        <p:spPr bwMode="ltGray">
          <a:xfrm>
            <a:off x="428625" y="1857375"/>
            <a:ext cx="8358188" cy="4429125"/>
          </a:xfrm>
          <a:prstGeom prst="roundRect">
            <a:avLst>
              <a:gd name="adj" fmla="val 12699"/>
            </a:avLst>
          </a:prstGeom>
          <a:solidFill>
            <a:srgbClr val="FF3399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20" name="AutoShape 9"/>
          <p:cNvSpPr>
            <a:spLocks noChangeArrowheads="1"/>
          </p:cNvSpPr>
          <p:nvPr/>
        </p:nvSpPr>
        <p:spPr bwMode="gray">
          <a:xfrm>
            <a:off x="785813" y="2143125"/>
            <a:ext cx="7715250" cy="3714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r>
              <a:rPr lang="ru-RU" sz="4800" b="1"/>
              <a:t> </a:t>
            </a:r>
          </a:p>
          <a:p>
            <a:endParaRPr lang="ru-RU" sz="4800" b="1"/>
          </a:p>
          <a:p>
            <a:endParaRPr lang="ru-RU" sz="4800"/>
          </a:p>
        </p:txBody>
      </p:sp>
      <p:sp>
        <p:nvSpPr>
          <p:cNvPr id="34821" name="Text Box 9"/>
          <p:cNvSpPr txBox="1">
            <a:spLocks noChangeArrowheads="1"/>
          </p:cNvSpPr>
          <p:nvPr/>
        </p:nvSpPr>
        <p:spPr bwMode="gray">
          <a:xfrm>
            <a:off x="781050" y="2563813"/>
            <a:ext cx="2316163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400" b="1"/>
              <a:t>  </a:t>
            </a:r>
            <a:endParaRPr lang="en-US" sz="1400" b="1"/>
          </a:p>
        </p:txBody>
      </p:sp>
      <p:sp>
        <p:nvSpPr>
          <p:cNvPr id="34822" name="TextBox 7"/>
          <p:cNvSpPr txBox="1">
            <a:spLocks noChangeArrowheads="1"/>
          </p:cNvSpPr>
          <p:nvPr/>
        </p:nvSpPr>
        <p:spPr bwMode="auto">
          <a:xfrm>
            <a:off x="1000125" y="2571750"/>
            <a:ext cx="714375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 smtClean="0"/>
              <a:t>На какой падеж заменяет М. В. Ломоносов в "Российской Грамматике" </a:t>
            </a:r>
            <a:r>
              <a:rPr lang="ru-RU" sz="4000" b="1" dirty="0" err="1" smtClean="0"/>
              <a:t>сказательный</a:t>
            </a:r>
            <a:r>
              <a:rPr lang="ru-RU" sz="4000" b="1" dirty="0" smtClean="0"/>
              <a:t> падеж? </a:t>
            </a:r>
            <a:endParaRPr lang="ru-RU" sz="4000" b="1" dirty="0"/>
          </a:p>
        </p:txBody>
      </p:sp>
      <p:sp>
        <p:nvSpPr>
          <p:cNvPr id="34823" name="Прямоугольник 8"/>
          <p:cNvSpPr>
            <a:spLocks noChangeArrowheads="1"/>
          </p:cNvSpPr>
          <p:nvPr/>
        </p:nvSpPr>
        <p:spPr bwMode="auto">
          <a:xfrm>
            <a:off x="7572375" y="6286500"/>
            <a:ext cx="808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142875" y="381000"/>
            <a:ext cx="8543925" cy="746125"/>
          </a:xfrm>
        </p:spPr>
        <p:txBody>
          <a:bodyPr/>
          <a:lstStyle/>
          <a:p>
            <a:pPr eaLnBrk="1" hangingPunct="1"/>
            <a:r>
              <a:rPr lang="en-US" sz="3200" smtClean="0"/>
              <a:t>I </a:t>
            </a:r>
            <a:r>
              <a:rPr lang="ru-RU" sz="3200" smtClean="0"/>
              <a:t> тур «Правда ли, что…» (разминка)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500188"/>
            <a:ext cx="8715375" cy="5053012"/>
          </a:xfrm>
        </p:spPr>
        <p:txBody>
          <a:bodyPr/>
          <a:lstStyle/>
          <a:p>
            <a:pPr eaLnBrk="1" hangingPunct="1"/>
            <a:r>
              <a:rPr lang="ru-RU" sz="2200" b="1" dirty="0" smtClean="0"/>
              <a:t>Мн. ч, род п. слова </a:t>
            </a:r>
            <a:r>
              <a:rPr lang="ru-RU" sz="2200" b="1" i="1" dirty="0" smtClean="0"/>
              <a:t>кочерга звучит «кочерёг»</a:t>
            </a:r>
          </a:p>
          <a:p>
            <a:pPr eaLnBrk="1" hangingPunct="1">
              <a:buFontTx/>
              <a:buNone/>
            </a:pPr>
            <a:r>
              <a:rPr lang="ru-RU" sz="2200" b="1" dirty="0" smtClean="0"/>
              <a:t>            </a:t>
            </a:r>
            <a:r>
              <a:rPr lang="ru-RU" sz="1800" b="1" dirty="0" smtClean="0">
                <a:solidFill>
                  <a:srgbClr val="FF0000"/>
                </a:solidFill>
              </a:rPr>
              <a:t>(да)</a:t>
            </a:r>
          </a:p>
          <a:p>
            <a:pPr eaLnBrk="1" hangingPunct="1"/>
            <a:r>
              <a:rPr lang="ru-RU" sz="2200" b="1" dirty="0" smtClean="0"/>
              <a:t>Слово </a:t>
            </a:r>
            <a:r>
              <a:rPr lang="ru-RU" sz="2200" b="1" i="1" dirty="0" smtClean="0"/>
              <a:t>шимпанзе</a:t>
            </a:r>
            <a:r>
              <a:rPr lang="ru-RU" sz="2200" b="1" dirty="0" smtClean="0"/>
              <a:t>  женского рода</a:t>
            </a:r>
          </a:p>
          <a:p>
            <a:pPr eaLnBrk="1" hangingPunct="1">
              <a:buFontTx/>
              <a:buNone/>
            </a:pPr>
            <a:r>
              <a:rPr lang="ru-RU" sz="1800" b="1" dirty="0" smtClean="0"/>
              <a:t>              </a:t>
            </a:r>
            <a:r>
              <a:rPr lang="ru-RU" sz="1800" b="1" dirty="0" smtClean="0">
                <a:solidFill>
                  <a:srgbClr val="FF0000"/>
                </a:solidFill>
              </a:rPr>
              <a:t>(нет – мужского рода)</a:t>
            </a:r>
            <a:endParaRPr lang="ru-RU" sz="1800" b="1" dirty="0" smtClean="0"/>
          </a:p>
          <a:p>
            <a:pPr eaLnBrk="1" hangingPunct="1"/>
            <a:r>
              <a:rPr lang="ru-RU" sz="2200" b="1" dirty="0" smtClean="0"/>
              <a:t>Причастие как часть речи известно с </a:t>
            </a:r>
            <a:r>
              <a:rPr lang="en-US" sz="2200" b="1" dirty="0" smtClean="0"/>
              <a:t>IV</a:t>
            </a:r>
            <a:r>
              <a:rPr lang="ru-RU" sz="2200" b="1" dirty="0" smtClean="0"/>
              <a:t> н.э.</a:t>
            </a:r>
          </a:p>
          <a:p>
            <a:pPr eaLnBrk="1" hangingPunct="1">
              <a:buFontTx/>
              <a:buNone/>
            </a:pPr>
            <a:r>
              <a:rPr lang="ru-RU" sz="2200" b="1" dirty="0" smtClean="0"/>
              <a:t>           </a:t>
            </a:r>
            <a:r>
              <a:rPr lang="ru-RU" sz="1800" b="1" dirty="0" smtClean="0">
                <a:solidFill>
                  <a:srgbClr val="FF0000"/>
                </a:solidFill>
              </a:rPr>
              <a:t>(да – в трудах в трудах Дионисия Фракийского)</a:t>
            </a:r>
            <a:endParaRPr lang="ru-RU" sz="1800" b="1" dirty="0" smtClean="0"/>
          </a:p>
          <a:p>
            <a:pPr eaLnBrk="1" hangingPunct="1"/>
            <a:r>
              <a:rPr lang="ru-RU" sz="2200" b="1" dirty="0" smtClean="0"/>
              <a:t>Жителей Пензы называют </a:t>
            </a:r>
            <a:r>
              <a:rPr lang="ru-RU" sz="2200" b="1" dirty="0" err="1" smtClean="0"/>
              <a:t>пензюки</a:t>
            </a:r>
            <a:endParaRPr lang="ru-RU" sz="2200" b="1" dirty="0" smtClean="0"/>
          </a:p>
          <a:p>
            <a:pPr eaLnBrk="1" hangingPunct="1">
              <a:buFontTx/>
              <a:buNone/>
            </a:pPr>
            <a:r>
              <a:rPr lang="ru-RU" sz="2200" b="1" dirty="0" smtClean="0">
                <a:solidFill>
                  <a:srgbClr val="FF0000"/>
                </a:solidFill>
              </a:rPr>
              <a:t>           </a:t>
            </a:r>
            <a:r>
              <a:rPr lang="ru-RU" sz="1800" b="1" dirty="0" smtClean="0">
                <a:solidFill>
                  <a:srgbClr val="FF0000"/>
                </a:solidFill>
              </a:rPr>
              <a:t>(нет – </a:t>
            </a:r>
            <a:r>
              <a:rPr lang="ru-RU" sz="1800" b="1" dirty="0" err="1" smtClean="0">
                <a:solidFill>
                  <a:srgbClr val="FF0000"/>
                </a:solidFill>
              </a:rPr>
              <a:t>пензенцы</a:t>
            </a:r>
            <a:r>
              <a:rPr lang="ru-RU" sz="1800" b="1" dirty="0" smtClean="0">
                <a:solidFill>
                  <a:srgbClr val="FF0000"/>
                </a:solidFill>
              </a:rPr>
              <a:t>)</a:t>
            </a:r>
            <a:endParaRPr lang="ru-RU" sz="1800" b="1" dirty="0" smtClean="0"/>
          </a:p>
          <a:p>
            <a:pPr eaLnBrk="1" hangingPunct="1"/>
            <a:r>
              <a:rPr lang="ru-RU" sz="2200" b="1" dirty="0" smtClean="0"/>
              <a:t>Ед. число слова  </a:t>
            </a:r>
            <a:r>
              <a:rPr lang="ru-RU" sz="2200" b="1" i="1" dirty="0" smtClean="0"/>
              <a:t>клипсы</a:t>
            </a:r>
            <a:r>
              <a:rPr lang="ru-RU" sz="2200" b="1" dirty="0" smtClean="0"/>
              <a:t> звучит </a:t>
            </a:r>
            <a:r>
              <a:rPr lang="ru-RU" sz="2200" b="1" i="1" dirty="0" smtClean="0"/>
              <a:t>клипс</a:t>
            </a:r>
          </a:p>
          <a:p>
            <a:pPr eaLnBrk="1" hangingPunct="1">
              <a:buFontTx/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              (да)</a:t>
            </a:r>
            <a:endParaRPr lang="ru-RU" sz="1800" b="1" i="1" dirty="0" smtClean="0"/>
          </a:p>
          <a:p>
            <a:pPr eaLnBrk="1" hangingPunct="1"/>
            <a:r>
              <a:rPr lang="ru-RU" sz="2200" b="1" dirty="0" smtClean="0"/>
              <a:t>Первый труд по грамматике на русском языке написан М.В. Ломоносовым</a:t>
            </a:r>
          </a:p>
          <a:p>
            <a:pPr eaLnBrk="1" hangingPunct="1">
              <a:buFontTx/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            (да – «Русская грамматика»)</a:t>
            </a:r>
            <a:endParaRPr lang="ru-RU" sz="2000" i="1" dirty="0" smtClean="0"/>
          </a:p>
          <a:p>
            <a:pPr eaLnBrk="1" hangingPunct="1"/>
            <a:endParaRPr lang="ru-RU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Синтаксис (1 балл)</a:t>
            </a:r>
            <a:endParaRPr lang="en-US" smtClean="0"/>
          </a:p>
        </p:txBody>
      </p:sp>
      <p:sp>
        <p:nvSpPr>
          <p:cNvPr id="35842" name="Text Box 18"/>
          <p:cNvSpPr txBox="1">
            <a:spLocks noChangeArrowheads="1"/>
          </p:cNvSpPr>
          <p:nvPr/>
        </p:nvSpPr>
        <p:spPr bwMode="white">
          <a:xfrm>
            <a:off x="1141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ltGray">
          <a:xfrm>
            <a:off x="428625" y="1857375"/>
            <a:ext cx="8358188" cy="4357688"/>
          </a:xfrm>
          <a:prstGeom prst="roundRect">
            <a:avLst>
              <a:gd name="adj" fmla="val 12699"/>
            </a:avLst>
          </a:prstGeom>
          <a:solidFill>
            <a:schemeClr val="accent1">
              <a:lumMod val="75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35844" name="AutoShape 9"/>
          <p:cNvSpPr>
            <a:spLocks noChangeArrowheads="1"/>
          </p:cNvSpPr>
          <p:nvPr/>
        </p:nvSpPr>
        <p:spPr bwMode="gray">
          <a:xfrm>
            <a:off x="785813" y="2143125"/>
            <a:ext cx="7715250" cy="3714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r>
              <a:rPr lang="ru-RU" sz="4800" b="1"/>
              <a:t> </a:t>
            </a:r>
          </a:p>
          <a:p>
            <a:endParaRPr lang="ru-RU" sz="4800" b="1"/>
          </a:p>
          <a:p>
            <a:endParaRPr lang="ru-RU" sz="4800"/>
          </a:p>
        </p:txBody>
      </p:sp>
      <p:sp>
        <p:nvSpPr>
          <p:cNvPr id="35845" name="Text Box 9"/>
          <p:cNvSpPr txBox="1">
            <a:spLocks noChangeArrowheads="1"/>
          </p:cNvSpPr>
          <p:nvPr/>
        </p:nvSpPr>
        <p:spPr bwMode="gray">
          <a:xfrm>
            <a:off x="781050" y="2563813"/>
            <a:ext cx="2316163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400" b="1"/>
              <a:t>  </a:t>
            </a:r>
            <a:endParaRPr lang="en-US" sz="1400" b="1"/>
          </a:p>
        </p:txBody>
      </p:sp>
      <p:sp>
        <p:nvSpPr>
          <p:cNvPr id="35846" name="TextBox 7"/>
          <p:cNvSpPr txBox="1">
            <a:spLocks noChangeArrowheads="1"/>
          </p:cNvSpPr>
          <p:nvPr/>
        </p:nvSpPr>
        <p:spPr bwMode="auto">
          <a:xfrm>
            <a:off x="1000125" y="2571750"/>
            <a:ext cx="71437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/>
              <a:t>Укажите тип подчинительной связи в словосочетании:</a:t>
            </a:r>
          </a:p>
          <a:p>
            <a:pPr algn="ctr"/>
            <a:r>
              <a:rPr lang="ru-RU" sz="4400" b="1" i="1" dirty="0"/>
              <a:t>верить в чудо</a:t>
            </a:r>
          </a:p>
        </p:txBody>
      </p:sp>
      <p:sp>
        <p:nvSpPr>
          <p:cNvPr id="35847" name="Прямоугольник 8"/>
          <p:cNvSpPr>
            <a:spLocks noChangeArrowheads="1"/>
          </p:cNvSpPr>
          <p:nvPr/>
        </p:nvSpPr>
        <p:spPr bwMode="auto">
          <a:xfrm>
            <a:off x="7643813" y="6215063"/>
            <a:ext cx="808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Синтаксис (2 балла)</a:t>
            </a:r>
            <a:endParaRPr lang="en-US" smtClean="0"/>
          </a:p>
        </p:txBody>
      </p:sp>
      <p:sp>
        <p:nvSpPr>
          <p:cNvPr id="36866" name="Text Box 18"/>
          <p:cNvSpPr txBox="1">
            <a:spLocks noChangeArrowheads="1"/>
          </p:cNvSpPr>
          <p:nvPr/>
        </p:nvSpPr>
        <p:spPr bwMode="white">
          <a:xfrm>
            <a:off x="1141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ltGray">
          <a:xfrm>
            <a:off x="428625" y="1857375"/>
            <a:ext cx="8358188" cy="4429125"/>
          </a:xfrm>
          <a:prstGeom prst="roundRect">
            <a:avLst>
              <a:gd name="adj" fmla="val 12699"/>
            </a:avLst>
          </a:prstGeom>
          <a:solidFill>
            <a:schemeClr val="accent1">
              <a:lumMod val="75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36868" name="AutoShape 9"/>
          <p:cNvSpPr>
            <a:spLocks noChangeArrowheads="1"/>
          </p:cNvSpPr>
          <p:nvPr/>
        </p:nvSpPr>
        <p:spPr bwMode="gray">
          <a:xfrm>
            <a:off x="785813" y="2143125"/>
            <a:ext cx="7715250" cy="3714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r>
              <a:rPr lang="ru-RU" sz="4800" b="1"/>
              <a:t> </a:t>
            </a:r>
          </a:p>
          <a:p>
            <a:endParaRPr lang="ru-RU" sz="4800" b="1"/>
          </a:p>
          <a:p>
            <a:endParaRPr lang="ru-RU" sz="4800"/>
          </a:p>
        </p:txBody>
      </p:sp>
      <p:sp>
        <p:nvSpPr>
          <p:cNvPr id="36869" name="Text Box 9"/>
          <p:cNvSpPr txBox="1">
            <a:spLocks noChangeArrowheads="1"/>
          </p:cNvSpPr>
          <p:nvPr/>
        </p:nvSpPr>
        <p:spPr bwMode="gray">
          <a:xfrm>
            <a:off x="781050" y="2563813"/>
            <a:ext cx="2316163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400" b="1"/>
              <a:t>  </a:t>
            </a:r>
            <a:endParaRPr lang="en-US" sz="1400" b="1"/>
          </a:p>
        </p:txBody>
      </p:sp>
      <p:sp>
        <p:nvSpPr>
          <p:cNvPr id="36870" name="TextBox 7"/>
          <p:cNvSpPr txBox="1">
            <a:spLocks noChangeArrowheads="1"/>
          </p:cNvSpPr>
          <p:nvPr/>
        </p:nvSpPr>
        <p:spPr bwMode="auto">
          <a:xfrm>
            <a:off x="1000125" y="2571750"/>
            <a:ext cx="71437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/>
              <a:t>Назовите вид односоставного предложения: </a:t>
            </a:r>
          </a:p>
          <a:p>
            <a:pPr algn="ctr"/>
            <a:r>
              <a:rPr lang="ru-RU" sz="4400" b="1" i="1" dirty="0"/>
              <a:t>В дверь постучали</a:t>
            </a:r>
            <a:r>
              <a:rPr lang="ru-RU" sz="4400" b="1" dirty="0"/>
              <a:t>?</a:t>
            </a:r>
          </a:p>
        </p:txBody>
      </p:sp>
      <p:sp>
        <p:nvSpPr>
          <p:cNvPr id="36871" name="Прямоугольник 8"/>
          <p:cNvSpPr>
            <a:spLocks noChangeArrowheads="1"/>
          </p:cNvSpPr>
          <p:nvPr/>
        </p:nvSpPr>
        <p:spPr bwMode="auto">
          <a:xfrm>
            <a:off x="7572375" y="6286500"/>
            <a:ext cx="808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Синтаксис (3 балла)</a:t>
            </a:r>
            <a:endParaRPr lang="en-US" smtClean="0"/>
          </a:p>
        </p:txBody>
      </p:sp>
      <p:sp>
        <p:nvSpPr>
          <p:cNvPr id="37890" name="Text Box 18"/>
          <p:cNvSpPr txBox="1">
            <a:spLocks noChangeArrowheads="1"/>
          </p:cNvSpPr>
          <p:nvPr/>
        </p:nvSpPr>
        <p:spPr bwMode="white">
          <a:xfrm>
            <a:off x="1141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ltGray">
          <a:xfrm>
            <a:off x="428625" y="1857375"/>
            <a:ext cx="8358188" cy="4357688"/>
          </a:xfrm>
          <a:prstGeom prst="roundRect">
            <a:avLst>
              <a:gd name="adj" fmla="val 12699"/>
            </a:avLst>
          </a:prstGeom>
          <a:solidFill>
            <a:schemeClr val="accent1">
              <a:lumMod val="75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37892" name="AutoShape 9"/>
          <p:cNvSpPr>
            <a:spLocks noChangeArrowheads="1"/>
          </p:cNvSpPr>
          <p:nvPr/>
        </p:nvSpPr>
        <p:spPr bwMode="gray">
          <a:xfrm>
            <a:off x="785813" y="2143125"/>
            <a:ext cx="7715250" cy="3714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r>
              <a:rPr lang="ru-RU" sz="4800" b="1"/>
              <a:t> </a:t>
            </a:r>
          </a:p>
          <a:p>
            <a:endParaRPr lang="ru-RU" sz="4800" b="1"/>
          </a:p>
          <a:p>
            <a:endParaRPr lang="ru-RU" sz="4800"/>
          </a:p>
        </p:txBody>
      </p:sp>
      <p:sp>
        <p:nvSpPr>
          <p:cNvPr id="37893" name="Text Box 9"/>
          <p:cNvSpPr txBox="1">
            <a:spLocks noChangeArrowheads="1"/>
          </p:cNvSpPr>
          <p:nvPr/>
        </p:nvSpPr>
        <p:spPr bwMode="gray">
          <a:xfrm>
            <a:off x="781050" y="2563813"/>
            <a:ext cx="2316163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400" b="1"/>
              <a:t>  </a:t>
            </a:r>
            <a:endParaRPr lang="en-US" sz="1400" b="1"/>
          </a:p>
        </p:txBody>
      </p:sp>
      <p:sp>
        <p:nvSpPr>
          <p:cNvPr id="37894" name="TextBox 7"/>
          <p:cNvSpPr txBox="1">
            <a:spLocks noChangeArrowheads="1"/>
          </p:cNvSpPr>
          <p:nvPr/>
        </p:nvSpPr>
        <p:spPr bwMode="auto">
          <a:xfrm>
            <a:off x="1000125" y="2571750"/>
            <a:ext cx="71437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/>
              <a:t>Назовите 3 вида подчинительной связи в словосочетании ?</a:t>
            </a:r>
          </a:p>
        </p:txBody>
      </p:sp>
      <p:sp>
        <p:nvSpPr>
          <p:cNvPr id="37895" name="Прямоугольник 8"/>
          <p:cNvSpPr>
            <a:spLocks noChangeArrowheads="1"/>
          </p:cNvSpPr>
          <p:nvPr/>
        </p:nvSpPr>
        <p:spPr bwMode="auto">
          <a:xfrm>
            <a:off x="7429500" y="6286500"/>
            <a:ext cx="808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Синтаксис (4 балла)</a:t>
            </a:r>
            <a:endParaRPr lang="en-US" smtClean="0"/>
          </a:p>
        </p:txBody>
      </p:sp>
      <p:sp>
        <p:nvSpPr>
          <p:cNvPr id="38914" name="Text Box 18"/>
          <p:cNvSpPr txBox="1">
            <a:spLocks noChangeArrowheads="1"/>
          </p:cNvSpPr>
          <p:nvPr/>
        </p:nvSpPr>
        <p:spPr bwMode="white">
          <a:xfrm>
            <a:off x="1141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ltGray">
          <a:xfrm>
            <a:off x="428625" y="1857375"/>
            <a:ext cx="8358188" cy="4286250"/>
          </a:xfrm>
          <a:prstGeom prst="roundRect">
            <a:avLst>
              <a:gd name="adj" fmla="val 12699"/>
            </a:avLst>
          </a:prstGeom>
          <a:solidFill>
            <a:schemeClr val="accent1">
              <a:lumMod val="75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38916" name="AutoShape 9"/>
          <p:cNvSpPr>
            <a:spLocks noChangeArrowheads="1"/>
          </p:cNvSpPr>
          <p:nvPr/>
        </p:nvSpPr>
        <p:spPr bwMode="gray">
          <a:xfrm>
            <a:off x="785813" y="2143125"/>
            <a:ext cx="7715250" cy="36433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r>
              <a:rPr lang="ru-RU" sz="4800" b="1"/>
              <a:t> </a:t>
            </a:r>
          </a:p>
          <a:p>
            <a:endParaRPr lang="ru-RU" sz="4800" b="1"/>
          </a:p>
          <a:p>
            <a:endParaRPr lang="ru-RU" sz="4800"/>
          </a:p>
        </p:txBody>
      </p:sp>
      <p:sp>
        <p:nvSpPr>
          <p:cNvPr id="38917" name="Text Box 9"/>
          <p:cNvSpPr txBox="1">
            <a:spLocks noChangeArrowheads="1"/>
          </p:cNvSpPr>
          <p:nvPr/>
        </p:nvSpPr>
        <p:spPr bwMode="gray">
          <a:xfrm>
            <a:off x="781050" y="2563813"/>
            <a:ext cx="2316163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400" b="1"/>
              <a:t>  </a:t>
            </a:r>
            <a:endParaRPr lang="en-US" sz="1400" b="1"/>
          </a:p>
        </p:txBody>
      </p:sp>
      <p:sp>
        <p:nvSpPr>
          <p:cNvPr id="38918" name="TextBox 7"/>
          <p:cNvSpPr txBox="1">
            <a:spLocks noChangeArrowheads="1"/>
          </p:cNvSpPr>
          <p:nvPr/>
        </p:nvSpPr>
        <p:spPr bwMode="auto">
          <a:xfrm>
            <a:off x="928688" y="2428875"/>
            <a:ext cx="714375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/>
              <a:t>Есть ли грамматическая (синтаксическая) ошибка в предложении: </a:t>
            </a:r>
          </a:p>
          <a:p>
            <a:pPr algn="ctr"/>
            <a:r>
              <a:rPr lang="ru-RU" sz="4000" b="1" i="1" dirty="0"/>
              <a:t>Я очень скучаю по вас</a:t>
            </a:r>
          </a:p>
        </p:txBody>
      </p:sp>
      <p:sp>
        <p:nvSpPr>
          <p:cNvPr id="38919" name="Прямоугольник 8"/>
          <p:cNvSpPr>
            <a:spLocks noChangeArrowheads="1"/>
          </p:cNvSpPr>
          <p:nvPr/>
        </p:nvSpPr>
        <p:spPr bwMode="auto">
          <a:xfrm>
            <a:off x="7500938" y="6286500"/>
            <a:ext cx="808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Синтаксис (5 баллов)</a:t>
            </a:r>
            <a:endParaRPr lang="en-US" smtClean="0"/>
          </a:p>
        </p:txBody>
      </p:sp>
      <p:sp>
        <p:nvSpPr>
          <p:cNvPr id="39938" name="Text Box 18"/>
          <p:cNvSpPr txBox="1">
            <a:spLocks noChangeArrowheads="1"/>
          </p:cNvSpPr>
          <p:nvPr/>
        </p:nvSpPr>
        <p:spPr bwMode="white">
          <a:xfrm>
            <a:off x="1141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ltGray">
          <a:xfrm>
            <a:off x="428625" y="1857375"/>
            <a:ext cx="8358188" cy="4429125"/>
          </a:xfrm>
          <a:prstGeom prst="roundRect">
            <a:avLst>
              <a:gd name="adj" fmla="val 12699"/>
            </a:avLst>
          </a:prstGeom>
          <a:solidFill>
            <a:schemeClr val="accent1">
              <a:lumMod val="75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39940" name="AutoShape 9"/>
          <p:cNvSpPr>
            <a:spLocks noChangeArrowheads="1"/>
          </p:cNvSpPr>
          <p:nvPr/>
        </p:nvSpPr>
        <p:spPr bwMode="gray">
          <a:xfrm>
            <a:off x="785813" y="2143125"/>
            <a:ext cx="7715250" cy="3714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r>
              <a:rPr lang="ru-RU" sz="4800" b="1"/>
              <a:t> </a:t>
            </a:r>
          </a:p>
          <a:p>
            <a:endParaRPr lang="ru-RU" sz="4800" b="1"/>
          </a:p>
          <a:p>
            <a:endParaRPr lang="ru-RU" sz="4800"/>
          </a:p>
        </p:txBody>
      </p:sp>
      <p:sp>
        <p:nvSpPr>
          <p:cNvPr id="39941" name="Text Box 9"/>
          <p:cNvSpPr txBox="1">
            <a:spLocks noChangeArrowheads="1"/>
          </p:cNvSpPr>
          <p:nvPr/>
        </p:nvSpPr>
        <p:spPr bwMode="gray">
          <a:xfrm>
            <a:off x="781050" y="2563813"/>
            <a:ext cx="2316163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400" b="1"/>
              <a:t>  </a:t>
            </a:r>
            <a:endParaRPr lang="en-US" sz="1400" b="1"/>
          </a:p>
        </p:txBody>
      </p:sp>
      <p:sp>
        <p:nvSpPr>
          <p:cNvPr id="39942" name="Прямоугольник 8"/>
          <p:cNvSpPr>
            <a:spLocks noChangeArrowheads="1"/>
          </p:cNvSpPr>
          <p:nvPr/>
        </p:nvSpPr>
        <p:spPr bwMode="auto">
          <a:xfrm>
            <a:off x="7500938" y="6286500"/>
            <a:ext cx="808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  <p:sp>
        <p:nvSpPr>
          <p:cNvPr id="39943" name="TextBox 7"/>
          <p:cNvSpPr txBox="1">
            <a:spLocks noChangeArrowheads="1"/>
          </p:cNvSpPr>
          <p:nvPr/>
        </p:nvSpPr>
        <p:spPr bwMode="auto">
          <a:xfrm>
            <a:off x="928688" y="2714625"/>
            <a:ext cx="728662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/>
              <a:t>Какие знаки препинания ставятся в начале предложения?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2" descr="http://s59.radikal.ru/i165/0909/d3/3153a9f7539d.jpg"/>
          <p:cNvPicPr>
            <a:picLocks noChangeAspect="1" noChangeArrowheads="1"/>
          </p:cNvPicPr>
          <p:nvPr/>
        </p:nvPicPr>
        <p:blipFill>
          <a:blip r:embed="rId2"/>
          <a:srcRect b="10316"/>
          <a:stretch>
            <a:fillRect/>
          </a:stretch>
        </p:blipFill>
        <p:spPr bwMode="auto">
          <a:xfrm>
            <a:off x="2786063" y="3714750"/>
            <a:ext cx="3286125" cy="260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8" descr="http://img11.proshkolu.ru/content/media/pic/std/5000000/4068000/4067557-0e85d8b3d5c9414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45895">
            <a:off x="5480050" y="1828800"/>
            <a:ext cx="301625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Заголовок 1"/>
          <p:cNvSpPr>
            <a:spLocks noGrp="1"/>
          </p:cNvSpPr>
          <p:nvPr>
            <p:ph type="title"/>
          </p:nvPr>
        </p:nvSpPr>
        <p:spPr>
          <a:xfrm>
            <a:off x="179388" y="381000"/>
            <a:ext cx="8507412" cy="746125"/>
          </a:xfrm>
        </p:spPr>
        <p:txBody>
          <a:bodyPr/>
          <a:lstStyle/>
          <a:p>
            <a:pPr eaLnBrk="1" hangingPunct="1"/>
            <a:r>
              <a:rPr lang="en-US" sz="3400" smtClean="0"/>
              <a:t>III </a:t>
            </a:r>
            <a:r>
              <a:rPr lang="ru-RU" sz="3400" smtClean="0"/>
              <a:t>конкурс «Изобрази пословицу»</a:t>
            </a:r>
          </a:p>
        </p:txBody>
      </p:sp>
      <p:pic>
        <p:nvPicPr>
          <p:cNvPr id="40964" name="Picture 10" descr="http://img10.proshkolu.ru/content/media/pic/std/4000000/3095000/3094730-45011355314dbf48.gif"/>
          <p:cNvPicPr>
            <a:picLocks noChangeAspect="1" noChangeArrowheads="1"/>
          </p:cNvPicPr>
          <p:nvPr/>
        </p:nvPicPr>
        <p:blipFill>
          <a:blip r:embed="rId4"/>
          <a:srcRect b="9663"/>
          <a:stretch>
            <a:fillRect/>
          </a:stretch>
        </p:blipFill>
        <p:spPr bwMode="auto">
          <a:xfrm rot="-694702">
            <a:off x="441325" y="1654175"/>
            <a:ext cx="3219450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3800" smtClean="0"/>
              <a:t>IV </a:t>
            </a:r>
            <a:r>
              <a:rPr lang="ru-RU" sz="3800" smtClean="0"/>
              <a:t>конкурс «Угадай слово»</a:t>
            </a:r>
          </a:p>
        </p:txBody>
      </p:sp>
      <p:pic>
        <p:nvPicPr>
          <p:cNvPr id="41986" name="Picture 5" descr="30019_8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1916113"/>
            <a:ext cx="5508625" cy="413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AutoShape 4"/>
          <p:cNvSpPr>
            <a:spLocks noChangeArrowheads="1"/>
          </p:cNvSpPr>
          <p:nvPr/>
        </p:nvSpPr>
        <p:spPr bwMode="gray">
          <a:xfrm>
            <a:off x="250825" y="1557338"/>
            <a:ext cx="8642350" cy="453548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FF97FF"/>
              </a:gs>
              <a:gs pos="50000">
                <a:srgbClr val="FFBFFF"/>
              </a:gs>
              <a:gs pos="100000">
                <a:srgbClr val="FFDFFF"/>
              </a:gs>
            </a:gsLst>
            <a:lin ang="540000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10" name="TextBox 10"/>
          <p:cNvSpPr txBox="1">
            <a:spLocks noChangeArrowheads="1"/>
          </p:cNvSpPr>
          <p:nvPr/>
        </p:nvSpPr>
        <p:spPr bwMode="auto">
          <a:xfrm>
            <a:off x="539750" y="1700213"/>
            <a:ext cx="8281988" cy="478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800" b="1" u="sng">
                <a:solidFill>
                  <a:srgbClr val="418B2D"/>
                </a:solidFill>
              </a:rPr>
              <a:t>Эпитеты:</a:t>
            </a:r>
            <a:r>
              <a:rPr lang="ru-RU" sz="2800" b="1">
                <a:solidFill>
                  <a:srgbClr val="418B2D"/>
                </a:solidFill>
              </a:rPr>
              <a:t> сильная, морская, снеговая, полярная</a:t>
            </a:r>
          </a:p>
          <a:p>
            <a:pPr marL="342900" indent="-342900"/>
            <a:endParaRPr lang="ru-RU" sz="2800" b="1">
              <a:solidFill>
                <a:srgbClr val="418B2D"/>
              </a:solidFill>
            </a:endParaRPr>
          </a:p>
          <a:p>
            <a:pPr marL="342900" indent="-342900">
              <a:buFontTx/>
              <a:buAutoNum type="arabicPeriod" startAt="2"/>
            </a:pPr>
            <a:r>
              <a:rPr lang="ru-RU" sz="2800" b="1" u="sng">
                <a:solidFill>
                  <a:srgbClr val="418B2D"/>
                </a:solidFill>
              </a:rPr>
              <a:t>Антоним</a:t>
            </a:r>
            <a:r>
              <a:rPr lang="ru-RU" sz="2800" b="1">
                <a:solidFill>
                  <a:srgbClr val="418B2D"/>
                </a:solidFill>
              </a:rPr>
              <a:t>: штиль</a:t>
            </a:r>
          </a:p>
          <a:p>
            <a:pPr marL="342900" indent="-342900"/>
            <a:endParaRPr lang="ru-RU" sz="2800" b="1">
              <a:solidFill>
                <a:srgbClr val="418B2D"/>
              </a:solidFill>
            </a:endParaRPr>
          </a:p>
          <a:p>
            <a:pPr marL="342900" indent="-342900"/>
            <a:r>
              <a:rPr lang="ru-RU" sz="2800" b="1">
                <a:solidFill>
                  <a:srgbClr val="418B2D"/>
                </a:solidFill>
              </a:rPr>
              <a:t>3. </a:t>
            </a:r>
            <a:r>
              <a:rPr lang="ru-RU" sz="2800" b="1" u="sng">
                <a:solidFill>
                  <a:srgbClr val="418B2D"/>
                </a:solidFill>
              </a:rPr>
              <a:t>Синоним</a:t>
            </a:r>
            <a:r>
              <a:rPr lang="ru-RU" sz="2800" b="1">
                <a:solidFill>
                  <a:srgbClr val="418B2D"/>
                </a:solidFill>
              </a:rPr>
              <a:t>: буря, вихрь, ураган</a:t>
            </a:r>
          </a:p>
          <a:p>
            <a:pPr marL="342900" indent="-342900"/>
            <a:endParaRPr lang="ru-RU" sz="2800" b="1">
              <a:solidFill>
                <a:srgbClr val="418B2D"/>
              </a:solidFill>
            </a:endParaRPr>
          </a:p>
          <a:p>
            <a:pPr marL="342900" indent="-342900"/>
            <a:r>
              <a:rPr lang="ru-RU" sz="2800" b="1">
                <a:solidFill>
                  <a:srgbClr val="418B2D"/>
                </a:solidFill>
              </a:rPr>
              <a:t>4. </a:t>
            </a:r>
            <a:r>
              <a:rPr lang="ru-RU" sz="2800" b="1" u="sng">
                <a:solidFill>
                  <a:srgbClr val="418B2D"/>
                </a:solidFill>
              </a:rPr>
              <a:t>Толкование</a:t>
            </a:r>
            <a:r>
              <a:rPr lang="ru-RU" sz="2800" b="1">
                <a:solidFill>
                  <a:srgbClr val="418B2D"/>
                </a:solidFill>
              </a:rPr>
              <a:t>: собирательное понятие, обозначающее очень сильный ветер (а также сильное волнение  на море)</a:t>
            </a:r>
          </a:p>
          <a:p>
            <a:pPr marL="342900" indent="-342900">
              <a:buFontTx/>
              <a:buAutoNum type="arabicPeriod" startAt="2"/>
            </a:pPr>
            <a:endParaRPr lang="ru-RU" sz="2800" b="1">
              <a:solidFill>
                <a:srgbClr val="418B2D"/>
              </a:solidFill>
            </a:endParaRPr>
          </a:p>
        </p:txBody>
      </p:sp>
      <p:sp>
        <p:nvSpPr>
          <p:cNvPr id="58379" name="Text Box 11"/>
          <p:cNvSpPr txBox="1">
            <a:spLocks noChangeArrowheads="1"/>
          </p:cNvSpPr>
          <p:nvPr/>
        </p:nvSpPr>
        <p:spPr bwMode="auto">
          <a:xfrm>
            <a:off x="3132138" y="260350"/>
            <a:ext cx="2376487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5000" b="1"/>
              <a:t>буря</a:t>
            </a:r>
          </a:p>
        </p:txBody>
      </p:sp>
      <p:sp>
        <p:nvSpPr>
          <p:cNvPr id="58380" name="Oval 12"/>
          <p:cNvSpPr>
            <a:spLocks noChangeArrowheads="1"/>
          </p:cNvSpPr>
          <p:nvPr/>
        </p:nvSpPr>
        <p:spPr bwMode="auto">
          <a:xfrm>
            <a:off x="2700338" y="333375"/>
            <a:ext cx="3457575" cy="935038"/>
          </a:xfrm>
          <a:prstGeom prst="ellipse">
            <a:avLst/>
          </a:prstGeom>
          <a:solidFill>
            <a:srgbClr val="FF66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3D99"/>
            </a:prstShdw>
          </a:effectLst>
        </p:spPr>
        <p:txBody>
          <a:bodyPr wrap="none" anchor="ctr"/>
          <a:lstStyle/>
          <a:p>
            <a:pPr algn="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AutoShape 4"/>
          <p:cNvSpPr>
            <a:spLocks noChangeArrowheads="1"/>
          </p:cNvSpPr>
          <p:nvPr/>
        </p:nvSpPr>
        <p:spPr bwMode="gray">
          <a:xfrm>
            <a:off x="250825" y="1700213"/>
            <a:ext cx="8642350" cy="4392612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rgbClr val="FFDFFF"/>
              </a:gs>
            </a:gsLst>
            <a:lin ang="540000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034" name="TextBox 10"/>
          <p:cNvSpPr txBox="1">
            <a:spLocks noChangeArrowheads="1"/>
          </p:cNvSpPr>
          <p:nvPr/>
        </p:nvSpPr>
        <p:spPr bwMode="auto">
          <a:xfrm>
            <a:off x="395288" y="1916113"/>
            <a:ext cx="8280400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b="1" u="sng">
                <a:solidFill>
                  <a:srgbClr val="418B2D"/>
                </a:solidFill>
              </a:rPr>
              <a:t>1. </a:t>
            </a:r>
            <a:r>
              <a:rPr lang="ru-RU" sz="2800" b="1" u="sng">
                <a:solidFill>
                  <a:srgbClr val="418B2D"/>
                </a:solidFill>
              </a:rPr>
              <a:t>Эпитеты:</a:t>
            </a:r>
            <a:r>
              <a:rPr lang="ru-RU" sz="2800" b="1">
                <a:solidFill>
                  <a:srgbClr val="418B2D"/>
                </a:solidFill>
              </a:rPr>
              <a:t> блестящий, многогранный,    </a:t>
            </a:r>
          </a:p>
          <a:p>
            <a:pPr marL="342900" indent="-342900"/>
            <a:r>
              <a:rPr lang="ru-RU" sz="2800" b="1">
                <a:solidFill>
                  <a:srgbClr val="418B2D"/>
                </a:solidFill>
              </a:rPr>
              <a:t>                     невиданный, природный</a:t>
            </a:r>
          </a:p>
          <a:p>
            <a:pPr marL="342900" indent="-342900"/>
            <a:endParaRPr lang="ru-RU" sz="2800" b="1">
              <a:solidFill>
                <a:srgbClr val="418B2D"/>
              </a:solidFill>
            </a:endParaRPr>
          </a:p>
          <a:p>
            <a:pPr marL="342900" indent="-342900"/>
            <a:r>
              <a:rPr lang="ru-RU" sz="2800" b="1" u="sng">
                <a:solidFill>
                  <a:srgbClr val="418B2D"/>
                </a:solidFill>
              </a:rPr>
              <a:t>2. Антоним</a:t>
            </a:r>
            <a:r>
              <a:rPr lang="ru-RU" sz="2800" b="1">
                <a:solidFill>
                  <a:srgbClr val="418B2D"/>
                </a:solidFill>
              </a:rPr>
              <a:t>: бездарность, посредственность</a:t>
            </a:r>
          </a:p>
          <a:p>
            <a:pPr marL="342900" indent="-342900"/>
            <a:endParaRPr lang="ru-RU" sz="2800" b="1">
              <a:solidFill>
                <a:srgbClr val="418B2D"/>
              </a:solidFill>
            </a:endParaRPr>
          </a:p>
          <a:p>
            <a:pPr marL="342900" indent="-342900"/>
            <a:r>
              <a:rPr lang="ru-RU" sz="2800" b="1">
                <a:solidFill>
                  <a:srgbClr val="418B2D"/>
                </a:solidFill>
              </a:rPr>
              <a:t>3. </a:t>
            </a:r>
            <a:r>
              <a:rPr lang="ru-RU" sz="2800" b="1" u="sng">
                <a:solidFill>
                  <a:srgbClr val="418B2D"/>
                </a:solidFill>
              </a:rPr>
              <a:t>Синоним</a:t>
            </a:r>
            <a:r>
              <a:rPr lang="ru-RU" sz="2800" b="1">
                <a:solidFill>
                  <a:srgbClr val="418B2D"/>
                </a:solidFill>
              </a:rPr>
              <a:t>: одаренность, гениальность, дар</a:t>
            </a:r>
          </a:p>
          <a:p>
            <a:pPr marL="342900" indent="-342900"/>
            <a:endParaRPr lang="ru-RU" sz="2800" b="1">
              <a:solidFill>
                <a:srgbClr val="418B2D"/>
              </a:solidFill>
            </a:endParaRPr>
          </a:p>
          <a:p>
            <a:pPr marL="342900" indent="-342900"/>
            <a:r>
              <a:rPr lang="ru-RU" sz="2800" b="1">
                <a:solidFill>
                  <a:srgbClr val="418B2D"/>
                </a:solidFill>
              </a:rPr>
              <a:t>4. </a:t>
            </a:r>
            <a:r>
              <a:rPr lang="ru-RU" sz="2800" b="1" u="sng">
                <a:solidFill>
                  <a:srgbClr val="418B2D"/>
                </a:solidFill>
              </a:rPr>
              <a:t>Толкование</a:t>
            </a:r>
            <a:r>
              <a:rPr lang="ru-RU" sz="2800" b="1">
                <a:solidFill>
                  <a:srgbClr val="418B2D"/>
                </a:solidFill>
              </a:rPr>
              <a:t>: выдающиеся способности </a:t>
            </a:r>
          </a:p>
          <a:p>
            <a:pPr marL="342900" indent="-342900"/>
            <a:r>
              <a:rPr lang="ru-RU" sz="2800" b="1">
                <a:solidFill>
                  <a:srgbClr val="418B2D"/>
                </a:solidFill>
              </a:rPr>
              <a:t>                        человека в какой-то области</a:t>
            </a:r>
          </a:p>
        </p:txBody>
      </p: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3132138" y="260350"/>
            <a:ext cx="2376487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5000" b="1"/>
              <a:t>талант</a:t>
            </a:r>
          </a:p>
        </p:txBody>
      </p:sp>
      <p:sp>
        <p:nvSpPr>
          <p:cNvPr id="67594" name="Oval 10"/>
          <p:cNvSpPr>
            <a:spLocks noChangeArrowheads="1"/>
          </p:cNvSpPr>
          <p:nvPr/>
        </p:nvSpPr>
        <p:spPr bwMode="auto">
          <a:xfrm>
            <a:off x="2484438" y="333375"/>
            <a:ext cx="3744912" cy="1008063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44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AutoShape 4"/>
          <p:cNvSpPr>
            <a:spLocks noChangeArrowheads="1"/>
          </p:cNvSpPr>
          <p:nvPr/>
        </p:nvSpPr>
        <p:spPr bwMode="gray">
          <a:xfrm>
            <a:off x="250825" y="1557338"/>
            <a:ext cx="8642350" cy="453548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2"/>
              </a:gs>
              <a:gs pos="100000">
                <a:srgbClr val="FFDFFF"/>
              </a:gs>
            </a:gsLst>
            <a:lin ang="540000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058" name="TextBox 10"/>
          <p:cNvSpPr txBox="1">
            <a:spLocks noChangeArrowheads="1"/>
          </p:cNvSpPr>
          <p:nvPr/>
        </p:nvSpPr>
        <p:spPr bwMode="auto">
          <a:xfrm>
            <a:off x="611188" y="1700213"/>
            <a:ext cx="792162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800" b="1">
                <a:solidFill>
                  <a:srgbClr val="3B7B29"/>
                </a:solidFill>
              </a:rPr>
              <a:t>Эпитеты: искренняя, щедрая, сердечная, </a:t>
            </a:r>
          </a:p>
          <a:p>
            <a:pPr marL="342900" indent="-342900"/>
            <a:r>
              <a:rPr lang="ru-RU" sz="2800" b="1">
                <a:solidFill>
                  <a:srgbClr val="3B7B29"/>
                </a:solidFill>
              </a:rPr>
              <a:t>                                          душевная</a:t>
            </a:r>
          </a:p>
          <a:p>
            <a:pPr marL="342900" indent="-342900"/>
            <a:endParaRPr lang="ru-RU" sz="2800" b="1">
              <a:solidFill>
                <a:srgbClr val="3B7B29"/>
              </a:solidFill>
            </a:endParaRPr>
          </a:p>
          <a:p>
            <a:pPr marL="342900" indent="-342900">
              <a:buFontTx/>
              <a:buAutoNum type="arabicPeriod" startAt="2"/>
            </a:pPr>
            <a:r>
              <a:rPr lang="ru-RU" sz="2800" b="1">
                <a:solidFill>
                  <a:srgbClr val="3B7B29"/>
                </a:solidFill>
              </a:rPr>
              <a:t>Антоним: злость, злоба, бездушие</a:t>
            </a:r>
          </a:p>
          <a:p>
            <a:pPr marL="342900" indent="-342900"/>
            <a:endParaRPr lang="ru-RU" sz="2800" b="1">
              <a:solidFill>
                <a:srgbClr val="3B7B29"/>
              </a:solidFill>
            </a:endParaRPr>
          </a:p>
          <a:p>
            <a:pPr marL="342900" indent="-342900"/>
            <a:r>
              <a:rPr lang="ru-RU" sz="2800" b="1">
                <a:solidFill>
                  <a:srgbClr val="3B7B29"/>
                </a:solidFill>
              </a:rPr>
              <a:t>3. Синоним: добродушие, сердечность, </a:t>
            </a:r>
          </a:p>
          <a:p>
            <a:pPr marL="342900" indent="-342900"/>
            <a:r>
              <a:rPr lang="ru-RU" sz="2800" b="1">
                <a:solidFill>
                  <a:srgbClr val="3B7B29"/>
                </a:solidFill>
              </a:rPr>
              <a:t>                      благодушие, человечность</a:t>
            </a:r>
          </a:p>
          <a:p>
            <a:pPr marL="342900" indent="-342900"/>
            <a:r>
              <a:rPr lang="ru-RU" sz="2800" b="1">
                <a:solidFill>
                  <a:srgbClr val="3B7B29"/>
                </a:solidFill>
              </a:rPr>
              <a:t>4. Толкование: проявление искренних,   </a:t>
            </a:r>
          </a:p>
          <a:p>
            <a:pPr marL="342900" indent="-342900"/>
            <a:r>
              <a:rPr lang="ru-RU" sz="2800" b="1">
                <a:solidFill>
                  <a:srgbClr val="3B7B29"/>
                </a:solidFill>
              </a:rPr>
              <a:t>             добрых чувств по отношению к    </a:t>
            </a:r>
          </a:p>
          <a:p>
            <a:pPr marL="342900" indent="-342900"/>
            <a:r>
              <a:rPr lang="ru-RU" sz="2800" b="1">
                <a:solidFill>
                  <a:srgbClr val="3B7B29"/>
                </a:solidFill>
              </a:rPr>
              <a:t>             кому-либо или чему-либо</a:t>
            </a:r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2916238" y="260350"/>
            <a:ext cx="28797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5000" b="1"/>
              <a:t>доброта</a:t>
            </a:r>
          </a:p>
        </p:txBody>
      </p:sp>
      <p:sp>
        <p:nvSpPr>
          <p:cNvPr id="68616" name="Oval 8"/>
          <p:cNvSpPr>
            <a:spLocks noChangeArrowheads="1"/>
          </p:cNvSpPr>
          <p:nvPr/>
        </p:nvSpPr>
        <p:spPr bwMode="auto">
          <a:xfrm>
            <a:off x="2627313" y="333375"/>
            <a:ext cx="3457575" cy="93503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>
            <a:prstShdw prst="shdw18" dist="17961" dir="135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5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50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50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142875" y="381000"/>
            <a:ext cx="8543925" cy="746125"/>
          </a:xfrm>
        </p:spPr>
        <p:txBody>
          <a:bodyPr/>
          <a:lstStyle/>
          <a:p>
            <a:pPr eaLnBrk="1" hangingPunct="1"/>
            <a:r>
              <a:rPr lang="en-US" sz="3200" smtClean="0"/>
              <a:t>I </a:t>
            </a:r>
            <a:r>
              <a:rPr lang="ru-RU" sz="3200" smtClean="0"/>
              <a:t> конкурс «Правда ли, что…»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500188"/>
            <a:ext cx="8643938" cy="5053012"/>
          </a:xfrm>
        </p:spPr>
        <p:txBody>
          <a:bodyPr/>
          <a:lstStyle/>
          <a:p>
            <a:pPr eaLnBrk="1" hangingPunct="1"/>
            <a:r>
              <a:rPr lang="ru-RU" sz="2200" b="1" dirty="0" smtClean="0"/>
              <a:t>Мн.число слова </a:t>
            </a:r>
            <a:r>
              <a:rPr lang="ru-RU" sz="2200" b="1" i="1" dirty="0" smtClean="0"/>
              <a:t>джемпер</a:t>
            </a:r>
            <a:r>
              <a:rPr lang="ru-RU" sz="2200" b="1" dirty="0" smtClean="0"/>
              <a:t> звучит </a:t>
            </a:r>
            <a:r>
              <a:rPr lang="ru-RU" sz="2200" b="1" i="1" dirty="0" smtClean="0"/>
              <a:t>джемпера</a:t>
            </a:r>
          </a:p>
          <a:p>
            <a:pPr eaLnBrk="1" hangingPunct="1">
              <a:buFontTx/>
              <a:buNone/>
            </a:pPr>
            <a:r>
              <a:rPr lang="ru-RU" sz="2400" b="1" dirty="0" smtClean="0"/>
              <a:t>              </a:t>
            </a:r>
            <a:r>
              <a:rPr lang="ru-RU" sz="1800" b="1" dirty="0" smtClean="0">
                <a:solidFill>
                  <a:srgbClr val="FF0000"/>
                </a:solidFill>
              </a:rPr>
              <a:t>(нет - джемперы)</a:t>
            </a:r>
            <a:endParaRPr lang="ru-RU" sz="1800" b="1" i="1" dirty="0" smtClean="0"/>
          </a:p>
          <a:p>
            <a:pPr eaLnBrk="1" hangingPunct="1"/>
            <a:r>
              <a:rPr lang="ru-RU" sz="2200" b="1" dirty="0" smtClean="0"/>
              <a:t>Слово мозаичный правильно звучит</a:t>
            </a:r>
          </a:p>
          <a:p>
            <a:pPr eaLnBrk="1" hangingPunct="1">
              <a:buFontTx/>
              <a:buNone/>
            </a:pPr>
            <a:r>
              <a:rPr lang="ru-RU" sz="2200" b="1" dirty="0" smtClean="0"/>
              <a:t>               </a:t>
            </a:r>
            <a:r>
              <a:rPr lang="ru-RU" sz="1800" b="1" dirty="0" smtClean="0">
                <a:solidFill>
                  <a:srgbClr val="FF0000"/>
                </a:solidFill>
              </a:rPr>
              <a:t>(да)</a:t>
            </a:r>
            <a:endParaRPr lang="ru-RU" sz="1800" b="1" dirty="0" smtClean="0"/>
          </a:p>
          <a:p>
            <a:pPr eaLnBrk="1" hangingPunct="1"/>
            <a:r>
              <a:rPr lang="ru-RU" sz="2200" b="1" dirty="0" smtClean="0"/>
              <a:t>От слова </a:t>
            </a:r>
            <a:r>
              <a:rPr lang="ru-RU" sz="2200" b="1" i="1" dirty="0" smtClean="0"/>
              <a:t>бигуди</a:t>
            </a:r>
            <a:r>
              <a:rPr lang="ru-RU" sz="2200" b="1" dirty="0" smtClean="0"/>
              <a:t> можно образовать ед. число – </a:t>
            </a:r>
            <a:r>
              <a:rPr lang="ru-RU" sz="2200" b="1" i="1" dirty="0" err="1" smtClean="0"/>
              <a:t>бигудя</a:t>
            </a:r>
            <a:endParaRPr lang="ru-RU" sz="2200" b="1" i="1" dirty="0" smtClean="0"/>
          </a:p>
          <a:p>
            <a:pPr eaLnBrk="1" hangingPunct="1"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             </a:t>
            </a:r>
            <a:r>
              <a:rPr lang="ru-RU" sz="1800" b="1" dirty="0" smtClean="0">
                <a:solidFill>
                  <a:srgbClr val="FF0000"/>
                </a:solidFill>
              </a:rPr>
              <a:t>(нет)</a:t>
            </a:r>
            <a:endParaRPr lang="ru-RU" sz="1800" b="1" i="1" dirty="0" smtClean="0"/>
          </a:p>
          <a:p>
            <a:pPr eaLnBrk="1" hangingPunct="1"/>
            <a:r>
              <a:rPr lang="ru-RU" sz="2200" b="1" dirty="0" smtClean="0"/>
              <a:t> Жителей Курска называют куряне</a:t>
            </a:r>
          </a:p>
          <a:p>
            <a:pPr eaLnBrk="1" hangingPunct="1">
              <a:buFontTx/>
              <a:buNone/>
            </a:pPr>
            <a:r>
              <a:rPr lang="ru-RU" sz="1800" b="1" dirty="0" smtClean="0"/>
              <a:t>                 </a:t>
            </a:r>
            <a:r>
              <a:rPr lang="ru-RU" sz="1800" b="1" dirty="0" smtClean="0">
                <a:solidFill>
                  <a:srgbClr val="FF0000"/>
                </a:solidFill>
              </a:rPr>
              <a:t>(да)</a:t>
            </a:r>
            <a:endParaRPr lang="ru-RU" sz="1800" b="1" dirty="0" smtClean="0"/>
          </a:p>
          <a:p>
            <a:pPr eaLnBrk="1" hangingPunct="1"/>
            <a:r>
              <a:rPr lang="ru-RU" sz="2200" b="1" dirty="0" smtClean="0"/>
              <a:t> На приморском диалекте «</a:t>
            </a:r>
            <a:r>
              <a:rPr lang="ru-RU" sz="2200" b="1" i="1" dirty="0" err="1" smtClean="0"/>
              <a:t>уросеть</a:t>
            </a:r>
            <a:r>
              <a:rPr lang="ru-RU" sz="2200" b="1" dirty="0" smtClean="0"/>
              <a:t>» значит </a:t>
            </a:r>
            <a:r>
              <a:rPr lang="ru-RU" sz="2200" b="1" i="1" dirty="0" smtClean="0"/>
              <a:t>плакать</a:t>
            </a:r>
          </a:p>
          <a:p>
            <a:pPr eaLnBrk="1" hangingPunct="1">
              <a:buFontTx/>
              <a:buNone/>
            </a:pPr>
            <a:r>
              <a:rPr lang="ru-RU" sz="2200" b="1" i="1" dirty="0" smtClean="0"/>
              <a:t>             </a:t>
            </a:r>
            <a:r>
              <a:rPr lang="ru-RU" sz="1800" b="1" dirty="0" smtClean="0">
                <a:solidFill>
                  <a:srgbClr val="FF0000"/>
                </a:solidFill>
              </a:rPr>
              <a:t>(нет – нервничать, психовать)</a:t>
            </a:r>
            <a:endParaRPr lang="ru-RU" sz="1800" b="1" dirty="0" smtClean="0"/>
          </a:p>
          <a:p>
            <a:pPr eaLnBrk="1" hangingPunct="1"/>
            <a:r>
              <a:rPr lang="ru-RU" sz="2200" b="1" dirty="0" smtClean="0"/>
              <a:t>В русском языке встречаются слова, в которых пишется три одинаковые буквы подряд? </a:t>
            </a:r>
          </a:p>
          <a:p>
            <a:pPr eaLnBrk="1" hangingPunct="1">
              <a:buFontTx/>
              <a:buNone/>
            </a:pPr>
            <a:r>
              <a:rPr lang="ru-RU" sz="2200" b="1" dirty="0" smtClean="0"/>
              <a:t>            </a:t>
            </a:r>
            <a:r>
              <a:rPr lang="ru-RU" sz="2400" b="1" dirty="0" smtClean="0"/>
              <a:t> </a:t>
            </a:r>
            <a:r>
              <a:rPr lang="ru-RU" sz="1800" b="1" dirty="0" smtClean="0">
                <a:solidFill>
                  <a:srgbClr val="FF0000"/>
                </a:solidFill>
              </a:rPr>
              <a:t>(да – встречаются гласные: </a:t>
            </a:r>
            <a:r>
              <a:rPr lang="ru-RU" sz="1800" b="1" dirty="0" err="1" smtClean="0">
                <a:solidFill>
                  <a:srgbClr val="FF0000"/>
                </a:solidFill>
              </a:rPr>
              <a:t>змееед</a:t>
            </a:r>
            <a:r>
              <a:rPr lang="ru-RU" sz="1800" b="1" dirty="0" smtClean="0">
                <a:solidFill>
                  <a:srgbClr val="FF0000"/>
                </a:solidFill>
              </a:rPr>
              <a:t>, длинношеее)</a:t>
            </a:r>
            <a:endParaRPr lang="ru-RU" sz="1800" b="1" dirty="0" smtClean="0"/>
          </a:p>
          <a:p>
            <a:pPr eaLnBrk="1" hangingPunct="1"/>
            <a:endParaRPr lang="ru-RU" sz="2000" i="1" dirty="0" smtClean="0"/>
          </a:p>
          <a:p>
            <a:pPr eaLnBrk="1" hangingPunct="1"/>
            <a:endParaRPr lang="ru-RU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AutoShape 4"/>
          <p:cNvSpPr>
            <a:spLocks noChangeArrowheads="1"/>
          </p:cNvSpPr>
          <p:nvPr/>
        </p:nvSpPr>
        <p:spPr bwMode="gray">
          <a:xfrm>
            <a:off x="250825" y="1628775"/>
            <a:ext cx="8642350" cy="446405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CD2003"/>
              </a:gs>
              <a:gs pos="100000">
                <a:srgbClr val="FFDFFF"/>
              </a:gs>
            </a:gsLst>
            <a:lin ang="540000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82" name="TextBox 10"/>
          <p:cNvSpPr txBox="1">
            <a:spLocks noChangeArrowheads="1"/>
          </p:cNvSpPr>
          <p:nvPr/>
        </p:nvSpPr>
        <p:spPr bwMode="auto">
          <a:xfrm>
            <a:off x="468313" y="1844675"/>
            <a:ext cx="8135937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800" b="1">
                <a:solidFill>
                  <a:srgbClr val="3E852B"/>
                </a:solidFill>
              </a:rPr>
              <a:t>Эпитеты: дерзновенный, доблестный, </a:t>
            </a:r>
          </a:p>
          <a:p>
            <a:pPr marL="342900" indent="-342900"/>
            <a:r>
              <a:rPr lang="ru-RU" sz="2800" b="1">
                <a:solidFill>
                  <a:srgbClr val="3E852B"/>
                </a:solidFill>
              </a:rPr>
              <a:t>                     беззаветный, бесстрашный</a:t>
            </a:r>
          </a:p>
          <a:p>
            <a:pPr marL="342900" indent="-342900"/>
            <a:endParaRPr lang="ru-RU" sz="2800" b="1">
              <a:solidFill>
                <a:srgbClr val="3E852B"/>
              </a:solidFill>
            </a:endParaRPr>
          </a:p>
          <a:p>
            <a:pPr marL="342900" indent="-342900">
              <a:buFontTx/>
              <a:buAutoNum type="arabicPeriod" startAt="2"/>
            </a:pPr>
            <a:r>
              <a:rPr lang="ru-RU" sz="2800" b="1">
                <a:solidFill>
                  <a:srgbClr val="3E852B"/>
                </a:solidFill>
              </a:rPr>
              <a:t>Антоним: трус, слабак</a:t>
            </a:r>
          </a:p>
          <a:p>
            <a:pPr marL="342900" indent="-342900"/>
            <a:endParaRPr lang="ru-RU" sz="2800" b="1">
              <a:solidFill>
                <a:srgbClr val="3E852B"/>
              </a:solidFill>
            </a:endParaRPr>
          </a:p>
          <a:p>
            <a:pPr marL="342900" indent="-342900"/>
            <a:r>
              <a:rPr lang="ru-RU" sz="2800" b="1">
                <a:solidFill>
                  <a:srgbClr val="3E852B"/>
                </a:solidFill>
              </a:rPr>
              <a:t>3. Синоним: храбрец, смельчак, рыцарь </a:t>
            </a:r>
          </a:p>
          <a:p>
            <a:pPr marL="342900" indent="-342900"/>
            <a:endParaRPr lang="ru-RU" sz="2800" b="1">
              <a:solidFill>
                <a:srgbClr val="3E852B"/>
              </a:solidFill>
            </a:endParaRPr>
          </a:p>
          <a:p>
            <a:pPr marL="342900" indent="-342900"/>
            <a:r>
              <a:rPr lang="ru-RU" sz="2800" b="1">
                <a:solidFill>
                  <a:srgbClr val="3E852B"/>
                </a:solidFill>
              </a:rPr>
              <a:t>4. Толкование: человек, совершивший </a:t>
            </a:r>
          </a:p>
          <a:p>
            <a:pPr marL="342900" indent="-342900"/>
            <a:r>
              <a:rPr lang="ru-RU" sz="2800" b="1">
                <a:solidFill>
                  <a:srgbClr val="3E852B"/>
                </a:solidFill>
              </a:rPr>
              <a:t>                   военный или трудовой подвиг</a:t>
            </a:r>
          </a:p>
          <a:p>
            <a:pPr marL="342900" indent="-342900">
              <a:buFontTx/>
              <a:buAutoNum type="arabicPeriod" startAt="2"/>
            </a:pPr>
            <a:endParaRPr lang="ru-RU" sz="2800" b="1">
              <a:solidFill>
                <a:srgbClr val="3E852B"/>
              </a:solidFill>
            </a:endParaRP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3132138" y="260350"/>
            <a:ext cx="2376487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5000" b="1"/>
              <a:t>герой</a:t>
            </a:r>
          </a:p>
        </p:txBody>
      </p:sp>
      <p:sp>
        <p:nvSpPr>
          <p:cNvPr id="66568" name="Oval 8"/>
          <p:cNvSpPr>
            <a:spLocks noChangeArrowheads="1"/>
          </p:cNvSpPr>
          <p:nvPr/>
        </p:nvSpPr>
        <p:spPr bwMode="auto">
          <a:xfrm>
            <a:off x="2700338" y="333375"/>
            <a:ext cx="3384550" cy="10080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0000"/>
            </a:prstShdw>
          </a:effectLst>
        </p:spPr>
        <p:txBody>
          <a:bodyPr wrap="none" anchor="ctr"/>
          <a:lstStyle/>
          <a:p>
            <a:pPr algn="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7106" name="Содержимое 2"/>
          <p:cNvSpPr>
            <a:spLocks noGrp="1"/>
          </p:cNvSpPr>
          <p:nvPr>
            <p:ph idx="1"/>
          </p:nvPr>
        </p:nvSpPr>
        <p:spPr>
          <a:xfrm>
            <a:off x="323850" y="1125538"/>
            <a:ext cx="8229600" cy="3240087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ru-RU" sz="4400" b="1" smtClean="0">
              <a:solidFill>
                <a:srgbClr val="004D00"/>
              </a:solidFill>
            </a:endParaRPr>
          </a:p>
          <a:p>
            <a:pPr algn="ctr" eaLnBrk="1" hangingPunct="1">
              <a:buFontTx/>
              <a:buNone/>
            </a:pPr>
            <a:endParaRPr lang="ru-RU" sz="4400" b="1" smtClean="0">
              <a:solidFill>
                <a:srgbClr val="004D00"/>
              </a:solidFill>
            </a:endParaRPr>
          </a:p>
          <a:p>
            <a:pPr algn="ctr" eaLnBrk="1" hangingPunct="1">
              <a:buFontTx/>
              <a:buNone/>
            </a:pPr>
            <a:r>
              <a:rPr lang="en-US" sz="5300" b="1" smtClean="0">
                <a:solidFill>
                  <a:srgbClr val="2D5F1F"/>
                </a:solidFill>
              </a:rPr>
              <a:t>V </a:t>
            </a:r>
            <a:r>
              <a:rPr lang="ru-RU" sz="5300" b="1" smtClean="0">
                <a:solidFill>
                  <a:srgbClr val="2D5F1F"/>
                </a:solidFill>
              </a:rPr>
              <a:t>конкурс </a:t>
            </a:r>
          </a:p>
          <a:p>
            <a:pPr algn="ctr" eaLnBrk="1" hangingPunct="1">
              <a:buFontTx/>
              <a:buNone/>
            </a:pPr>
            <a:r>
              <a:rPr lang="ru-RU" sz="5300" b="1" smtClean="0">
                <a:solidFill>
                  <a:srgbClr val="2D5F1F"/>
                </a:solidFill>
              </a:rPr>
              <a:t> «Дальше, дальше»</a:t>
            </a:r>
          </a:p>
          <a:p>
            <a:pPr algn="ctr" eaLnBrk="1" hangingPunct="1">
              <a:buFontTx/>
              <a:buNone/>
            </a:pPr>
            <a:endParaRPr lang="ru-RU" sz="4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81000"/>
            <a:ext cx="8785225" cy="746125"/>
          </a:xfrm>
        </p:spPr>
        <p:txBody>
          <a:bodyPr/>
          <a:lstStyle/>
          <a:p>
            <a:pPr eaLnBrk="1" hangingPunct="1"/>
            <a:r>
              <a:rPr lang="en-US" sz="3200" smtClean="0"/>
              <a:t>II </a:t>
            </a:r>
            <a:r>
              <a:rPr lang="ru-RU" sz="3200" smtClean="0"/>
              <a:t>конкурс «Лингвистический турнир»</a:t>
            </a:r>
            <a:r>
              <a:rPr lang="ru-RU" smtClean="0"/>
              <a:t>   </a:t>
            </a:r>
            <a:endParaRPr lang="en-US" smtClean="0"/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4313" y="1617663"/>
            <a:ext cx="3000375" cy="4740275"/>
          </a:xfrm>
        </p:spPr>
        <p:txBody>
          <a:bodyPr/>
          <a:lstStyle/>
          <a:p>
            <a:pPr eaLnBrk="1" hangingPunct="1">
              <a:buSzPct val="90000"/>
              <a:buFontTx/>
              <a:buNone/>
            </a:pPr>
            <a:r>
              <a:rPr lang="en-US" sz="3600" b="1" smtClean="0"/>
              <a:t> </a:t>
            </a:r>
            <a:r>
              <a:rPr lang="ru-RU" sz="3400" b="1" smtClean="0"/>
              <a:t>Лексика</a:t>
            </a:r>
          </a:p>
          <a:p>
            <a:pPr eaLnBrk="1" hangingPunct="1">
              <a:buSzPct val="90000"/>
              <a:buFontTx/>
              <a:buNone/>
            </a:pPr>
            <a:endParaRPr lang="ru-RU" b="1" smtClean="0"/>
          </a:p>
          <a:p>
            <a:pPr eaLnBrk="1" hangingPunct="1">
              <a:buSzPct val="90000"/>
              <a:buFontTx/>
              <a:buNone/>
            </a:pPr>
            <a:r>
              <a:rPr lang="ru-RU" sz="3400" b="1" smtClean="0"/>
              <a:t>Орфоэпия</a:t>
            </a:r>
          </a:p>
          <a:p>
            <a:pPr eaLnBrk="1" hangingPunct="1">
              <a:buSzPct val="90000"/>
              <a:buFontTx/>
              <a:buNone/>
            </a:pPr>
            <a:endParaRPr lang="ru-RU" sz="3400" b="1" smtClean="0"/>
          </a:p>
          <a:p>
            <a:pPr eaLnBrk="1" hangingPunct="1">
              <a:buSzPct val="90000"/>
              <a:buFontTx/>
              <a:buNone/>
            </a:pPr>
            <a:r>
              <a:rPr lang="ru-RU" sz="3400" b="1" smtClean="0"/>
              <a:t>Морфология</a:t>
            </a:r>
          </a:p>
          <a:p>
            <a:pPr eaLnBrk="1" hangingPunct="1">
              <a:buSzPct val="90000"/>
              <a:buFontTx/>
              <a:buNone/>
            </a:pPr>
            <a:endParaRPr lang="ru-RU" sz="3400" b="1" smtClean="0"/>
          </a:p>
          <a:p>
            <a:pPr eaLnBrk="1" hangingPunct="1">
              <a:buSzPct val="90000"/>
              <a:buFontTx/>
              <a:buNone/>
            </a:pPr>
            <a:r>
              <a:rPr lang="ru-RU" sz="3400" b="1" smtClean="0"/>
              <a:t>Синтаксис</a:t>
            </a:r>
          </a:p>
          <a:p>
            <a:pPr eaLnBrk="1" hangingPunct="1">
              <a:buSzPct val="90000"/>
              <a:buFontTx/>
              <a:buNone/>
            </a:pPr>
            <a:endParaRPr lang="ru-RU" b="1" smtClean="0"/>
          </a:p>
          <a:p>
            <a:pPr eaLnBrk="1" hangingPunct="1">
              <a:buSzPct val="90000"/>
              <a:buFontTx/>
              <a:buNone/>
            </a:pPr>
            <a:endParaRPr lang="ru-RU" b="1" smtClean="0"/>
          </a:p>
          <a:p>
            <a:pPr eaLnBrk="1" hangingPunct="1">
              <a:buSzPct val="90000"/>
              <a:buFontTx/>
              <a:buNone/>
            </a:pPr>
            <a:endParaRPr lang="ru-RU" b="1" smtClean="0"/>
          </a:p>
          <a:p>
            <a:pPr eaLnBrk="1" hangingPunct="1">
              <a:buSzPct val="90000"/>
              <a:buFontTx/>
              <a:buNone/>
            </a:pPr>
            <a:endParaRPr lang="en-US" smtClean="0"/>
          </a:p>
        </p:txBody>
      </p: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6786578" y="1571612"/>
            <a:ext cx="933447" cy="714380"/>
            <a:chOff x="4320" y="1152"/>
            <a:chExt cx="414" cy="402"/>
          </a:xfrm>
          <a:solidFill>
            <a:schemeClr val="accent2"/>
          </a:solidFill>
        </p:grpSpPr>
        <p:sp>
          <p:nvSpPr>
            <p:cNvPr id="8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16" name="Group 10"/>
          <p:cNvGrpSpPr>
            <a:grpSpLocks/>
          </p:cNvGrpSpPr>
          <p:nvPr/>
        </p:nvGrpSpPr>
        <p:grpSpPr bwMode="auto">
          <a:xfrm>
            <a:off x="4429124" y="1571612"/>
            <a:ext cx="933447" cy="714380"/>
            <a:chOff x="4320" y="1152"/>
            <a:chExt cx="414" cy="402"/>
          </a:xfrm>
          <a:solidFill>
            <a:srgbClr val="FFC000"/>
          </a:solidFill>
        </p:grpSpPr>
        <p:sp>
          <p:nvSpPr>
            <p:cNvPr id="17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19" name="Group 10"/>
          <p:cNvGrpSpPr>
            <a:grpSpLocks/>
          </p:cNvGrpSpPr>
          <p:nvPr/>
        </p:nvGrpSpPr>
        <p:grpSpPr bwMode="auto">
          <a:xfrm>
            <a:off x="5572132" y="1571612"/>
            <a:ext cx="933447" cy="714380"/>
            <a:chOff x="4320" y="1152"/>
            <a:chExt cx="414" cy="402"/>
          </a:xfrm>
          <a:solidFill>
            <a:srgbClr val="FFC000"/>
          </a:solidFill>
        </p:grpSpPr>
        <p:sp>
          <p:nvSpPr>
            <p:cNvPr id="20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22" name="Group 10"/>
          <p:cNvGrpSpPr>
            <a:grpSpLocks/>
          </p:cNvGrpSpPr>
          <p:nvPr/>
        </p:nvGrpSpPr>
        <p:grpSpPr bwMode="auto">
          <a:xfrm>
            <a:off x="3214678" y="1571612"/>
            <a:ext cx="933447" cy="714380"/>
            <a:chOff x="4320" y="1152"/>
            <a:chExt cx="414" cy="402"/>
          </a:xfrm>
          <a:solidFill>
            <a:srgbClr val="FFC000"/>
          </a:solidFill>
        </p:grpSpPr>
        <p:sp>
          <p:nvSpPr>
            <p:cNvPr id="23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25" name="Group 10"/>
          <p:cNvGrpSpPr>
            <a:grpSpLocks/>
          </p:cNvGrpSpPr>
          <p:nvPr/>
        </p:nvGrpSpPr>
        <p:grpSpPr bwMode="auto">
          <a:xfrm>
            <a:off x="7929586" y="1571612"/>
            <a:ext cx="933447" cy="714380"/>
            <a:chOff x="4320" y="1152"/>
            <a:chExt cx="414" cy="402"/>
          </a:xfrm>
          <a:solidFill>
            <a:srgbClr val="FFC000"/>
          </a:solidFill>
        </p:grpSpPr>
        <p:sp>
          <p:nvSpPr>
            <p:cNvPr id="26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28" name="Group 10"/>
          <p:cNvGrpSpPr>
            <a:grpSpLocks/>
          </p:cNvGrpSpPr>
          <p:nvPr/>
        </p:nvGrpSpPr>
        <p:grpSpPr bwMode="auto">
          <a:xfrm>
            <a:off x="3214678" y="2786058"/>
            <a:ext cx="933447" cy="714380"/>
            <a:chOff x="4320" y="1152"/>
            <a:chExt cx="414" cy="402"/>
          </a:xfrm>
          <a:solidFill>
            <a:srgbClr val="0099CC"/>
          </a:solidFill>
        </p:grpSpPr>
        <p:sp>
          <p:nvSpPr>
            <p:cNvPr id="29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0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31" name="Group 10"/>
          <p:cNvGrpSpPr>
            <a:grpSpLocks/>
          </p:cNvGrpSpPr>
          <p:nvPr/>
        </p:nvGrpSpPr>
        <p:grpSpPr bwMode="auto">
          <a:xfrm>
            <a:off x="3214678" y="4071942"/>
            <a:ext cx="933447" cy="714380"/>
            <a:chOff x="4320" y="1152"/>
            <a:chExt cx="414" cy="402"/>
          </a:xfrm>
          <a:solidFill>
            <a:srgbClr val="FF66FF"/>
          </a:solidFill>
        </p:grpSpPr>
        <p:sp>
          <p:nvSpPr>
            <p:cNvPr id="32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3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34" name="Group 10"/>
          <p:cNvGrpSpPr>
            <a:grpSpLocks/>
          </p:cNvGrpSpPr>
          <p:nvPr/>
        </p:nvGrpSpPr>
        <p:grpSpPr bwMode="auto">
          <a:xfrm>
            <a:off x="3286116" y="5286388"/>
            <a:ext cx="933447" cy="714380"/>
            <a:chOff x="4320" y="1152"/>
            <a:chExt cx="414" cy="402"/>
          </a:xfrm>
          <a:solidFill>
            <a:schemeClr val="accent1">
              <a:lumMod val="75000"/>
            </a:schemeClr>
          </a:solidFill>
        </p:grpSpPr>
        <p:sp>
          <p:nvSpPr>
            <p:cNvPr id="35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37" name="Group 10"/>
          <p:cNvGrpSpPr>
            <a:grpSpLocks/>
          </p:cNvGrpSpPr>
          <p:nvPr/>
        </p:nvGrpSpPr>
        <p:grpSpPr bwMode="auto">
          <a:xfrm>
            <a:off x="4429124" y="2786058"/>
            <a:ext cx="933447" cy="714380"/>
            <a:chOff x="4320" y="1152"/>
            <a:chExt cx="414" cy="402"/>
          </a:xfrm>
          <a:solidFill>
            <a:srgbClr val="00B0F0"/>
          </a:solidFill>
        </p:grpSpPr>
        <p:sp>
          <p:nvSpPr>
            <p:cNvPr id="38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40" name="Group 10"/>
          <p:cNvGrpSpPr>
            <a:grpSpLocks/>
          </p:cNvGrpSpPr>
          <p:nvPr/>
        </p:nvGrpSpPr>
        <p:grpSpPr bwMode="auto">
          <a:xfrm>
            <a:off x="4429124" y="4071942"/>
            <a:ext cx="933447" cy="714380"/>
            <a:chOff x="4320" y="1152"/>
            <a:chExt cx="414" cy="402"/>
          </a:xfrm>
          <a:solidFill>
            <a:srgbClr val="FF66FF"/>
          </a:solidFill>
        </p:grpSpPr>
        <p:sp>
          <p:nvSpPr>
            <p:cNvPr id="41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43" name="Group 10"/>
          <p:cNvGrpSpPr>
            <a:grpSpLocks/>
          </p:cNvGrpSpPr>
          <p:nvPr/>
        </p:nvGrpSpPr>
        <p:grpSpPr bwMode="auto">
          <a:xfrm>
            <a:off x="4500562" y="5286388"/>
            <a:ext cx="933447" cy="714380"/>
            <a:chOff x="4320" y="1152"/>
            <a:chExt cx="414" cy="402"/>
          </a:xfrm>
          <a:solidFill>
            <a:schemeClr val="accent1">
              <a:lumMod val="75000"/>
            </a:schemeClr>
          </a:solidFill>
        </p:grpSpPr>
        <p:sp>
          <p:nvSpPr>
            <p:cNvPr id="44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5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46" name="Group 10"/>
          <p:cNvGrpSpPr>
            <a:grpSpLocks/>
          </p:cNvGrpSpPr>
          <p:nvPr/>
        </p:nvGrpSpPr>
        <p:grpSpPr bwMode="auto">
          <a:xfrm>
            <a:off x="6858016" y="5286388"/>
            <a:ext cx="933447" cy="714380"/>
            <a:chOff x="4320" y="1152"/>
            <a:chExt cx="414" cy="402"/>
          </a:xfrm>
          <a:solidFill>
            <a:schemeClr val="accent1">
              <a:lumMod val="75000"/>
            </a:schemeClr>
          </a:solidFill>
        </p:grpSpPr>
        <p:sp>
          <p:nvSpPr>
            <p:cNvPr id="47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8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49" name="Group 10"/>
          <p:cNvGrpSpPr>
            <a:grpSpLocks/>
          </p:cNvGrpSpPr>
          <p:nvPr/>
        </p:nvGrpSpPr>
        <p:grpSpPr bwMode="auto">
          <a:xfrm>
            <a:off x="5715008" y="5286388"/>
            <a:ext cx="933447" cy="714380"/>
            <a:chOff x="4320" y="1152"/>
            <a:chExt cx="414" cy="402"/>
          </a:xfrm>
          <a:solidFill>
            <a:schemeClr val="accent1">
              <a:lumMod val="75000"/>
            </a:schemeClr>
          </a:solidFill>
        </p:grpSpPr>
        <p:sp>
          <p:nvSpPr>
            <p:cNvPr id="50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1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52" name="Group 10"/>
          <p:cNvGrpSpPr>
            <a:grpSpLocks/>
          </p:cNvGrpSpPr>
          <p:nvPr/>
        </p:nvGrpSpPr>
        <p:grpSpPr bwMode="auto">
          <a:xfrm>
            <a:off x="8001024" y="5286388"/>
            <a:ext cx="933447" cy="714380"/>
            <a:chOff x="4320" y="1152"/>
            <a:chExt cx="414" cy="402"/>
          </a:xfrm>
          <a:solidFill>
            <a:schemeClr val="accent1">
              <a:lumMod val="75000"/>
            </a:schemeClr>
          </a:solidFill>
        </p:grpSpPr>
        <p:sp>
          <p:nvSpPr>
            <p:cNvPr id="53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4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55" name="Group 10"/>
          <p:cNvGrpSpPr>
            <a:grpSpLocks/>
          </p:cNvGrpSpPr>
          <p:nvPr/>
        </p:nvGrpSpPr>
        <p:grpSpPr bwMode="auto">
          <a:xfrm>
            <a:off x="5643570" y="2786058"/>
            <a:ext cx="933447" cy="714380"/>
            <a:chOff x="4320" y="1152"/>
            <a:chExt cx="414" cy="402"/>
          </a:xfrm>
          <a:solidFill>
            <a:srgbClr val="0099CC"/>
          </a:solidFill>
        </p:grpSpPr>
        <p:sp>
          <p:nvSpPr>
            <p:cNvPr id="56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7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58" name="Group 10"/>
          <p:cNvGrpSpPr>
            <a:grpSpLocks/>
          </p:cNvGrpSpPr>
          <p:nvPr/>
        </p:nvGrpSpPr>
        <p:grpSpPr bwMode="auto">
          <a:xfrm>
            <a:off x="5643570" y="4071942"/>
            <a:ext cx="933447" cy="714380"/>
            <a:chOff x="4320" y="1152"/>
            <a:chExt cx="414" cy="402"/>
          </a:xfrm>
          <a:solidFill>
            <a:srgbClr val="FF66FF"/>
          </a:solidFill>
        </p:grpSpPr>
        <p:sp>
          <p:nvSpPr>
            <p:cNvPr id="59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0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61" name="Group 10"/>
          <p:cNvGrpSpPr>
            <a:grpSpLocks/>
          </p:cNvGrpSpPr>
          <p:nvPr/>
        </p:nvGrpSpPr>
        <p:grpSpPr bwMode="auto">
          <a:xfrm>
            <a:off x="6858016" y="2786058"/>
            <a:ext cx="933447" cy="714380"/>
            <a:chOff x="4320" y="1152"/>
            <a:chExt cx="414" cy="402"/>
          </a:xfrm>
          <a:solidFill>
            <a:srgbClr val="0099CC"/>
          </a:solidFill>
        </p:grpSpPr>
        <p:sp>
          <p:nvSpPr>
            <p:cNvPr id="62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3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64" name="Group 10"/>
          <p:cNvGrpSpPr>
            <a:grpSpLocks/>
          </p:cNvGrpSpPr>
          <p:nvPr/>
        </p:nvGrpSpPr>
        <p:grpSpPr bwMode="auto">
          <a:xfrm>
            <a:off x="6858016" y="4071942"/>
            <a:ext cx="933447" cy="714380"/>
            <a:chOff x="4320" y="1152"/>
            <a:chExt cx="414" cy="402"/>
          </a:xfrm>
          <a:solidFill>
            <a:srgbClr val="FF66FF"/>
          </a:solidFill>
        </p:grpSpPr>
        <p:sp>
          <p:nvSpPr>
            <p:cNvPr id="65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6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67" name="Group 10"/>
          <p:cNvGrpSpPr>
            <a:grpSpLocks/>
          </p:cNvGrpSpPr>
          <p:nvPr/>
        </p:nvGrpSpPr>
        <p:grpSpPr bwMode="auto">
          <a:xfrm>
            <a:off x="8001024" y="2786058"/>
            <a:ext cx="933447" cy="714380"/>
            <a:chOff x="4320" y="1152"/>
            <a:chExt cx="414" cy="402"/>
          </a:xfrm>
          <a:solidFill>
            <a:srgbClr val="0099CC"/>
          </a:solidFill>
        </p:grpSpPr>
        <p:sp>
          <p:nvSpPr>
            <p:cNvPr id="68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9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70" name="Group 10"/>
          <p:cNvGrpSpPr>
            <a:grpSpLocks/>
          </p:cNvGrpSpPr>
          <p:nvPr/>
        </p:nvGrpSpPr>
        <p:grpSpPr bwMode="auto">
          <a:xfrm>
            <a:off x="8001024" y="4071942"/>
            <a:ext cx="933447" cy="714380"/>
            <a:chOff x="4320" y="1152"/>
            <a:chExt cx="414" cy="402"/>
          </a:xfrm>
          <a:solidFill>
            <a:srgbClr val="FF66FF"/>
          </a:solidFill>
        </p:grpSpPr>
        <p:sp>
          <p:nvSpPr>
            <p:cNvPr id="71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2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19479" name="TextBox 72"/>
          <p:cNvSpPr txBox="1">
            <a:spLocks noChangeArrowheads="1"/>
          </p:cNvSpPr>
          <p:nvPr/>
        </p:nvSpPr>
        <p:spPr bwMode="auto">
          <a:xfrm>
            <a:off x="3357563" y="1714500"/>
            <a:ext cx="714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  </a:t>
            </a:r>
            <a:r>
              <a:rPr lang="ru-RU" sz="2800" b="1">
                <a:hlinkClick r:id="rId2" action="ppaction://hlinksldjump"/>
              </a:rPr>
              <a:t>1</a:t>
            </a:r>
            <a:endParaRPr lang="ru-RU" sz="2800" b="1"/>
          </a:p>
        </p:txBody>
      </p:sp>
      <p:sp>
        <p:nvSpPr>
          <p:cNvPr id="76" name="TextBox 75"/>
          <p:cNvSpPr txBox="1"/>
          <p:nvPr/>
        </p:nvSpPr>
        <p:spPr>
          <a:xfrm>
            <a:off x="3500430" y="2928934"/>
            <a:ext cx="35719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cs typeface="+mn-cs"/>
                <a:hlinkClick r:id="rId3" action="ppaction://hlinksldjump"/>
              </a:rPr>
              <a:t>1</a:t>
            </a:r>
            <a:endParaRPr lang="ru-RU" sz="28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cs typeface="+mn-cs"/>
            </a:endParaRPr>
          </a:p>
        </p:txBody>
      </p:sp>
      <p:sp>
        <p:nvSpPr>
          <p:cNvPr id="19481" name="TextBox 76"/>
          <p:cNvSpPr txBox="1">
            <a:spLocks noChangeArrowheads="1"/>
          </p:cNvSpPr>
          <p:nvPr/>
        </p:nvSpPr>
        <p:spPr bwMode="auto">
          <a:xfrm>
            <a:off x="3500438" y="4214813"/>
            <a:ext cx="35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hlinkClick r:id="rId4" action="ppaction://hlinksldjump"/>
              </a:rPr>
              <a:t>1</a:t>
            </a:r>
            <a:endParaRPr lang="ru-RU" sz="2800" b="1"/>
          </a:p>
        </p:txBody>
      </p:sp>
      <p:sp>
        <p:nvSpPr>
          <p:cNvPr id="19482" name="Прямоугольник 84"/>
          <p:cNvSpPr>
            <a:spLocks noChangeArrowheads="1"/>
          </p:cNvSpPr>
          <p:nvPr/>
        </p:nvSpPr>
        <p:spPr bwMode="auto">
          <a:xfrm>
            <a:off x="3571875" y="5357813"/>
            <a:ext cx="357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hlinkClick r:id="rId5" action="ppaction://hlinksldjump"/>
              </a:rPr>
              <a:t>1</a:t>
            </a:r>
            <a:endParaRPr lang="ru-RU" sz="2800" b="1"/>
          </a:p>
        </p:txBody>
      </p:sp>
      <p:sp>
        <p:nvSpPr>
          <p:cNvPr id="19483" name="Прямоугольник 8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714875" y="1714500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hlinkClick r:id="rId6" action="ppaction://hlinksldjump"/>
              </a:rPr>
              <a:t>2</a:t>
            </a:r>
            <a:endParaRPr lang="ru-RU" sz="2800" b="1"/>
          </a:p>
        </p:txBody>
      </p:sp>
      <p:sp>
        <p:nvSpPr>
          <p:cNvPr id="88" name="Прямоугольник 87"/>
          <p:cNvSpPr/>
          <p:nvPr/>
        </p:nvSpPr>
        <p:spPr>
          <a:xfrm>
            <a:off x="4714876" y="2928934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cs typeface="+mn-cs"/>
                <a:hlinkClick r:id="rId7" action="ppaction://hlinksldjump"/>
              </a:rPr>
              <a:t>2</a:t>
            </a:r>
            <a:endParaRPr lang="ru-RU" sz="28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cs typeface="+mn-cs"/>
            </a:endParaRPr>
          </a:p>
        </p:txBody>
      </p:sp>
      <p:sp>
        <p:nvSpPr>
          <p:cNvPr id="19485" name="Прямоугольник 88"/>
          <p:cNvSpPr>
            <a:spLocks noChangeArrowheads="1"/>
          </p:cNvSpPr>
          <p:nvPr/>
        </p:nvSpPr>
        <p:spPr bwMode="auto">
          <a:xfrm>
            <a:off x="4714875" y="4214813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hlinkClick r:id="rId8" action="ppaction://hlinksldjump"/>
              </a:rPr>
              <a:t>2</a:t>
            </a:r>
            <a:endParaRPr lang="ru-RU" sz="2800" b="1"/>
          </a:p>
        </p:txBody>
      </p:sp>
      <p:sp>
        <p:nvSpPr>
          <p:cNvPr id="19486" name="Прямоугольник 89"/>
          <p:cNvSpPr>
            <a:spLocks noChangeArrowheads="1"/>
          </p:cNvSpPr>
          <p:nvPr/>
        </p:nvSpPr>
        <p:spPr bwMode="auto">
          <a:xfrm>
            <a:off x="4786313" y="5357813"/>
            <a:ext cx="385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hlinkClick r:id="rId9" action="ppaction://hlinksldjump"/>
              </a:rPr>
              <a:t>2</a:t>
            </a:r>
            <a:endParaRPr lang="ru-RU" sz="2800" b="1"/>
          </a:p>
        </p:txBody>
      </p:sp>
      <p:sp>
        <p:nvSpPr>
          <p:cNvPr id="19487" name="Прямоугольник 90"/>
          <p:cNvSpPr>
            <a:spLocks noChangeArrowheads="1"/>
          </p:cNvSpPr>
          <p:nvPr/>
        </p:nvSpPr>
        <p:spPr bwMode="auto">
          <a:xfrm>
            <a:off x="5929313" y="1714500"/>
            <a:ext cx="385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hlinkClick r:id="rId10" action="ppaction://hlinksldjump"/>
              </a:rPr>
              <a:t>3</a:t>
            </a:r>
            <a:endParaRPr lang="ru-RU" sz="2800" b="1"/>
          </a:p>
        </p:txBody>
      </p:sp>
      <p:sp>
        <p:nvSpPr>
          <p:cNvPr id="92" name="Прямоугольник 91"/>
          <p:cNvSpPr/>
          <p:nvPr/>
        </p:nvSpPr>
        <p:spPr>
          <a:xfrm>
            <a:off x="5929322" y="2928934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cs typeface="+mn-cs"/>
                <a:hlinkClick r:id="rId11" action="ppaction://hlinksldjump"/>
              </a:rPr>
              <a:t>3</a:t>
            </a:r>
            <a:endParaRPr lang="ru-RU" sz="28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cs typeface="+mn-cs"/>
            </a:endParaRPr>
          </a:p>
        </p:txBody>
      </p:sp>
      <p:sp>
        <p:nvSpPr>
          <p:cNvPr id="19489" name="Прямоугольник 92"/>
          <p:cNvSpPr>
            <a:spLocks noChangeArrowheads="1"/>
          </p:cNvSpPr>
          <p:nvPr/>
        </p:nvSpPr>
        <p:spPr bwMode="auto">
          <a:xfrm>
            <a:off x="5929313" y="4214813"/>
            <a:ext cx="385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hlinkClick r:id="rId12" action="ppaction://hlinksldjump"/>
              </a:rPr>
              <a:t>3</a:t>
            </a:r>
            <a:endParaRPr lang="ru-RU" sz="2800" b="1"/>
          </a:p>
        </p:txBody>
      </p:sp>
      <p:sp>
        <p:nvSpPr>
          <p:cNvPr id="19490" name="Прямоугольник 93"/>
          <p:cNvSpPr>
            <a:spLocks noChangeArrowheads="1"/>
          </p:cNvSpPr>
          <p:nvPr/>
        </p:nvSpPr>
        <p:spPr bwMode="auto">
          <a:xfrm>
            <a:off x="6000750" y="5429250"/>
            <a:ext cx="357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hlinkClick r:id="rId13" action="ppaction://hlinksldjump"/>
              </a:rPr>
              <a:t>3</a:t>
            </a:r>
            <a:endParaRPr lang="ru-RU" sz="2800" b="1"/>
          </a:p>
        </p:txBody>
      </p:sp>
      <p:sp>
        <p:nvSpPr>
          <p:cNvPr id="19491" name="Прямоугольник 94"/>
          <p:cNvSpPr>
            <a:spLocks noChangeArrowheads="1"/>
          </p:cNvSpPr>
          <p:nvPr/>
        </p:nvSpPr>
        <p:spPr bwMode="auto">
          <a:xfrm>
            <a:off x="7143750" y="1714500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hlinkClick r:id="rId14" action="ppaction://hlinksldjump"/>
              </a:rPr>
              <a:t>4</a:t>
            </a:r>
            <a:endParaRPr lang="ru-RU" sz="2800" b="1"/>
          </a:p>
        </p:txBody>
      </p:sp>
      <p:sp>
        <p:nvSpPr>
          <p:cNvPr id="96" name="Прямоугольник 95"/>
          <p:cNvSpPr/>
          <p:nvPr/>
        </p:nvSpPr>
        <p:spPr>
          <a:xfrm>
            <a:off x="7143768" y="2928934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ln>
                  <a:solidFill>
                    <a:srgbClr val="002060"/>
                  </a:solidFill>
                </a:ln>
                <a:cs typeface="+mn-cs"/>
                <a:hlinkClick r:id="rId15" action="ppaction://hlinksldjump"/>
              </a:rPr>
              <a:t>4</a:t>
            </a:r>
            <a:endParaRPr lang="ru-RU" sz="2800" b="1" dirty="0">
              <a:ln>
                <a:solidFill>
                  <a:srgbClr val="002060"/>
                </a:solidFill>
              </a:ln>
              <a:cs typeface="+mn-cs"/>
            </a:endParaRPr>
          </a:p>
        </p:txBody>
      </p:sp>
      <p:sp>
        <p:nvSpPr>
          <p:cNvPr id="19493" name="Прямоугольник 96"/>
          <p:cNvSpPr>
            <a:spLocks noChangeArrowheads="1"/>
          </p:cNvSpPr>
          <p:nvPr/>
        </p:nvSpPr>
        <p:spPr bwMode="auto">
          <a:xfrm>
            <a:off x="7143750" y="4214813"/>
            <a:ext cx="285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hlinkClick r:id="rId16" action="ppaction://hlinksldjump"/>
              </a:rPr>
              <a:t>4</a:t>
            </a:r>
            <a:endParaRPr lang="ru-RU" sz="2800" b="1"/>
          </a:p>
        </p:txBody>
      </p:sp>
      <p:sp>
        <p:nvSpPr>
          <p:cNvPr id="19494" name="Прямоугольник 97"/>
          <p:cNvSpPr>
            <a:spLocks noChangeArrowheads="1"/>
          </p:cNvSpPr>
          <p:nvPr/>
        </p:nvSpPr>
        <p:spPr bwMode="auto">
          <a:xfrm>
            <a:off x="7143750" y="5357813"/>
            <a:ext cx="355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hlinkClick r:id="rId17" action="ppaction://hlinksldjump"/>
              </a:rPr>
              <a:t>4</a:t>
            </a:r>
            <a:endParaRPr lang="ru-RU" sz="2400" b="1"/>
          </a:p>
        </p:txBody>
      </p:sp>
      <p:sp>
        <p:nvSpPr>
          <p:cNvPr id="19495" name="Прямоугольник 98"/>
          <p:cNvSpPr>
            <a:spLocks noChangeArrowheads="1"/>
          </p:cNvSpPr>
          <p:nvPr/>
        </p:nvSpPr>
        <p:spPr bwMode="auto">
          <a:xfrm>
            <a:off x="8286750" y="1714500"/>
            <a:ext cx="355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hlinkClick r:id="rId18" action="ppaction://hlinksldjump"/>
              </a:rPr>
              <a:t>5</a:t>
            </a:r>
            <a:endParaRPr lang="ru-RU" sz="2800" b="1"/>
          </a:p>
        </p:txBody>
      </p:sp>
      <p:sp>
        <p:nvSpPr>
          <p:cNvPr id="100" name="Прямоугольник 99"/>
          <p:cNvSpPr/>
          <p:nvPr/>
        </p:nvSpPr>
        <p:spPr>
          <a:xfrm>
            <a:off x="8286776" y="2928934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ln>
                  <a:solidFill>
                    <a:srgbClr val="002060"/>
                  </a:solidFill>
                </a:ln>
                <a:cs typeface="+mn-cs"/>
                <a:hlinkClick r:id="rId19" action="ppaction://hlinksldjump"/>
              </a:rPr>
              <a:t>5</a:t>
            </a:r>
            <a:endParaRPr lang="ru-RU" sz="2800" b="1" dirty="0">
              <a:ln>
                <a:solidFill>
                  <a:srgbClr val="002060"/>
                </a:solidFill>
              </a:ln>
              <a:cs typeface="+mn-cs"/>
            </a:endParaRPr>
          </a:p>
        </p:txBody>
      </p:sp>
      <p:sp>
        <p:nvSpPr>
          <p:cNvPr id="19497" name="Прямоугольник 100"/>
          <p:cNvSpPr>
            <a:spLocks noChangeArrowheads="1"/>
          </p:cNvSpPr>
          <p:nvPr/>
        </p:nvSpPr>
        <p:spPr bwMode="auto">
          <a:xfrm>
            <a:off x="8286750" y="4214813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hlinkClick r:id="rId20" action="ppaction://hlinksldjump"/>
              </a:rPr>
              <a:t>5</a:t>
            </a:r>
            <a:endParaRPr lang="ru-RU" sz="2800" b="1"/>
          </a:p>
        </p:txBody>
      </p:sp>
      <p:sp>
        <p:nvSpPr>
          <p:cNvPr id="19498" name="Прямоугольник 101"/>
          <p:cNvSpPr>
            <a:spLocks noChangeArrowheads="1"/>
          </p:cNvSpPr>
          <p:nvPr/>
        </p:nvSpPr>
        <p:spPr bwMode="auto">
          <a:xfrm>
            <a:off x="8286750" y="5357813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hlinkClick r:id="rId21" action="ppaction://hlinksldjump"/>
              </a:rPr>
              <a:t>5</a:t>
            </a:r>
            <a:endParaRPr lang="ru-RU" sz="2800" b="1"/>
          </a:p>
        </p:txBody>
      </p:sp>
      <p:sp>
        <p:nvSpPr>
          <p:cNvPr id="84" name="Скругленный прямоугольник 83">
            <a:hlinkClick r:id="rId22" action="ppaction://hlinksldjump"/>
          </p:cNvPr>
          <p:cNvSpPr/>
          <p:nvPr/>
        </p:nvSpPr>
        <p:spPr>
          <a:xfrm>
            <a:off x="428596" y="6357958"/>
            <a:ext cx="1071570" cy="3571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вперед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Лексика  (1 балл)</a:t>
            </a:r>
            <a:endParaRPr lang="en-US" smtClean="0"/>
          </a:p>
        </p:txBody>
      </p:sp>
      <p:sp>
        <p:nvSpPr>
          <p:cNvPr id="20482" name="Text Box 18"/>
          <p:cNvSpPr txBox="1">
            <a:spLocks noChangeArrowheads="1"/>
          </p:cNvSpPr>
          <p:nvPr/>
        </p:nvSpPr>
        <p:spPr bwMode="white">
          <a:xfrm>
            <a:off x="1141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0483" name="Text Box 18"/>
          <p:cNvSpPr txBox="1">
            <a:spLocks noChangeArrowheads="1"/>
          </p:cNvSpPr>
          <p:nvPr/>
        </p:nvSpPr>
        <p:spPr bwMode="white">
          <a:xfrm>
            <a:off x="1141413" y="20812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0484" name="Text Box 18"/>
          <p:cNvSpPr txBox="1">
            <a:spLocks noChangeArrowheads="1"/>
          </p:cNvSpPr>
          <p:nvPr/>
        </p:nvSpPr>
        <p:spPr bwMode="white">
          <a:xfrm>
            <a:off x="6475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0485" name="AutoShape 16"/>
          <p:cNvSpPr>
            <a:spLocks noChangeArrowheads="1"/>
          </p:cNvSpPr>
          <p:nvPr/>
        </p:nvSpPr>
        <p:spPr bwMode="gray">
          <a:xfrm>
            <a:off x="928688" y="2071688"/>
            <a:ext cx="7500937" cy="3786187"/>
          </a:xfrm>
          <a:prstGeom prst="roundRect">
            <a:avLst>
              <a:gd name="adj" fmla="val 12699"/>
            </a:avLst>
          </a:prstGeom>
          <a:solidFill>
            <a:schemeClr val="accent2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6" name="AutoShape 17"/>
          <p:cNvSpPr>
            <a:spLocks noChangeArrowheads="1"/>
          </p:cNvSpPr>
          <p:nvPr/>
        </p:nvSpPr>
        <p:spPr bwMode="gray">
          <a:xfrm>
            <a:off x="1285875" y="2500313"/>
            <a:ext cx="7000875" cy="29289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87" name="Text Box 9"/>
          <p:cNvSpPr txBox="1">
            <a:spLocks noChangeArrowheads="1"/>
          </p:cNvSpPr>
          <p:nvPr/>
        </p:nvSpPr>
        <p:spPr bwMode="gray">
          <a:xfrm>
            <a:off x="1428750" y="2857500"/>
            <a:ext cx="6572250" cy="1938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/>
              <a:t>Как правильно сказать «одеть пальто» или</a:t>
            </a:r>
          </a:p>
          <a:p>
            <a:r>
              <a:rPr lang="ru-RU" sz="4000" b="1" dirty="0"/>
              <a:t>      «надеть пальто»</a:t>
            </a:r>
            <a:r>
              <a:rPr lang="en-US" sz="4000" b="1" dirty="0"/>
              <a:t>? </a:t>
            </a:r>
          </a:p>
        </p:txBody>
      </p:sp>
      <p:sp>
        <p:nvSpPr>
          <p:cNvPr id="20488" name="TextBox 19"/>
          <p:cNvSpPr txBox="1">
            <a:spLocks noChangeArrowheads="1"/>
          </p:cNvSpPr>
          <p:nvPr/>
        </p:nvSpPr>
        <p:spPr bwMode="auto">
          <a:xfrm>
            <a:off x="6572250" y="6286500"/>
            <a:ext cx="2286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Лексика (2 балла)</a:t>
            </a:r>
            <a:endParaRPr lang="en-US" smtClean="0"/>
          </a:p>
        </p:txBody>
      </p:sp>
      <p:sp>
        <p:nvSpPr>
          <p:cNvPr id="21506" name="Text Box 18"/>
          <p:cNvSpPr txBox="1">
            <a:spLocks noChangeArrowheads="1"/>
          </p:cNvSpPr>
          <p:nvPr/>
        </p:nvSpPr>
        <p:spPr bwMode="white">
          <a:xfrm>
            <a:off x="1141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1507" name="Text Box 18"/>
          <p:cNvSpPr txBox="1">
            <a:spLocks noChangeArrowheads="1"/>
          </p:cNvSpPr>
          <p:nvPr/>
        </p:nvSpPr>
        <p:spPr bwMode="white">
          <a:xfrm>
            <a:off x="1141413" y="20812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1508" name="Text Box 18"/>
          <p:cNvSpPr txBox="1">
            <a:spLocks noChangeArrowheads="1"/>
          </p:cNvSpPr>
          <p:nvPr/>
        </p:nvSpPr>
        <p:spPr bwMode="white">
          <a:xfrm>
            <a:off x="6475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1509" name="AutoShape 16"/>
          <p:cNvSpPr>
            <a:spLocks noChangeArrowheads="1"/>
          </p:cNvSpPr>
          <p:nvPr/>
        </p:nvSpPr>
        <p:spPr bwMode="gray">
          <a:xfrm>
            <a:off x="928688" y="2071688"/>
            <a:ext cx="7500937" cy="3786187"/>
          </a:xfrm>
          <a:prstGeom prst="roundRect">
            <a:avLst>
              <a:gd name="adj" fmla="val 12699"/>
            </a:avLst>
          </a:prstGeom>
          <a:solidFill>
            <a:schemeClr val="accent2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0" name="AutoShape 17"/>
          <p:cNvSpPr>
            <a:spLocks noChangeArrowheads="1"/>
          </p:cNvSpPr>
          <p:nvPr/>
        </p:nvSpPr>
        <p:spPr bwMode="gray">
          <a:xfrm>
            <a:off x="1143000" y="2500313"/>
            <a:ext cx="7000875" cy="29289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1511" name="Text Box 9"/>
          <p:cNvSpPr txBox="1">
            <a:spLocks noChangeArrowheads="1"/>
          </p:cNvSpPr>
          <p:nvPr/>
        </p:nvSpPr>
        <p:spPr bwMode="gray">
          <a:xfrm>
            <a:off x="1428750" y="2643188"/>
            <a:ext cx="6572250" cy="280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/>
              <a:t>Как называются слова, пришедшие к нам из других языков</a:t>
            </a:r>
            <a:r>
              <a:rPr lang="en-US" sz="4400" b="1" dirty="0"/>
              <a:t>? </a:t>
            </a:r>
          </a:p>
        </p:txBody>
      </p:sp>
      <p:sp>
        <p:nvSpPr>
          <p:cNvPr id="21512" name="TextBox 19"/>
          <p:cNvSpPr txBox="1">
            <a:spLocks noChangeArrowheads="1"/>
          </p:cNvSpPr>
          <p:nvPr/>
        </p:nvSpPr>
        <p:spPr bwMode="auto">
          <a:xfrm>
            <a:off x="6572250" y="6286500"/>
            <a:ext cx="2286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Лексика (3 балла)</a:t>
            </a:r>
            <a:endParaRPr lang="en-US" smtClean="0"/>
          </a:p>
        </p:txBody>
      </p:sp>
      <p:sp>
        <p:nvSpPr>
          <p:cNvPr id="22530" name="Text Box 18"/>
          <p:cNvSpPr txBox="1">
            <a:spLocks noChangeArrowheads="1"/>
          </p:cNvSpPr>
          <p:nvPr/>
        </p:nvSpPr>
        <p:spPr bwMode="white">
          <a:xfrm>
            <a:off x="1141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2531" name="Text Box 18"/>
          <p:cNvSpPr txBox="1">
            <a:spLocks noChangeArrowheads="1"/>
          </p:cNvSpPr>
          <p:nvPr/>
        </p:nvSpPr>
        <p:spPr bwMode="white">
          <a:xfrm>
            <a:off x="1141413" y="20812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2532" name="Text Box 18"/>
          <p:cNvSpPr txBox="1">
            <a:spLocks noChangeArrowheads="1"/>
          </p:cNvSpPr>
          <p:nvPr/>
        </p:nvSpPr>
        <p:spPr bwMode="white">
          <a:xfrm>
            <a:off x="6475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2533" name="AutoShape 16"/>
          <p:cNvSpPr>
            <a:spLocks noChangeArrowheads="1"/>
          </p:cNvSpPr>
          <p:nvPr/>
        </p:nvSpPr>
        <p:spPr bwMode="gray">
          <a:xfrm>
            <a:off x="928688" y="2071688"/>
            <a:ext cx="7500937" cy="3786187"/>
          </a:xfrm>
          <a:prstGeom prst="roundRect">
            <a:avLst>
              <a:gd name="adj" fmla="val 12699"/>
            </a:avLst>
          </a:prstGeom>
          <a:solidFill>
            <a:schemeClr val="accent2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4" name="AutoShape 17"/>
          <p:cNvSpPr>
            <a:spLocks noChangeArrowheads="1"/>
          </p:cNvSpPr>
          <p:nvPr/>
        </p:nvSpPr>
        <p:spPr bwMode="gray">
          <a:xfrm>
            <a:off x="1143000" y="2500313"/>
            <a:ext cx="7000875" cy="29289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2535" name="Text Box 9"/>
          <p:cNvSpPr txBox="1">
            <a:spLocks noChangeArrowheads="1"/>
          </p:cNvSpPr>
          <p:nvPr/>
        </p:nvSpPr>
        <p:spPr bwMode="gray">
          <a:xfrm>
            <a:off x="1143000" y="2643188"/>
            <a:ext cx="6929438" cy="280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/>
              <a:t>Чем с точки зрения лексики являются слова </a:t>
            </a:r>
          </a:p>
          <a:p>
            <a:pPr algn="ctr"/>
            <a:r>
              <a:rPr lang="ru-RU" sz="4400" b="1" dirty="0"/>
              <a:t>«невежа» и «невежда»</a:t>
            </a:r>
            <a:r>
              <a:rPr lang="en-US" sz="4400" b="1" dirty="0"/>
              <a:t>? </a:t>
            </a:r>
          </a:p>
        </p:txBody>
      </p:sp>
      <p:sp>
        <p:nvSpPr>
          <p:cNvPr id="22536" name="TextBox 19"/>
          <p:cNvSpPr txBox="1">
            <a:spLocks noChangeArrowheads="1"/>
          </p:cNvSpPr>
          <p:nvPr/>
        </p:nvSpPr>
        <p:spPr bwMode="auto">
          <a:xfrm>
            <a:off x="6572250" y="6286500"/>
            <a:ext cx="2286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Лексика (4 балла)</a:t>
            </a:r>
            <a:endParaRPr lang="en-US" smtClean="0"/>
          </a:p>
        </p:txBody>
      </p:sp>
      <p:sp>
        <p:nvSpPr>
          <p:cNvPr id="23554" name="Text Box 18"/>
          <p:cNvSpPr txBox="1">
            <a:spLocks noChangeArrowheads="1"/>
          </p:cNvSpPr>
          <p:nvPr/>
        </p:nvSpPr>
        <p:spPr bwMode="white">
          <a:xfrm>
            <a:off x="1141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3555" name="Text Box 18"/>
          <p:cNvSpPr txBox="1">
            <a:spLocks noChangeArrowheads="1"/>
          </p:cNvSpPr>
          <p:nvPr/>
        </p:nvSpPr>
        <p:spPr bwMode="white">
          <a:xfrm>
            <a:off x="1141413" y="20812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3556" name="Text Box 18"/>
          <p:cNvSpPr txBox="1">
            <a:spLocks noChangeArrowheads="1"/>
          </p:cNvSpPr>
          <p:nvPr/>
        </p:nvSpPr>
        <p:spPr bwMode="white">
          <a:xfrm>
            <a:off x="6475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3557" name="AutoShape 16"/>
          <p:cNvSpPr>
            <a:spLocks noChangeArrowheads="1"/>
          </p:cNvSpPr>
          <p:nvPr/>
        </p:nvSpPr>
        <p:spPr bwMode="gray">
          <a:xfrm>
            <a:off x="928688" y="2071688"/>
            <a:ext cx="7500937" cy="3786187"/>
          </a:xfrm>
          <a:prstGeom prst="roundRect">
            <a:avLst>
              <a:gd name="adj" fmla="val 12699"/>
            </a:avLst>
          </a:prstGeom>
          <a:solidFill>
            <a:schemeClr val="accent2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8" name="AutoShape 17"/>
          <p:cNvSpPr>
            <a:spLocks noChangeArrowheads="1"/>
          </p:cNvSpPr>
          <p:nvPr/>
        </p:nvSpPr>
        <p:spPr bwMode="gray">
          <a:xfrm>
            <a:off x="1143000" y="2500313"/>
            <a:ext cx="7000875" cy="29289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59" name="Text Box 9"/>
          <p:cNvSpPr txBox="1">
            <a:spLocks noChangeArrowheads="1"/>
          </p:cNvSpPr>
          <p:nvPr/>
        </p:nvSpPr>
        <p:spPr bwMode="gray">
          <a:xfrm>
            <a:off x="1285875" y="2643188"/>
            <a:ext cx="6572250" cy="280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/>
              <a:t>Как в переводе с древнерусского звучит слово «оратай»</a:t>
            </a:r>
            <a:r>
              <a:rPr lang="en-US" sz="4400" b="1" dirty="0"/>
              <a:t>? </a:t>
            </a:r>
          </a:p>
        </p:txBody>
      </p:sp>
      <p:sp>
        <p:nvSpPr>
          <p:cNvPr id="23560" name="TextBox 19"/>
          <p:cNvSpPr txBox="1">
            <a:spLocks noChangeArrowheads="1"/>
          </p:cNvSpPr>
          <p:nvPr/>
        </p:nvSpPr>
        <p:spPr bwMode="auto">
          <a:xfrm>
            <a:off x="6572250" y="6286500"/>
            <a:ext cx="2286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Лексика (5 баллов)</a:t>
            </a:r>
            <a:endParaRPr lang="en-US" smtClean="0"/>
          </a:p>
        </p:txBody>
      </p:sp>
      <p:sp>
        <p:nvSpPr>
          <p:cNvPr id="24578" name="Text Box 18"/>
          <p:cNvSpPr txBox="1">
            <a:spLocks noChangeArrowheads="1"/>
          </p:cNvSpPr>
          <p:nvPr/>
        </p:nvSpPr>
        <p:spPr bwMode="white">
          <a:xfrm>
            <a:off x="1141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4579" name="Text Box 18"/>
          <p:cNvSpPr txBox="1">
            <a:spLocks noChangeArrowheads="1"/>
          </p:cNvSpPr>
          <p:nvPr/>
        </p:nvSpPr>
        <p:spPr bwMode="white">
          <a:xfrm>
            <a:off x="1141413" y="20812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4580" name="Text Box 18"/>
          <p:cNvSpPr txBox="1">
            <a:spLocks noChangeArrowheads="1"/>
          </p:cNvSpPr>
          <p:nvPr/>
        </p:nvSpPr>
        <p:spPr bwMode="white">
          <a:xfrm>
            <a:off x="6475413" y="44434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4581" name="AutoShape 16"/>
          <p:cNvSpPr>
            <a:spLocks noChangeArrowheads="1"/>
          </p:cNvSpPr>
          <p:nvPr/>
        </p:nvSpPr>
        <p:spPr bwMode="gray">
          <a:xfrm>
            <a:off x="928688" y="2071688"/>
            <a:ext cx="7500937" cy="3786187"/>
          </a:xfrm>
          <a:prstGeom prst="roundRect">
            <a:avLst>
              <a:gd name="adj" fmla="val 12699"/>
            </a:avLst>
          </a:prstGeom>
          <a:solidFill>
            <a:schemeClr val="accent2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2" name="AutoShape 17"/>
          <p:cNvSpPr>
            <a:spLocks noChangeArrowheads="1"/>
          </p:cNvSpPr>
          <p:nvPr/>
        </p:nvSpPr>
        <p:spPr bwMode="gray">
          <a:xfrm>
            <a:off x="1143000" y="2500313"/>
            <a:ext cx="7000875" cy="29289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4583" name="Text Box 9"/>
          <p:cNvSpPr txBox="1">
            <a:spLocks noChangeArrowheads="1"/>
          </p:cNvSpPr>
          <p:nvPr/>
        </p:nvSpPr>
        <p:spPr bwMode="gray">
          <a:xfrm>
            <a:off x="1357313" y="2643188"/>
            <a:ext cx="6572250" cy="280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/>
              <a:t>Человек, обладающий даром красиво произносить</a:t>
            </a:r>
          </a:p>
          <a:p>
            <a:pPr algn="ctr"/>
            <a:r>
              <a:rPr lang="ru-RU" sz="4400" b="1" dirty="0"/>
              <a:t>  речь? </a:t>
            </a:r>
            <a:endParaRPr lang="en-US" sz="4400" b="1" dirty="0"/>
          </a:p>
        </p:txBody>
      </p:sp>
      <p:sp>
        <p:nvSpPr>
          <p:cNvPr id="24584" name="TextBox 19"/>
          <p:cNvSpPr txBox="1">
            <a:spLocks noChangeArrowheads="1"/>
          </p:cNvSpPr>
          <p:nvPr/>
        </p:nvSpPr>
        <p:spPr bwMode="auto">
          <a:xfrm>
            <a:off x="6572250" y="6286500"/>
            <a:ext cx="2286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97TGp_Child_light">
  <a:themeElements>
    <a:clrScheme name="Default Design 2">
      <a:dk1>
        <a:srgbClr val="000000"/>
      </a:dk1>
      <a:lt1>
        <a:srgbClr val="F6EDA8"/>
      </a:lt1>
      <a:dk2>
        <a:srgbClr val="006600"/>
      </a:dk2>
      <a:lt2>
        <a:srgbClr val="FFFFFF"/>
      </a:lt2>
      <a:accent1>
        <a:srgbClr val="73C95B"/>
      </a:accent1>
      <a:accent2>
        <a:srgbClr val="F7C037"/>
      </a:accent2>
      <a:accent3>
        <a:srgbClr val="FAF4D1"/>
      </a:accent3>
      <a:accent4>
        <a:srgbClr val="000000"/>
      </a:accent4>
      <a:accent5>
        <a:srgbClr val="BCE1B5"/>
      </a:accent5>
      <a:accent6>
        <a:srgbClr val="E0AE31"/>
      </a:accent6>
      <a:hlink>
        <a:srgbClr val="2393CB"/>
      </a:hlink>
      <a:folHlink>
        <a:srgbClr val="CB057B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BBEAA8"/>
        </a:lt1>
        <a:dk2>
          <a:srgbClr val="063C60"/>
        </a:dk2>
        <a:lt2>
          <a:srgbClr val="FFFFFF"/>
        </a:lt2>
        <a:accent1>
          <a:srgbClr val="5598CF"/>
        </a:accent1>
        <a:accent2>
          <a:srgbClr val="AAD955"/>
        </a:accent2>
        <a:accent3>
          <a:srgbClr val="DAF3D1"/>
        </a:accent3>
        <a:accent4>
          <a:srgbClr val="000000"/>
        </a:accent4>
        <a:accent5>
          <a:srgbClr val="B4CAE4"/>
        </a:accent5>
        <a:accent6>
          <a:srgbClr val="9AC44C"/>
        </a:accent6>
        <a:hlink>
          <a:srgbClr val="C7AA6F"/>
        </a:hlink>
        <a:folHlink>
          <a:srgbClr val="9E65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6EDA8"/>
        </a:lt1>
        <a:dk2>
          <a:srgbClr val="006600"/>
        </a:dk2>
        <a:lt2>
          <a:srgbClr val="FFFFFF"/>
        </a:lt2>
        <a:accent1>
          <a:srgbClr val="73C95B"/>
        </a:accent1>
        <a:accent2>
          <a:srgbClr val="F7C037"/>
        </a:accent2>
        <a:accent3>
          <a:srgbClr val="FAF4D1"/>
        </a:accent3>
        <a:accent4>
          <a:srgbClr val="000000"/>
        </a:accent4>
        <a:accent5>
          <a:srgbClr val="BCE1B5"/>
        </a:accent5>
        <a:accent6>
          <a:srgbClr val="E0AE31"/>
        </a:accent6>
        <a:hlink>
          <a:srgbClr val="2393CB"/>
        </a:hlink>
        <a:folHlink>
          <a:srgbClr val="CB05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CE6AE"/>
        </a:lt1>
        <a:dk2>
          <a:srgbClr val="800000"/>
        </a:dk2>
        <a:lt2>
          <a:srgbClr val="FFFFFF"/>
        </a:lt2>
        <a:accent1>
          <a:srgbClr val="F66C2E"/>
        </a:accent1>
        <a:accent2>
          <a:srgbClr val="F9DE3D"/>
        </a:accent2>
        <a:accent3>
          <a:srgbClr val="FDF0D3"/>
        </a:accent3>
        <a:accent4>
          <a:srgbClr val="000000"/>
        </a:accent4>
        <a:accent5>
          <a:srgbClr val="FABAAD"/>
        </a:accent5>
        <a:accent6>
          <a:srgbClr val="E2C936"/>
        </a:accent6>
        <a:hlink>
          <a:srgbClr val="6CCA85"/>
        </a:hlink>
        <a:folHlink>
          <a:srgbClr val="DCA44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597TGp_Child_light</Template>
  <TotalTime>1955</TotalTime>
  <Words>901</Words>
  <Application>Microsoft Office PowerPoint</Application>
  <PresentationFormat>Экран (4:3)</PresentationFormat>
  <Paragraphs>240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597TGp_Child_light</vt:lpstr>
      <vt:lpstr> </vt:lpstr>
      <vt:lpstr>I  тур «Правда ли, что…» (разминка)</vt:lpstr>
      <vt:lpstr>I  конкурс «Правда ли, что…» </vt:lpstr>
      <vt:lpstr>II конкурс «Лингвистический турнир»   </vt:lpstr>
      <vt:lpstr>Лексика  (1 балл)</vt:lpstr>
      <vt:lpstr>Лексика (2 балла)</vt:lpstr>
      <vt:lpstr>Лексика (3 балла)</vt:lpstr>
      <vt:lpstr>Лексика (4 балла)</vt:lpstr>
      <vt:lpstr>Лексика (5 баллов)</vt:lpstr>
      <vt:lpstr>Орфоэпия (1 балл)</vt:lpstr>
      <vt:lpstr>Орфоэпия (2 балла)</vt:lpstr>
      <vt:lpstr>Орфоэпия (3 балла)</vt:lpstr>
      <vt:lpstr>Орфоэпия (4 балла)</vt:lpstr>
      <vt:lpstr>Орфоэпия (5 баллов)</vt:lpstr>
      <vt:lpstr> Морфология (1 балл)</vt:lpstr>
      <vt:lpstr> Морфология (2 балла)</vt:lpstr>
      <vt:lpstr> Морфология (3 балла)</vt:lpstr>
      <vt:lpstr> Морфология (4 балла)</vt:lpstr>
      <vt:lpstr> Морфология (5 баллов)</vt:lpstr>
      <vt:lpstr> Синтаксис (1 балл)</vt:lpstr>
      <vt:lpstr> Синтаксис (2 балла)</vt:lpstr>
      <vt:lpstr> Синтаксис (3 балла)</vt:lpstr>
      <vt:lpstr> Синтаксис (4 балла)</vt:lpstr>
      <vt:lpstr> Синтаксис (5 баллов)</vt:lpstr>
      <vt:lpstr>III конкурс «Изобрази пословицу»</vt:lpstr>
      <vt:lpstr>IV конкурс «Угадай слово»</vt:lpstr>
      <vt:lpstr>Слайд 27</vt:lpstr>
      <vt:lpstr>Слайд 28</vt:lpstr>
      <vt:lpstr>Слайд 29</vt:lpstr>
      <vt:lpstr>Слайд 30</vt:lpstr>
      <vt:lpstr>Слайд 31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Оксана</dc:creator>
  <cp:lastModifiedBy>Наталья Юрьевна</cp:lastModifiedBy>
  <cp:revision>187</cp:revision>
  <dcterms:created xsi:type="dcterms:W3CDTF">2013-12-11T12:19:54Z</dcterms:created>
  <dcterms:modified xsi:type="dcterms:W3CDTF">2018-10-17T08:44:49Z</dcterms:modified>
</cp:coreProperties>
</file>