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13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19.11.2023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19.11.2023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19.11.2023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solidFill>
                  <a:prstClr val="black">
                    <a:tint val="75000"/>
                  </a:prstClr>
                </a:solidFill>
              </a:rPr>
              <a:pPr/>
              <a:t>19.11.2023</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880529901"/>
      </p:ext>
    </p:extLst>
  </p:cSld>
  <p:clrMapOvr>
    <a:masterClrMapping/>
  </p:clrMapOvr>
  <p:transition>
    <p:dissolv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solidFill>
                  <a:prstClr val="black">
                    <a:tint val="75000"/>
                  </a:prstClr>
                </a:solidFill>
              </a:rPr>
              <a:pPr/>
              <a:t>19.11.2023</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87015383"/>
      </p:ext>
    </p:extLst>
  </p:cSld>
  <p:clrMapOvr>
    <a:masterClrMapping/>
  </p:clrMapOvr>
  <p:transition>
    <p:dissolv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solidFill>
                  <a:prstClr val="black">
                    <a:tint val="75000"/>
                  </a:prstClr>
                </a:solidFill>
              </a:rPr>
              <a:pPr/>
              <a:t>19.11.2023</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403306633"/>
      </p:ext>
    </p:extLst>
  </p:cSld>
  <p:clrMapOvr>
    <a:masterClrMapping/>
  </p:clrMapOvr>
  <p:transition>
    <p:dissolv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solidFill>
                  <a:prstClr val="black">
                    <a:tint val="75000"/>
                  </a:prstClr>
                </a:solidFill>
              </a:rPr>
              <a:pPr/>
              <a:t>19.11.2023</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60394868"/>
      </p:ext>
    </p:extLst>
  </p:cSld>
  <p:clrMapOvr>
    <a:masterClrMapping/>
  </p:clrMapOvr>
  <p:transition>
    <p:dissolv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solidFill>
                  <a:prstClr val="black">
                    <a:tint val="75000"/>
                  </a:prstClr>
                </a:solidFill>
              </a:rPr>
              <a:pPr/>
              <a:t>19.11.2023</a:t>
            </a:fld>
            <a:endParaRPr lang="ru-RU" dirty="0">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dirty="0">
              <a:solidFill>
                <a:prstClr val="black">
                  <a:tint val="75000"/>
                </a:prstClr>
              </a:solidFill>
            </a:endParaRPr>
          </a:p>
        </p:txBody>
      </p:sp>
      <p:sp>
        <p:nvSpPr>
          <p:cNvPr id="9" name="Номер слайда 8"/>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105708097"/>
      </p:ext>
    </p:extLst>
  </p:cSld>
  <p:clrMapOvr>
    <a:masterClrMapping/>
  </p:clrMapOvr>
  <p:transition>
    <p:dissolv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solidFill>
                  <a:prstClr val="black">
                    <a:tint val="75000"/>
                  </a:prstClr>
                </a:solidFill>
              </a:rPr>
              <a:pPr/>
              <a:t>19.11.2023</a:t>
            </a:fld>
            <a:endParaRPr lang="ru-RU" dirty="0">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dirty="0">
              <a:solidFill>
                <a:prstClr val="black">
                  <a:tint val="75000"/>
                </a:prstClr>
              </a:solidFill>
            </a:endParaRPr>
          </a:p>
        </p:txBody>
      </p:sp>
      <p:sp>
        <p:nvSpPr>
          <p:cNvPr id="5" name="Номер слайда 4"/>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652296680"/>
      </p:ext>
    </p:extLst>
  </p:cSld>
  <p:clrMapOvr>
    <a:masterClrMapping/>
  </p:clrMapOvr>
  <p:transition>
    <p:dissolv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solidFill>
                  <a:prstClr val="black">
                    <a:tint val="75000"/>
                  </a:prstClr>
                </a:solidFill>
              </a:rPr>
              <a:pPr/>
              <a:t>19.11.2023</a:t>
            </a:fld>
            <a:endParaRPr lang="ru-RU" dirty="0">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dirty="0">
              <a:solidFill>
                <a:prstClr val="black">
                  <a:tint val="75000"/>
                </a:prstClr>
              </a:solidFill>
            </a:endParaRPr>
          </a:p>
        </p:txBody>
      </p:sp>
      <p:sp>
        <p:nvSpPr>
          <p:cNvPr id="4" name="Номер слайда 3"/>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980327081"/>
      </p:ext>
    </p:extLst>
  </p:cSld>
  <p:clrMapOvr>
    <a:masterClrMapping/>
  </p:clrMapOvr>
  <p:transition>
    <p:dissolv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solidFill>
                  <a:prstClr val="black">
                    <a:tint val="75000"/>
                  </a:prstClr>
                </a:solidFill>
              </a:rPr>
              <a:pPr/>
              <a:t>19.11.2023</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938948315"/>
      </p:ext>
    </p:extLst>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19.11.2023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solidFill>
                  <a:prstClr val="black">
                    <a:tint val="75000"/>
                  </a:prstClr>
                </a:solidFill>
              </a:rPr>
              <a:pPr/>
              <a:t>19.11.2023</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4271261152"/>
      </p:ext>
    </p:extLst>
  </p:cSld>
  <p:clrMapOvr>
    <a:masterClrMapping/>
  </p:clrMapOvr>
  <p:transition>
    <p:dissolv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solidFill>
                  <a:prstClr val="black">
                    <a:tint val="75000"/>
                  </a:prstClr>
                </a:solidFill>
              </a:rPr>
              <a:pPr/>
              <a:t>19.11.2023</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613597845"/>
      </p:ext>
    </p:extLst>
  </p:cSld>
  <p:clrMapOvr>
    <a:masterClrMapping/>
  </p:clrMapOvr>
  <p:transition>
    <p:dissolv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solidFill>
                  <a:prstClr val="black">
                    <a:tint val="75000"/>
                  </a:prstClr>
                </a:solidFill>
              </a:rPr>
              <a:pPr/>
              <a:t>19.11.2023</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06998882"/>
      </p:ext>
    </p:extLst>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19.11.2023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19.11.2023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19.11.2023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19.11.2023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19.11.2023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19.11.2023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19.11.2023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19.11.2023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solidFill>
                  <a:prstClr val="black">
                    <a:tint val="75000"/>
                  </a:prstClr>
                </a:solidFill>
              </a:rPr>
              <a:pPr/>
              <a:t>19.11.2023</a:t>
            </a:fld>
            <a:endParaRPr lang="ru-RU" dirty="0">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3425326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dissolv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Layout" Target="../slideLayouts/slideLayout13.xml"/><Relationship Id="rId5" Type="http://schemas.openxmlformats.org/officeDocument/2006/relationships/image" Target="../media/image11.wmf"/><Relationship Id="rId4" Type="http://schemas.openxmlformats.org/officeDocument/2006/relationships/image" Target="../media/image10.wmf"/></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wmf"/><Relationship Id="rId1" Type="http://schemas.openxmlformats.org/officeDocument/2006/relationships/slideLayout" Target="../slideLayouts/slideLayout13.xml"/><Relationship Id="rId6" Type="http://schemas.openxmlformats.org/officeDocument/2006/relationships/image" Target="../media/image16.wmf"/><Relationship Id="rId5" Type="http://schemas.openxmlformats.org/officeDocument/2006/relationships/image" Target="../media/image15.wmf"/><Relationship Id="rId4" Type="http://schemas.openxmlformats.org/officeDocument/2006/relationships/image" Target="../media/image14.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18.xml"/><Relationship Id="rId4" Type="http://schemas.openxmlformats.org/officeDocument/2006/relationships/image" Target="../media/image6.wmf"/></Relationships>
</file>

<file path=ppt/slides/_rels/slide9.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MP900430811.JPG"/>
          <p:cNvPicPr>
            <a:picLocks noChangeAspect="1"/>
          </p:cNvPicPr>
          <p:nvPr/>
        </p:nvPicPr>
        <p:blipFill>
          <a:blip r:embed="rId2" cstate="print"/>
          <a:stretch>
            <a:fillRect/>
          </a:stretch>
        </p:blipFill>
        <p:spPr>
          <a:xfrm>
            <a:off x="88731" y="0"/>
            <a:ext cx="8966537" cy="6858000"/>
          </a:xfrm>
          <a:prstGeom prst="rect">
            <a:avLst/>
          </a:prstGeom>
        </p:spPr>
      </p:pic>
      <p:sp>
        <p:nvSpPr>
          <p:cNvPr id="2" name="Заголовок 1"/>
          <p:cNvSpPr>
            <a:spLocks noGrp="1"/>
          </p:cNvSpPr>
          <p:nvPr>
            <p:ph type="ctrTitle"/>
          </p:nvPr>
        </p:nvSpPr>
        <p:spPr>
          <a:xfrm>
            <a:off x="642910" y="571480"/>
            <a:ext cx="7772400" cy="1470025"/>
          </a:xfrm>
        </p:spPr>
        <p:txBody>
          <a:bodyPr/>
          <a:lstStyle/>
          <a:p>
            <a:r>
              <a:rPr lang="ru-RU" sz="3200" b="1" i="1" dirty="0" smtClean="0">
                <a:solidFill>
                  <a:srgbClr val="C00000"/>
                </a:solidFill>
              </a:rPr>
              <a:t>Занятие №6</a:t>
            </a:r>
            <a:r>
              <a:rPr lang="ru-RU" b="1" i="1" dirty="0" smtClean="0">
                <a:solidFill>
                  <a:srgbClr val="FF0000"/>
                </a:solidFill>
              </a:rPr>
              <a:t/>
            </a:r>
            <a:br>
              <a:rPr lang="ru-RU" b="1" i="1" dirty="0" smtClean="0">
                <a:solidFill>
                  <a:srgbClr val="FF0000"/>
                </a:solidFill>
              </a:rPr>
            </a:br>
            <a:endParaRPr lang="ru-RU" b="1" i="1" dirty="0">
              <a:solidFill>
                <a:srgbClr val="FF0000"/>
              </a:solidFill>
            </a:endParaRPr>
          </a:p>
        </p:txBody>
      </p:sp>
      <p:sp>
        <p:nvSpPr>
          <p:cNvPr id="3" name="Подзаголовок 2"/>
          <p:cNvSpPr>
            <a:spLocks noGrp="1"/>
          </p:cNvSpPr>
          <p:nvPr>
            <p:ph type="subTitle" idx="1"/>
          </p:nvPr>
        </p:nvSpPr>
        <p:spPr>
          <a:xfrm>
            <a:off x="357158" y="1571612"/>
            <a:ext cx="8429684" cy="4067188"/>
          </a:xfrm>
        </p:spPr>
        <p:txBody>
          <a:bodyPr>
            <a:normAutofit/>
          </a:bodyPr>
          <a:lstStyle/>
          <a:p>
            <a:r>
              <a:rPr lang="ru-RU" sz="5400" b="1" i="1" dirty="0" smtClean="0">
                <a:solidFill>
                  <a:srgbClr val="002060"/>
                </a:solidFill>
              </a:rPr>
              <a:t>Приёмы устного счёта Решение логических задач   </a:t>
            </a:r>
          </a:p>
          <a:p>
            <a:endParaRPr lang="ru-RU" dirty="0"/>
          </a:p>
        </p:txBody>
      </p:sp>
    </p:spTree>
    <p:extLst>
      <p:ext uri="{BB962C8B-B14F-4D97-AF65-F5344CB8AC3E}">
        <p14:creationId xmlns:p14="http://schemas.microsoft.com/office/powerpoint/2010/main" val="3721856526"/>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2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2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62" y="0"/>
            <a:ext cx="6715172" cy="796908"/>
          </a:xfrm>
        </p:spPr>
        <p:txBody>
          <a:bodyPr>
            <a:normAutofit/>
          </a:bodyPr>
          <a:lstStyle/>
          <a:p>
            <a:r>
              <a:rPr lang="ru-RU" sz="3200" b="1" i="1" dirty="0" smtClean="0"/>
              <a:t> </a:t>
            </a:r>
            <a:r>
              <a:rPr lang="ru-RU" sz="3200" b="1" i="1" dirty="0" smtClean="0">
                <a:solidFill>
                  <a:srgbClr val="C00000"/>
                </a:solidFill>
              </a:rPr>
              <a:t>Занимательная страничка</a:t>
            </a:r>
            <a:endParaRPr lang="ru-RU" sz="3200" dirty="0">
              <a:solidFill>
                <a:srgbClr val="C00000"/>
              </a:solidFill>
            </a:endParaRPr>
          </a:p>
        </p:txBody>
      </p:sp>
      <p:sp>
        <p:nvSpPr>
          <p:cNvPr id="3" name="Содержимое 2"/>
          <p:cNvSpPr>
            <a:spLocks noGrp="1"/>
          </p:cNvSpPr>
          <p:nvPr>
            <p:ph idx="1"/>
          </p:nvPr>
        </p:nvSpPr>
        <p:spPr>
          <a:xfrm>
            <a:off x="0" y="1000108"/>
            <a:ext cx="8686800" cy="5126055"/>
          </a:xfrm>
        </p:spPr>
        <p:txBody>
          <a:bodyPr/>
          <a:lstStyle/>
          <a:p>
            <a:pPr indent="1806575">
              <a:buNone/>
              <a:tabLst>
                <a:tab pos="7086600" algn="l"/>
              </a:tabLst>
            </a:pPr>
            <a:r>
              <a:rPr lang="ru-RU" b="1" i="1" dirty="0" smtClean="0">
                <a:solidFill>
                  <a:schemeClr val="accent2">
                    <a:lumMod val="75000"/>
                  </a:schemeClr>
                </a:solidFill>
              </a:rPr>
              <a:t>Один раз в день…</a:t>
            </a:r>
            <a:endParaRPr lang="ru-RU" i="1" dirty="0" smtClean="0">
              <a:solidFill>
                <a:schemeClr val="accent2">
                  <a:lumMod val="75000"/>
                </a:schemeClr>
              </a:solidFill>
            </a:endParaRPr>
          </a:p>
          <a:p>
            <a:pPr>
              <a:buNone/>
            </a:pPr>
            <a:r>
              <a:rPr lang="ru-RU" b="1" dirty="0" smtClean="0">
                <a:solidFill>
                  <a:srgbClr val="0070C0"/>
                </a:solidFill>
              </a:rPr>
              <a:t>То дождь,                           то снег…</a:t>
            </a:r>
            <a:endParaRPr lang="ru-RU" dirty="0" smtClean="0">
              <a:solidFill>
                <a:srgbClr val="0070C0"/>
              </a:solidFill>
            </a:endParaRPr>
          </a:p>
          <a:p>
            <a:pPr>
              <a:buNone/>
            </a:pPr>
            <a:r>
              <a:rPr lang="ru-RU" b="1" i="1" dirty="0" smtClean="0"/>
              <a:t>- Ежедневно на Землю выпадает столько осадков, что все её жители могли бы принять ванну 5 раз.</a:t>
            </a:r>
          </a:p>
          <a:p>
            <a:pPr>
              <a:buNone/>
            </a:pPr>
            <a:r>
              <a:rPr lang="ru-RU" b="1" dirty="0" smtClean="0"/>
              <a:t> </a:t>
            </a:r>
            <a:r>
              <a:rPr lang="ru-RU" b="1" dirty="0" smtClean="0">
                <a:solidFill>
                  <a:srgbClr val="C00000"/>
                </a:solidFill>
              </a:rPr>
              <a:t>Чашка чая.</a:t>
            </a:r>
            <a:endParaRPr lang="ru-RU" dirty="0" smtClean="0">
              <a:solidFill>
                <a:srgbClr val="C00000"/>
              </a:solidFill>
            </a:endParaRPr>
          </a:p>
          <a:p>
            <a:pPr>
              <a:buNone/>
            </a:pPr>
            <a:r>
              <a:rPr lang="ru-RU" b="1" i="1" dirty="0" smtClean="0"/>
              <a:t>-Из ежедневно собираемого на нашей планете чайного листа можно заваривать </a:t>
            </a:r>
            <a:r>
              <a:rPr lang="ru-RU" b="1" i="1" dirty="0" smtClean="0">
                <a:solidFill>
                  <a:srgbClr val="C00000"/>
                </a:solidFill>
              </a:rPr>
              <a:t>три миллиарда </a:t>
            </a:r>
            <a:r>
              <a:rPr lang="ru-RU" b="1" i="1" dirty="0" smtClean="0"/>
              <a:t>чашек чая.</a:t>
            </a:r>
          </a:p>
          <a:p>
            <a:pPr>
              <a:buNone/>
            </a:pPr>
            <a:endParaRPr lang="ru-RU" dirty="0"/>
          </a:p>
        </p:txBody>
      </p:sp>
      <p:pic>
        <p:nvPicPr>
          <p:cNvPr id="4" name="Рисунок 3" descr="C:\Microsoft Office 2007\MEDIA\CAGCAT10\j0293828.wmf"/>
          <p:cNvPicPr/>
          <p:nvPr/>
        </p:nvPicPr>
        <p:blipFill>
          <a:blip r:embed="rId2" cstate="print"/>
          <a:srcRect/>
          <a:stretch>
            <a:fillRect/>
          </a:stretch>
        </p:blipFill>
        <p:spPr bwMode="auto">
          <a:xfrm>
            <a:off x="2500298" y="1571612"/>
            <a:ext cx="1500198" cy="642942"/>
          </a:xfrm>
          <a:prstGeom prst="rect">
            <a:avLst/>
          </a:prstGeom>
          <a:noFill/>
          <a:ln w="9525">
            <a:noFill/>
            <a:miter lim="800000"/>
            <a:headEnd/>
            <a:tailEnd/>
          </a:ln>
        </p:spPr>
      </p:pic>
      <p:pic>
        <p:nvPicPr>
          <p:cNvPr id="5" name="Рисунок 4" descr="C:\Documents and Settings\нина\Local Settings\Temporary Internet Files\Content.IE5\9YT2RUB7\MCj04400820000[1].wmf"/>
          <p:cNvPicPr/>
          <p:nvPr/>
        </p:nvPicPr>
        <p:blipFill>
          <a:blip r:embed="rId3" cstate="print"/>
          <a:srcRect/>
          <a:stretch>
            <a:fillRect/>
          </a:stretch>
        </p:blipFill>
        <p:spPr bwMode="auto">
          <a:xfrm>
            <a:off x="6357950" y="1214422"/>
            <a:ext cx="1071570" cy="928694"/>
          </a:xfrm>
          <a:prstGeom prst="rect">
            <a:avLst/>
          </a:prstGeom>
          <a:noFill/>
          <a:ln w="9525">
            <a:noFill/>
            <a:miter lim="800000"/>
            <a:headEnd/>
            <a:tailEnd/>
          </a:ln>
        </p:spPr>
      </p:pic>
      <p:pic>
        <p:nvPicPr>
          <p:cNvPr id="6" name="Рисунок 5" descr="C:\Documents and Settings\нина\Local Settings\Temporary Internet Files\Content.IE5\KDC2NVC2\MCj01954980000[1].wmf"/>
          <p:cNvPicPr/>
          <p:nvPr/>
        </p:nvPicPr>
        <p:blipFill>
          <a:blip r:embed="rId4" cstate="print"/>
          <a:srcRect/>
          <a:stretch>
            <a:fillRect/>
          </a:stretch>
        </p:blipFill>
        <p:spPr bwMode="auto">
          <a:xfrm>
            <a:off x="7000892" y="3786190"/>
            <a:ext cx="1857356" cy="1143008"/>
          </a:xfrm>
          <a:prstGeom prst="rect">
            <a:avLst/>
          </a:prstGeom>
          <a:noFill/>
          <a:ln w="9525">
            <a:noFill/>
            <a:miter lim="800000"/>
            <a:headEnd/>
            <a:tailEnd/>
          </a:ln>
        </p:spPr>
      </p:pic>
      <p:pic>
        <p:nvPicPr>
          <p:cNvPr id="7" name="Рисунок 6" descr="C:\Documents and Settings\нина\Local Settings\Temporary Internet Files\Content.IE5\3TOX6EK1\MCj01129100000[1].wmf"/>
          <p:cNvPicPr/>
          <p:nvPr/>
        </p:nvPicPr>
        <p:blipFill>
          <a:blip r:embed="rId5" cstate="print"/>
          <a:srcRect/>
          <a:stretch>
            <a:fillRect/>
          </a:stretch>
        </p:blipFill>
        <p:spPr bwMode="auto">
          <a:xfrm>
            <a:off x="5786446" y="5429264"/>
            <a:ext cx="2143140" cy="1143008"/>
          </a:xfrm>
          <a:prstGeom prst="rect">
            <a:avLst/>
          </a:prstGeom>
          <a:noFill/>
          <a:ln w="9525">
            <a:noFill/>
            <a:miter lim="800000"/>
            <a:headEnd/>
            <a:tailEnd/>
          </a:ln>
        </p:spPr>
      </p:pic>
    </p:spTree>
    <p:extLst>
      <p:ext uri="{BB962C8B-B14F-4D97-AF65-F5344CB8AC3E}">
        <p14:creationId xmlns:p14="http://schemas.microsoft.com/office/powerpoint/2010/main" val="238543532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1000"/>
                                        <p:tgtEl>
                                          <p:spTgt spid="3">
                                            <p:txEl>
                                              <p:pRg st="0" end="0"/>
                                            </p:txEl>
                                          </p:spTgt>
                                        </p:tgtEl>
                                      </p:cBhvr>
                                    </p:animEffect>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wipe(left)">
                                      <p:cBhvr>
                                        <p:cTn id="16" dur="2000"/>
                                        <p:tgtEl>
                                          <p:spTgt spid="3">
                                            <p:txEl>
                                              <p:pRg st="1" end="1"/>
                                            </p:txEl>
                                          </p:spTgt>
                                        </p:tgtEl>
                                      </p:cBhvr>
                                    </p:animEffect>
                                  </p:childTnLst>
                                </p:cTn>
                              </p:par>
                            </p:childTnLst>
                          </p:cTn>
                        </p:par>
                        <p:par>
                          <p:cTn id="17" fill="hold">
                            <p:stCondLst>
                              <p:cond delay="3500"/>
                            </p:stCondLst>
                            <p:childTnLst>
                              <p:par>
                                <p:cTn id="18" presetID="20"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edge">
                                      <p:cBhvr>
                                        <p:cTn id="20" dur="2000"/>
                                        <p:tgtEl>
                                          <p:spTgt spid="4"/>
                                        </p:tgtEl>
                                      </p:cBhvr>
                                    </p:animEffect>
                                  </p:childTnLst>
                                </p:cTn>
                              </p:par>
                              <p:par>
                                <p:cTn id="21" presetID="20"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edge">
                                      <p:cBhvr>
                                        <p:cTn id="23" dur="2000"/>
                                        <p:tgtEl>
                                          <p:spTgt spid="5"/>
                                        </p:tgtEl>
                                      </p:cBhvr>
                                    </p:animEffect>
                                  </p:childTnLst>
                                </p:cTn>
                              </p:par>
                            </p:childTnLst>
                          </p:cTn>
                        </p:par>
                        <p:par>
                          <p:cTn id="24" fill="hold">
                            <p:stCondLst>
                              <p:cond delay="5500"/>
                            </p:stCondLst>
                            <p:childTnLst>
                              <p:par>
                                <p:cTn id="25" presetID="27" presetClass="entr" presetSubtype="0" fill="hold" nodeType="afterEffect">
                                  <p:stCondLst>
                                    <p:cond delay="0"/>
                                  </p:stCondLst>
                                  <p:iterate type="lt">
                                    <p:tmPct val="50000"/>
                                  </p:iterate>
                                  <p:childTnLst>
                                    <p:set>
                                      <p:cBhvr>
                                        <p:cTn id="26"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27"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29" dur="80"/>
                                        <p:tgtEl>
                                          <p:spTgt spid="3">
                                            <p:txEl>
                                              <p:pRg st="2" end="2"/>
                                            </p:txEl>
                                          </p:spTgt>
                                        </p:tgtEl>
                                        <p:attrNameLst>
                                          <p:attrName>fill.type</p:attrName>
                                        </p:attrNameLst>
                                      </p:cBhvr>
                                      <p:to>
                                        <p:strVal val="solid"/>
                                      </p:to>
                                    </p:set>
                                  </p:childTnLst>
                                </p:cTn>
                              </p:par>
                            </p:childTnLst>
                          </p:cTn>
                        </p:par>
                        <p:par>
                          <p:cTn id="30" fill="hold">
                            <p:stCondLst>
                              <p:cond delay="8660"/>
                            </p:stCondLst>
                            <p:childTnLst>
                              <p:par>
                                <p:cTn id="31" presetID="53" presetClass="entr" presetSubtype="0" fill="hold" nodeType="afterEffect">
                                  <p:stCondLst>
                                    <p:cond delay="200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p:cTn id="33"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5" dur="500"/>
                                        <p:tgtEl>
                                          <p:spTgt spid="3">
                                            <p:txEl>
                                              <p:pRg st="3" end="3"/>
                                            </p:txEl>
                                          </p:spTgt>
                                        </p:tgtEl>
                                      </p:cBhvr>
                                    </p:animEffect>
                                  </p:childTnLst>
                                </p:cTn>
                              </p:par>
                            </p:childTnLst>
                          </p:cTn>
                        </p:par>
                        <p:par>
                          <p:cTn id="36" fill="hold">
                            <p:stCondLst>
                              <p:cond delay="11160"/>
                            </p:stCondLst>
                            <p:childTnLst>
                              <p:par>
                                <p:cTn id="37" presetID="27" presetClass="entr" presetSubtype="0" fill="hold" nodeType="afterEffect">
                                  <p:stCondLst>
                                    <p:cond delay="0"/>
                                  </p:stCondLst>
                                  <p:iterate type="lt">
                                    <p:tmPct val="50000"/>
                                  </p:iterate>
                                  <p:childTnLst>
                                    <p:set>
                                      <p:cBhvr>
                                        <p:cTn id="38"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39" dur="8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0" dur="8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41" dur="80"/>
                                        <p:tgtEl>
                                          <p:spTgt spid="3">
                                            <p:txEl>
                                              <p:pRg st="4" end="4"/>
                                            </p:txEl>
                                          </p:spTgt>
                                        </p:tgtEl>
                                        <p:attrNameLst>
                                          <p:attrName>fill.type</p:attrName>
                                        </p:attrNameLst>
                                      </p:cBhvr>
                                      <p:to>
                                        <p:strVal val="solid"/>
                                      </p:to>
                                    </p:set>
                                  </p:childTnLst>
                                </p:cTn>
                              </p:par>
                              <p:par>
                                <p:cTn id="42" presetID="10" presetClass="entr" presetSubtype="0" fill="hold"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2000"/>
                                        <p:tgtEl>
                                          <p:spTgt spid="6"/>
                                        </p:tgtEl>
                                      </p:cBhvr>
                                    </p:animEffect>
                                  </p:childTnLst>
                                </p:cTn>
                              </p:par>
                            </p:childTnLst>
                          </p:cTn>
                        </p:par>
                        <p:par>
                          <p:cTn id="45" fill="hold">
                            <p:stCondLst>
                              <p:cond delay="14600"/>
                            </p:stCondLst>
                            <p:childTnLst>
                              <p:par>
                                <p:cTn id="46" presetID="20" presetClass="entr" presetSubtype="0" fill="hold"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wedge">
                                      <p:cBhvr>
                                        <p:cTn id="48"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1"/>
            <a:ext cx="7329510" cy="1643074"/>
          </a:xfrm>
        </p:spPr>
        <p:txBody>
          <a:bodyPr>
            <a:normAutofit/>
          </a:bodyPr>
          <a:lstStyle/>
          <a:p>
            <a:pPr>
              <a:buNone/>
            </a:pPr>
            <a:r>
              <a:rPr lang="ru-RU" b="1" i="1" dirty="0" smtClean="0">
                <a:solidFill>
                  <a:srgbClr val="C00000"/>
                </a:solidFill>
              </a:rPr>
              <a:t>Пыльные звёзды.</a:t>
            </a:r>
            <a:endParaRPr lang="ru-RU" i="1" dirty="0" smtClean="0">
              <a:solidFill>
                <a:srgbClr val="C00000"/>
              </a:solidFill>
            </a:endParaRPr>
          </a:p>
          <a:p>
            <a:pPr>
              <a:buNone/>
            </a:pPr>
            <a:r>
              <a:rPr lang="ru-RU" sz="2800" dirty="0" smtClean="0"/>
              <a:t>-Ежедневно на нашу планету из космоса падает 110т «звёздной пыли».</a:t>
            </a:r>
          </a:p>
          <a:p>
            <a:endParaRPr lang="ru-RU" dirty="0"/>
          </a:p>
        </p:txBody>
      </p:sp>
      <p:pic>
        <p:nvPicPr>
          <p:cNvPr id="4" name="Рисунок 3" descr="C:\Documents and Settings\нина\Local Settings\Temporary Internet Files\Content.IE5\9YT2RUB7\MCj04102970000[1].wmf"/>
          <p:cNvPicPr/>
          <p:nvPr/>
        </p:nvPicPr>
        <p:blipFill>
          <a:blip r:embed="rId2" cstate="print"/>
          <a:srcRect/>
          <a:stretch>
            <a:fillRect/>
          </a:stretch>
        </p:blipFill>
        <p:spPr bwMode="auto">
          <a:xfrm>
            <a:off x="7429520" y="214290"/>
            <a:ext cx="1500166" cy="1500198"/>
          </a:xfrm>
          <a:prstGeom prst="rect">
            <a:avLst/>
          </a:prstGeom>
          <a:noFill/>
          <a:ln w="9525">
            <a:noFill/>
            <a:miter lim="800000"/>
            <a:headEnd/>
            <a:tailEnd/>
          </a:ln>
        </p:spPr>
      </p:pic>
      <p:sp>
        <p:nvSpPr>
          <p:cNvPr id="22529" name="Rectangle 1"/>
          <p:cNvSpPr>
            <a:spLocks noChangeArrowheads="1"/>
          </p:cNvSpPr>
          <p:nvPr/>
        </p:nvSpPr>
        <p:spPr bwMode="auto">
          <a:xfrm>
            <a:off x="0" y="1928802"/>
            <a:ext cx="885828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ru-RU" sz="3200" b="1" i="1" dirty="0" smtClean="0">
                <a:solidFill>
                  <a:srgbClr val="C00000"/>
                </a:solidFill>
                <a:ea typeface="Calibri" pitchFamily="34" charset="0"/>
                <a:cs typeface="Times New Roman" pitchFamily="18" charset="0"/>
              </a:rPr>
              <a:t>Автомобилей больше, чем стиральных машин.</a:t>
            </a:r>
            <a:endParaRPr lang="ru-RU" sz="1600" b="1" i="1" dirty="0" smtClean="0">
              <a:solidFill>
                <a:srgbClr val="C00000"/>
              </a:solidFill>
              <a:latin typeface="Arial" pitchFamily="34" charset="0"/>
            </a:endParaRPr>
          </a:p>
          <a:p>
            <a:pPr eaLnBrk="0" fontAlgn="base" hangingPunct="0">
              <a:spcBef>
                <a:spcPct val="0"/>
              </a:spcBef>
              <a:spcAft>
                <a:spcPct val="0"/>
              </a:spcAft>
            </a:pPr>
            <a:r>
              <a:rPr lang="ru-RU" sz="2800" dirty="0" smtClean="0">
                <a:solidFill>
                  <a:prstClr val="black"/>
                </a:solidFill>
                <a:ea typeface="Calibri" pitchFamily="34" charset="0"/>
                <a:cs typeface="Times New Roman" pitchFamily="18" charset="0"/>
              </a:rPr>
              <a:t>-В течение суток во всём мире производят 137 тыс. автомашин, столько же холодильников,</a:t>
            </a:r>
          </a:p>
          <a:p>
            <a:pPr eaLnBrk="0" fontAlgn="base" hangingPunct="0">
              <a:spcBef>
                <a:spcPct val="0"/>
              </a:spcBef>
              <a:spcAft>
                <a:spcPct val="0"/>
              </a:spcAft>
            </a:pPr>
            <a:r>
              <a:rPr lang="ru-RU" sz="2800" dirty="0" smtClean="0">
                <a:solidFill>
                  <a:prstClr val="black"/>
                </a:solidFill>
                <a:ea typeface="Calibri" pitchFamily="34" charset="0"/>
                <a:cs typeface="Times New Roman" pitchFamily="18" charset="0"/>
              </a:rPr>
              <a:t> 101 тыс. стиральных машин</a:t>
            </a:r>
          </a:p>
          <a:p>
            <a:pPr eaLnBrk="0" fontAlgn="base" hangingPunct="0">
              <a:spcBef>
                <a:spcPct val="0"/>
              </a:spcBef>
              <a:spcAft>
                <a:spcPct val="0"/>
              </a:spcAft>
            </a:pPr>
            <a:r>
              <a:rPr lang="ru-RU" sz="2800" dirty="0" smtClean="0">
                <a:solidFill>
                  <a:prstClr val="black"/>
                </a:solidFill>
                <a:ea typeface="Calibri" pitchFamily="34" charset="0"/>
                <a:cs typeface="Times New Roman" pitchFamily="18" charset="0"/>
              </a:rPr>
              <a:t> и 6,5 млн. км шпагата.</a:t>
            </a:r>
          </a:p>
          <a:p>
            <a:pPr eaLnBrk="0" fontAlgn="base" hangingPunct="0">
              <a:spcBef>
                <a:spcPct val="0"/>
              </a:spcBef>
              <a:spcAft>
                <a:spcPct val="0"/>
              </a:spcAft>
            </a:pPr>
            <a:endParaRPr lang="ru-RU" sz="2800" dirty="0" smtClean="0">
              <a:solidFill>
                <a:prstClr val="black"/>
              </a:solidFill>
              <a:ea typeface="Calibri" pitchFamily="34" charset="0"/>
              <a:cs typeface="Times New Roman" pitchFamily="18" charset="0"/>
            </a:endParaRPr>
          </a:p>
          <a:p>
            <a:pPr eaLnBrk="0" fontAlgn="base" hangingPunct="0">
              <a:spcBef>
                <a:spcPct val="0"/>
              </a:spcBef>
              <a:spcAft>
                <a:spcPct val="0"/>
              </a:spcAft>
            </a:pPr>
            <a:endParaRPr lang="ru-RU" sz="2800" dirty="0" smtClean="0">
              <a:solidFill>
                <a:prstClr val="black"/>
              </a:solidFill>
              <a:ea typeface="Calibri" pitchFamily="34" charset="0"/>
              <a:cs typeface="Times New Roman" pitchFamily="18" charset="0"/>
            </a:endParaRPr>
          </a:p>
          <a:p>
            <a:pPr eaLnBrk="0" fontAlgn="base" hangingPunct="0">
              <a:spcBef>
                <a:spcPct val="0"/>
              </a:spcBef>
              <a:spcAft>
                <a:spcPct val="0"/>
              </a:spcAft>
            </a:pPr>
            <a:r>
              <a:rPr lang="ru-RU" sz="2800" dirty="0" smtClean="0">
                <a:solidFill>
                  <a:prstClr val="black"/>
                </a:solidFill>
                <a:ea typeface="Calibri" pitchFamily="34" charset="0"/>
                <a:cs typeface="Times New Roman" pitchFamily="18" charset="0"/>
              </a:rPr>
              <a:t> Последним можно было бы 17 раз связать Землю с Луной, отстоящей на 384 404 км.</a:t>
            </a:r>
            <a:endParaRPr lang="ru-RU" sz="3600" dirty="0" smtClean="0">
              <a:solidFill>
                <a:prstClr val="black"/>
              </a:solidFill>
              <a:latin typeface="Arial" pitchFamily="34" charset="0"/>
            </a:endParaRPr>
          </a:p>
        </p:txBody>
      </p:sp>
      <p:pic>
        <p:nvPicPr>
          <p:cNvPr id="6" name="Рисунок 5" descr="C:\Documents and Settings\нина\Local Settings\Temporary Internet Files\Content.IE5\9YT2RUB7\MCj04399980000[1].png"/>
          <p:cNvPicPr/>
          <p:nvPr/>
        </p:nvPicPr>
        <p:blipFill>
          <a:blip r:embed="rId3" cstate="print"/>
          <a:srcRect/>
          <a:stretch>
            <a:fillRect/>
          </a:stretch>
        </p:blipFill>
        <p:spPr bwMode="auto">
          <a:xfrm>
            <a:off x="6786546" y="2285992"/>
            <a:ext cx="2357454" cy="900115"/>
          </a:xfrm>
          <a:prstGeom prst="rect">
            <a:avLst/>
          </a:prstGeom>
          <a:noFill/>
          <a:ln w="9525">
            <a:noFill/>
            <a:miter lim="800000"/>
            <a:headEnd/>
            <a:tailEnd/>
          </a:ln>
        </p:spPr>
      </p:pic>
      <p:pic>
        <p:nvPicPr>
          <p:cNvPr id="7" name="Рисунок 6" descr="C:\Documents and Settings\нина\Local Settings\Temporary Internet Files\Content.IE5\3TOX6EK1\MCj04123040000[1].wmf"/>
          <p:cNvPicPr/>
          <p:nvPr/>
        </p:nvPicPr>
        <p:blipFill>
          <a:blip r:embed="rId4" cstate="print"/>
          <a:srcRect/>
          <a:stretch>
            <a:fillRect/>
          </a:stretch>
        </p:blipFill>
        <p:spPr bwMode="auto">
          <a:xfrm>
            <a:off x="7215206" y="3500438"/>
            <a:ext cx="1000132" cy="1785926"/>
          </a:xfrm>
          <a:prstGeom prst="rect">
            <a:avLst/>
          </a:prstGeom>
          <a:noFill/>
          <a:ln w="9525">
            <a:noFill/>
            <a:miter lim="800000"/>
            <a:headEnd/>
            <a:tailEnd/>
          </a:ln>
        </p:spPr>
      </p:pic>
      <p:pic>
        <p:nvPicPr>
          <p:cNvPr id="8" name="Рисунок 7" descr="C:\Documents and Settings\нина\Local Settings\Temporary Internet Files\Content.IE5\P83RSLU3\MCj03569190000[1].wmf"/>
          <p:cNvPicPr/>
          <p:nvPr/>
        </p:nvPicPr>
        <p:blipFill>
          <a:blip r:embed="rId5" cstate="print"/>
          <a:srcRect/>
          <a:stretch>
            <a:fillRect/>
          </a:stretch>
        </p:blipFill>
        <p:spPr bwMode="auto">
          <a:xfrm>
            <a:off x="4643438" y="3929066"/>
            <a:ext cx="1857388" cy="1214446"/>
          </a:xfrm>
          <a:prstGeom prst="rect">
            <a:avLst/>
          </a:prstGeom>
          <a:noFill/>
          <a:ln w="9525">
            <a:noFill/>
            <a:miter lim="800000"/>
            <a:headEnd/>
            <a:tailEnd/>
          </a:ln>
        </p:spPr>
      </p:pic>
      <p:pic>
        <p:nvPicPr>
          <p:cNvPr id="9" name="Рисунок 8" descr="C:\Documents and Settings\нина\Local Settings\Temporary Internet Files\Content.IE5\9YT2RUB7\MCj03208600000[1].wmf"/>
          <p:cNvPicPr/>
          <p:nvPr/>
        </p:nvPicPr>
        <p:blipFill>
          <a:blip r:embed="rId6" cstate="print"/>
          <a:srcRect r="63158" b="11309"/>
          <a:stretch>
            <a:fillRect/>
          </a:stretch>
        </p:blipFill>
        <p:spPr bwMode="auto">
          <a:xfrm rot="5400000">
            <a:off x="928650" y="4000516"/>
            <a:ext cx="1000132" cy="2000240"/>
          </a:xfrm>
          <a:prstGeom prst="rect">
            <a:avLst/>
          </a:prstGeom>
          <a:noFill/>
          <a:ln w="9525">
            <a:noFill/>
            <a:miter lim="800000"/>
            <a:headEnd/>
            <a:tailEnd/>
          </a:ln>
        </p:spPr>
      </p:pic>
    </p:spTree>
    <p:extLst>
      <p:ext uri="{BB962C8B-B14F-4D97-AF65-F5344CB8AC3E}">
        <p14:creationId xmlns:p14="http://schemas.microsoft.com/office/powerpoint/2010/main" val="379403890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par>
                          <p:cTn id="10" fill="hold">
                            <p:stCondLst>
                              <p:cond delay="500"/>
                            </p:stCondLst>
                            <p:childTnLst>
                              <p:par>
                                <p:cTn id="11" presetID="27" presetClass="entr" presetSubtype="0" fill="hold" nodeType="afterEffect">
                                  <p:stCondLst>
                                    <p:cond delay="0"/>
                                  </p:stCondLst>
                                  <p:iterate type="lt">
                                    <p:tmPct val="50000"/>
                                  </p:iterate>
                                  <p:childTnLst>
                                    <p:set>
                                      <p:cBhvr>
                                        <p:cTn id="12"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13"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15" dur="80"/>
                                        <p:tgtEl>
                                          <p:spTgt spid="3">
                                            <p:txEl>
                                              <p:pRg st="1" end="1"/>
                                            </p:txEl>
                                          </p:spTgt>
                                        </p:tgtEl>
                                        <p:attrNameLst>
                                          <p:attrName>fill.type</p:attrName>
                                        </p:attrNameLst>
                                      </p:cBhvr>
                                      <p:to>
                                        <p:strVal val="solid"/>
                                      </p:to>
                                    </p:set>
                                  </p:childTnLst>
                                </p:cTn>
                              </p:par>
                            </p:childTnLst>
                          </p:cTn>
                        </p:par>
                        <p:par>
                          <p:cTn id="16" fill="hold">
                            <p:stCondLst>
                              <p:cond delay="2820"/>
                            </p:stCondLst>
                            <p:childTnLst>
                              <p:par>
                                <p:cTn id="17" presetID="21" presetClass="entr" presetSubtype="4"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heel(4)">
                                      <p:cBhvr>
                                        <p:cTn id="19" dur="1000"/>
                                        <p:tgtEl>
                                          <p:spTgt spid="4"/>
                                        </p:tgtEl>
                                      </p:cBhvr>
                                    </p:animEffect>
                                  </p:childTnLst>
                                </p:cTn>
                              </p:par>
                            </p:childTnLst>
                          </p:cTn>
                        </p:par>
                        <p:par>
                          <p:cTn id="20" fill="hold">
                            <p:stCondLst>
                              <p:cond delay="3820"/>
                            </p:stCondLst>
                            <p:childTnLst>
                              <p:par>
                                <p:cTn id="21" presetID="7" presetClass="entr" presetSubtype="4" fill="hold" nodeType="afterEffect">
                                  <p:stCondLst>
                                    <p:cond delay="2000"/>
                                  </p:stCondLst>
                                  <p:childTnLst>
                                    <p:set>
                                      <p:cBhvr>
                                        <p:cTn id="22" dur="1" fill="hold">
                                          <p:stCondLst>
                                            <p:cond delay="0"/>
                                          </p:stCondLst>
                                        </p:cTn>
                                        <p:tgtEl>
                                          <p:spTgt spid="22529">
                                            <p:txEl>
                                              <p:pRg st="0" end="0"/>
                                            </p:txEl>
                                          </p:spTgt>
                                        </p:tgtEl>
                                        <p:attrNameLst>
                                          <p:attrName>style.visibility</p:attrName>
                                        </p:attrNameLst>
                                      </p:cBhvr>
                                      <p:to>
                                        <p:strVal val="visible"/>
                                      </p:to>
                                    </p:set>
                                    <p:anim calcmode="lin" valueType="num">
                                      <p:cBhvr additive="base">
                                        <p:cTn id="23" dur="2000" fill="hold"/>
                                        <p:tgtEl>
                                          <p:spTgt spid="22529">
                                            <p:txEl>
                                              <p:pRg st="0" end="0"/>
                                            </p:txEl>
                                          </p:spTgt>
                                        </p:tgtEl>
                                        <p:attrNameLst>
                                          <p:attrName>ppt_x</p:attrName>
                                        </p:attrNameLst>
                                      </p:cBhvr>
                                      <p:tavLst>
                                        <p:tav tm="0">
                                          <p:val>
                                            <p:strVal val="#ppt_x"/>
                                          </p:val>
                                        </p:tav>
                                        <p:tav tm="100000">
                                          <p:val>
                                            <p:strVal val="#ppt_x"/>
                                          </p:val>
                                        </p:tav>
                                      </p:tavLst>
                                    </p:anim>
                                    <p:anim calcmode="lin" valueType="num">
                                      <p:cBhvr additive="base">
                                        <p:cTn id="24" dur="2000" fill="hold"/>
                                        <p:tgtEl>
                                          <p:spTgt spid="22529">
                                            <p:txEl>
                                              <p:pRg st="0" end="0"/>
                                            </p:txEl>
                                          </p:spTgt>
                                        </p:tgtEl>
                                        <p:attrNameLst>
                                          <p:attrName>ppt_y</p:attrName>
                                        </p:attrNameLst>
                                      </p:cBhvr>
                                      <p:tavLst>
                                        <p:tav tm="0">
                                          <p:val>
                                            <p:strVal val="1+#ppt_h/2"/>
                                          </p:val>
                                        </p:tav>
                                        <p:tav tm="100000">
                                          <p:val>
                                            <p:strVal val="#ppt_y"/>
                                          </p:val>
                                        </p:tav>
                                      </p:tavLst>
                                    </p:anim>
                                  </p:childTnLst>
                                </p:cTn>
                              </p:par>
                            </p:childTnLst>
                          </p:cTn>
                        </p:par>
                        <p:par>
                          <p:cTn id="25" fill="hold">
                            <p:stCondLst>
                              <p:cond delay="7820"/>
                            </p:stCondLst>
                            <p:childTnLst>
                              <p:par>
                                <p:cTn id="26" presetID="7" presetClass="entr" presetSubtype="4" fill="hold" nodeType="afterEffect">
                                  <p:stCondLst>
                                    <p:cond delay="0"/>
                                  </p:stCondLst>
                                  <p:childTnLst>
                                    <p:set>
                                      <p:cBhvr>
                                        <p:cTn id="27" dur="1" fill="hold">
                                          <p:stCondLst>
                                            <p:cond delay="0"/>
                                          </p:stCondLst>
                                        </p:cTn>
                                        <p:tgtEl>
                                          <p:spTgt spid="22529">
                                            <p:txEl>
                                              <p:pRg st="1" end="1"/>
                                            </p:txEl>
                                          </p:spTgt>
                                        </p:tgtEl>
                                        <p:attrNameLst>
                                          <p:attrName>style.visibility</p:attrName>
                                        </p:attrNameLst>
                                      </p:cBhvr>
                                      <p:to>
                                        <p:strVal val="visible"/>
                                      </p:to>
                                    </p:set>
                                    <p:anim calcmode="lin" valueType="num">
                                      <p:cBhvr additive="base">
                                        <p:cTn id="28" dur="2000" fill="hold"/>
                                        <p:tgtEl>
                                          <p:spTgt spid="22529">
                                            <p:txEl>
                                              <p:pRg st="1" end="1"/>
                                            </p:txEl>
                                          </p:spTgt>
                                        </p:tgtEl>
                                        <p:attrNameLst>
                                          <p:attrName>ppt_x</p:attrName>
                                        </p:attrNameLst>
                                      </p:cBhvr>
                                      <p:tavLst>
                                        <p:tav tm="0">
                                          <p:val>
                                            <p:strVal val="#ppt_x"/>
                                          </p:val>
                                        </p:tav>
                                        <p:tav tm="100000">
                                          <p:val>
                                            <p:strVal val="#ppt_x"/>
                                          </p:val>
                                        </p:tav>
                                      </p:tavLst>
                                    </p:anim>
                                    <p:anim calcmode="lin" valueType="num">
                                      <p:cBhvr additive="base">
                                        <p:cTn id="29" dur="2000" fill="hold"/>
                                        <p:tgtEl>
                                          <p:spTgt spid="22529">
                                            <p:txEl>
                                              <p:pRg st="1" end="1"/>
                                            </p:txEl>
                                          </p:spTgt>
                                        </p:tgtEl>
                                        <p:attrNameLst>
                                          <p:attrName>ppt_y</p:attrName>
                                        </p:attrNameLst>
                                      </p:cBhvr>
                                      <p:tavLst>
                                        <p:tav tm="0">
                                          <p:val>
                                            <p:strVal val="1+#ppt_h/2"/>
                                          </p:val>
                                        </p:tav>
                                        <p:tav tm="100000">
                                          <p:val>
                                            <p:strVal val="#ppt_y"/>
                                          </p:val>
                                        </p:tav>
                                      </p:tavLst>
                                    </p:anim>
                                  </p:childTnLst>
                                </p:cTn>
                              </p:par>
                            </p:childTnLst>
                          </p:cTn>
                        </p:par>
                        <p:par>
                          <p:cTn id="30" fill="hold">
                            <p:stCondLst>
                              <p:cond delay="9820"/>
                            </p:stCondLst>
                            <p:childTnLst>
                              <p:par>
                                <p:cTn id="31" presetID="1" presetClass="entr" presetSubtype="0"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par>
                          <p:cTn id="33" fill="hold">
                            <p:stCondLst>
                              <p:cond delay="9820"/>
                            </p:stCondLst>
                            <p:childTnLst>
                              <p:par>
                                <p:cTn id="34" presetID="1" presetClass="entr" presetSubtype="0" fill="hold" nodeType="afterEffect">
                                  <p:stCondLst>
                                    <p:cond delay="500"/>
                                  </p:stCondLst>
                                  <p:childTnLst>
                                    <p:set>
                                      <p:cBhvr>
                                        <p:cTn id="35" dur="1" fill="hold">
                                          <p:stCondLst>
                                            <p:cond delay="0"/>
                                          </p:stCondLst>
                                        </p:cTn>
                                        <p:tgtEl>
                                          <p:spTgt spid="7"/>
                                        </p:tgtEl>
                                        <p:attrNameLst>
                                          <p:attrName>style.visibility</p:attrName>
                                        </p:attrNameLst>
                                      </p:cBhvr>
                                      <p:to>
                                        <p:strVal val="visible"/>
                                      </p:to>
                                    </p:set>
                                  </p:childTnLst>
                                </p:cTn>
                              </p:par>
                            </p:childTnLst>
                          </p:cTn>
                        </p:par>
                        <p:par>
                          <p:cTn id="36" fill="hold">
                            <p:stCondLst>
                              <p:cond delay="10320"/>
                            </p:stCondLst>
                            <p:childTnLst>
                              <p:par>
                                <p:cTn id="37" presetID="7" presetClass="entr" presetSubtype="4" fill="hold" nodeType="afterEffect">
                                  <p:stCondLst>
                                    <p:cond delay="0"/>
                                  </p:stCondLst>
                                  <p:childTnLst>
                                    <p:set>
                                      <p:cBhvr>
                                        <p:cTn id="38" dur="1" fill="hold">
                                          <p:stCondLst>
                                            <p:cond delay="0"/>
                                          </p:stCondLst>
                                        </p:cTn>
                                        <p:tgtEl>
                                          <p:spTgt spid="22529">
                                            <p:txEl>
                                              <p:pRg st="2" end="2"/>
                                            </p:txEl>
                                          </p:spTgt>
                                        </p:tgtEl>
                                        <p:attrNameLst>
                                          <p:attrName>style.visibility</p:attrName>
                                        </p:attrNameLst>
                                      </p:cBhvr>
                                      <p:to>
                                        <p:strVal val="visible"/>
                                      </p:to>
                                    </p:set>
                                    <p:anim calcmode="lin" valueType="num">
                                      <p:cBhvr additive="base">
                                        <p:cTn id="39" dur="2000" fill="hold"/>
                                        <p:tgtEl>
                                          <p:spTgt spid="22529">
                                            <p:txEl>
                                              <p:pRg st="2" end="2"/>
                                            </p:txEl>
                                          </p:spTgt>
                                        </p:tgtEl>
                                        <p:attrNameLst>
                                          <p:attrName>ppt_x</p:attrName>
                                        </p:attrNameLst>
                                      </p:cBhvr>
                                      <p:tavLst>
                                        <p:tav tm="0">
                                          <p:val>
                                            <p:strVal val="#ppt_x"/>
                                          </p:val>
                                        </p:tav>
                                        <p:tav tm="100000">
                                          <p:val>
                                            <p:strVal val="#ppt_x"/>
                                          </p:val>
                                        </p:tav>
                                      </p:tavLst>
                                    </p:anim>
                                    <p:anim calcmode="lin" valueType="num">
                                      <p:cBhvr additive="base">
                                        <p:cTn id="40" dur="2000" fill="hold"/>
                                        <p:tgtEl>
                                          <p:spTgt spid="22529">
                                            <p:txEl>
                                              <p:pRg st="2" end="2"/>
                                            </p:txEl>
                                          </p:spTgt>
                                        </p:tgtEl>
                                        <p:attrNameLst>
                                          <p:attrName>ppt_y</p:attrName>
                                        </p:attrNameLst>
                                      </p:cBhvr>
                                      <p:tavLst>
                                        <p:tav tm="0">
                                          <p:val>
                                            <p:strVal val="1+#ppt_h/2"/>
                                          </p:val>
                                        </p:tav>
                                        <p:tav tm="100000">
                                          <p:val>
                                            <p:strVal val="#ppt_y"/>
                                          </p:val>
                                        </p:tav>
                                      </p:tavLst>
                                    </p:anim>
                                  </p:childTnLst>
                                </p:cTn>
                              </p:par>
                            </p:childTnLst>
                          </p:cTn>
                        </p:par>
                        <p:par>
                          <p:cTn id="41" fill="hold">
                            <p:stCondLst>
                              <p:cond delay="12320"/>
                            </p:stCondLst>
                            <p:childTnLst>
                              <p:par>
                                <p:cTn id="42" presetID="1" presetClass="entr" presetSubtype="0" fill="hold" nodeType="afterEffect">
                                  <p:stCondLst>
                                    <p:cond delay="0"/>
                                  </p:stCondLst>
                                  <p:childTnLst>
                                    <p:set>
                                      <p:cBhvr>
                                        <p:cTn id="43" dur="1" fill="hold">
                                          <p:stCondLst>
                                            <p:cond delay="0"/>
                                          </p:stCondLst>
                                        </p:cTn>
                                        <p:tgtEl>
                                          <p:spTgt spid="8"/>
                                        </p:tgtEl>
                                        <p:attrNameLst>
                                          <p:attrName>style.visibility</p:attrName>
                                        </p:attrNameLst>
                                      </p:cBhvr>
                                      <p:to>
                                        <p:strVal val="visible"/>
                                      </p:to>
                                    </p:set>
                                  </p:childTnLst>
                                </p:cTn>
                              </p:par>
                            </p:childTnLst>
                          </p:cTn>
                        </p:par>
                        <p:par>
                          <p:cTn id="44" fill="hold">
                            <p:stCondLst>
                              <p:cond delay="12320"/>
                            </p:stCondLst>
                            <p:childTnLst>
                              <p:par>
                                <p:cTn id="45" presetID="7" presetClass="entr" presetSubtype="4" fill="hold" nodeType="afterEffect">
                                  <p:stCondLst>
                                    <p:cond delay="0"/>
                                  </p:stCondLst>
                                  <p:childTnLst>
                                    <p:set>
                                      <p:cBhvr>
                                        <p:cTn id="46" dur="1" fill="hold">
                                          <p:stCondLst>
                                            <p:cond delay="0"/>
                                          </p:stCondLst>
                                        </p:cTn>
                                        <p:tgtEl>
                                          <p:spTgt spid="22529">
                                            <p:txEl>
                                              <p:pRg st="3" end="3"/>
                                            </p:txEl>
                                          </p:spTgt>
                                        </p:tgtEl>
                                        <p:attrNameLst>
                                          <p:attrName>style.visibility</p:attrName>
                                        </p:attrNameLst>
                                      </p:cBhvr>
                                      <p:to>
                                        <p:strVal val="visible"/>
                                      </p:to>
                                    </p:set>
                                    <p:anim calcmode="lin" valueType="num">
                                      <p:cBhvr additive="base">
                                        <p:cTn id="47" dur="2000" fill="hold"/>
                                        <p:tgtEl>
                                          <p:spTgt spid="22529">
                                            <p:txEl>
                                              <p:pRg st="3" end="3"/>
                                            </p:txEl>
                                          </p:spTgt>
                                        </p:tgtEl>
                                        <p:attrNameLst>
                                          <p:attrName>ppt_x</p:attrName>
                                        </p:attrNameLst>
                                      </p:cBhvr>
                                      <p:tavLst>
                                        <p:tav tm="0">
                                          <p:val>
                                            <p:strVal val="#ppt_x"/>
                                          </p:val>
                                        </p:tav>
                                        <p:tav tm="100000">
                                          <p:val>
                                            <p:strVal val="#ppt_x"/>
                                          </p:val>
                                        </p:tav>
                                      </p:tavLst>
                                    </p:anim>
                                    <p:anim calcmode="lin" valueType="num">
                                      <p:cBhvr additive="base">
                                        <p:cTn id="48" dur="2000" fill="hold"/>
                                        <p:tgtEl>
                                          <p:spTgt spid="22529">
                                            <p:txEl>
                                              <p:pRg st="3" end="3"/>
                                            </p:txEl>
                                          </p:spTgt>
                                        </p:tgtEl>
                                        <p:attrNameLst>
                                          <p:attrName>ppt_y</p:attrName>
                                        </p:attrNameLst>
                                      </p:cBhvr>
                                      <p:tavLst>
                                        <p:tav tm="0">
                                          <p:val>
                                            <p:strVal val="1+#ppt_h/2"/>
                                          </p:val>
                                        </p:tav>
                                        <p:tav tm="100000">
                                          <p:val>
                                            <p:strVal val="#ppt_y"/>
                                          </p:val>
                                        </p:tav>
                                      </p:tavLst>
                                    </p:anim>
                                  </p:childTnLst>
                                </p:cTn>
                              </p:par>
                            </p:childTnLst>
                          </p:cTn>
                        </p:par>
                        <p:par>
                          <p:cTn id="49" fill="hold">
                            <p:stCondLst>
                              <p:cond delay="14320"/>
                            </p:stCondLst>
                            <p:childTnLst>
                              <p:par>
                                <p:cTn id="50" presetID="1" presetClass="entr" presetSubtype="0" fill="hold" nodeType="afterEffect">
                                  <p:stCondLst>
                                    <p:cond delay="0"/>
                                  </p:stCondLst>
                                  <p:childTnLst>
                                    <p:set>
                                      <p:cBhvr>
                                        <p:cTn id="51" dur="1" fill="hold">
                                          <p:stCondLst>
                                            <p:cond delay="0"/>
                                          </p:stCondLst>
                                        </p:cTn>
                                        <p:tgtEl>
                                          <p:spTgt spid="9"/>
                                        </p:tgtEl>
                                        <p:attrNameLst>
                                          <p:attrName>style.visibility</p:attrName>
                                        </p:attrNameLst>
                                      </p:cBhvr>
                                      <p:to>
                                        <p:strVal val="visible"/>
                                      </p:to>
                                    </p:set>
                                  </p:childTnLst>
                                </p:cTn>
                              </p:par>
                            </p:childTnLst>
                          </p:cTn>
                        </p:par>
                        <p:par>
                          <p:cTn id="52" fill="hold">
                            <p:stCondLst>
                              <p:cond delay="14320"/>
                            </p:stCondLst>
                            <p:childTnLst>
                              <p:par>
                                <p:cTn id="53" presetID="27" presetClass="entr" presetSubtype="0" fill="hold" nodeType="afterEffect">
                                  <p:stCondLst>
                                    <p:cond delay="0"/>
                                  </p:stCondLst>
                                  <p:iterate type="lt">
                                    <p:tmPct val="50000"/>
                                  </p:iterate>
                                  <p:childTnLst>
                                    <p:set>
                                      <p:cBhvr>
                                        <p:cTn id="54" dur="1" fill="hold">
                                          <p:stCondLst>
                                            <p:cond delay="0"/>
                                          </p:stCondLst>
                                        </p:cTn>
                                        <p:tgtEl>
                                          <p:spTgt spid="22529">
                                            <p:txEl>
                                              <p:pRg st="6" end="6"/>
                                            </p:txEl>
                                          </p:spTgt>
                                        </p:tgtEl>
                                        <p:attrNameLst>
                                          <p:attrName>style.visibility</p:attrName>
                                        </p:attrNameLst>
                                      </p:cBhvr>
                                      <p:to>
                                        <p:strVal val="visible"/>
                                      </p:to>
                                    </p:set>
                                    <p:anim calcmode="discrete" valueType="clr">
                                      <p:cBhvr override="childStyle">
                                        <p:cTn id="55" dur="80"/>
                                        <p:tgtEl>
                                          <p:spTgt spid="22529">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6" dur="80"/>
                                        <p:tgtEl>
                                          <p:spTgt spid="22529">
                                            <p:txEl>
                                              <p:pRg st="6" end="6"/>
                                            </p:txEl>
                                          </p:spTgt>
                                        </p:tgtEl>
                                        <p:attrNameLst>
                                          <p:attrName>fillcolor</p:attrName>
                                        </p:attrNameLst>
                                      </p:cBhvr>
                                      <p:tavLst>
                                        <p:tav tm="0">
                                          <p:val>
                                            <p:clrVal>
                                              <a:schemeClr val="accent2"/>
                                            </p:clrVal>
                                          </p:val>
                                        </p:tav>
                                        <p:tav tm="50000">
                                          <p:val>
                                            <p:clrVal>
                                              <a:schemeClr val="hlink"/>
                                            </p:clrVal>
                                          </p:val>
                                        </p:tav>
                                      </p:tavLst>
                                    </p:anim>
                                    <p:set>
                                      <p:cBhvr>
                                        <p:cTn id="57" dur="80"/>
                                        <p:tgtEl>
                                          <p:spTgt spid="22529">
                                            <p:txEl>
                                              <p:pRg st="6" end="6"/>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846158"/>
          </a:xfrm>
        </p:spPr>
        <p:txBody>
          <a:bodyPr>
            <a:normAutofit/>
          </a:bodyPr>
          <a:lstStyle/>
          <a:p>
            <a:r>
              <a:rPr lang="ru-RU" b="1" i="1" dirty="0" smtClean="0">
                <a:solidFill>
                  <a:srgbClr val="C00000"/>
                </a:solidFill>
              </a:rPr>
              <a:t>  </a:t>
            </a:r>
            <a:r>
              <a:rPr lang="ru-RU" sz="3600" b="1" i="1" dirty="0" smtClean="0">
                <a:solidFill>
                  <a:srgbClr val="C00000"/>
                </a:solidFill>
              </a:rPr>
              <a:t>Математические ребусы</a:t>
            </a:r>
            <a:endParaRPr lang="ru-RU" dirty="0">
              <a:solidFill>
                <a:srgbClr val="C00000"/>
              </a:solidFill>
            </a:endParaRPr>
          </a:p>
        </p:txBody>
      </p:sp>
      <p:sp>
        <p:nvSpPr>
          <p:cNvPr id="3" name="Содержимое 2"/>
          <p:cNvSpPr>
            <a:spLocks noGrp="1"/>
          </p:cNvSpPr>
          <p:nvPr>
            <p:ph idx="1"/>
          </p:nvPr>
        </p:nvSpPr>
        <p:spPr>
          <a:xfrm>
            <a:off x="457200" y="714356"/>
            <a:ext cx="8229600" cy="5411807"/>
          </a:xfrm>
        </p:spPr>
        <p:txBody>
          <a:bodyPr/>
          <a:lstStyle/>
          <a:p>
            <a:pPr>
              <a:buNone/>
            </a:pPr>
            <a:r>
              <a:rPr lang="ru-RU" i="1" dirty="0" smtClean="0"/>
              <a:t>Решать ребусы нужно не подбором, а рассуждениями.</a:t>
            </a:r>
          </a:p>
          <a:p>
            <a:pPr>
              <a:buNone/>
            </a:pPr>
            <a:r>
              <a:rPr lang="ru-RU" sz="4400" b="1" dirty="0" smtClean="0"/>
              <a:t>       У Р А Н</a:t>
            </a:r>
          </a:p>
          <a:p>
            <a:pPr>
              <a:buNone/>
            </a:pPr>
            <a:r>
              <a:rPr lang="ru-RU" sz="4400" b="1" dirty="0" smtClean="0"/>
              <a:t>       У Р А Н</a:t>
            </a:r>
          </a:p>
          <a:p>
            <a:pPr>
              <a:buNone/>
            </a:pPr>
            <a:r>
              <a:rPr lang="ru-RU" sz="4400" b="1" dirty="0" smtClean="0"/>
              <a:t>    Н А У К А    </a:t>
            </a:r>
          </a:p>
          <a:p>
            <a:pPr>
              <a:buNone/>
            </a:pPr>
            <a:r>
              <a:rPr lang="ru-RU" dirty="0" smtClean="0"/>
              <a:t>                          </a:t>
            </a:r>
          </a:p>
          <a:p>
            <a:pPr>
              <a:buNone/>
            </a:pPr>
            <a:r>
              <a:rPr lang="ru-RU" sz="3600" b="1" dirty="0" smtClean="0"/>
              <a:t>   </a:t>
            </a:r>
            <a:r>
              <a:rPr lang="ru-RU" sz="3600" b="1" dirty="0" smtClean="0">
                <a:solidFill>
                  <a:schemeClr val="accent2">
                    <a:lumMod val="75000"/>
                  </a:schemeClr>
                </a:solidFill>
              </a:rPr>
              <a:t>Н-1, А-2, К-4, У-6, Р-3.</a:t>
            </a:r>
          </a:p>
          <a:p>
            <a:pPr>
              <a:buNone/>
            </a:pPr>
            <a:endParaRPr lang="ru-RU" dirty="0"/>
          </a:p>
        </p:txBody>
      </p:sp>
      <p:cxnSp>
        <p:nvCxnSpPr>
          <p:cNvPr id="5" name="Прямая соединительная линия 4"/>
          <p:cNvCxnSpPr/>
          <p:nvPr/>
        </p:nvCxnSpPr>
        <p:spPr>
          <a:xfrm>
            <a:off x="785786" y="3357562"/>
            <a:ext cx="2500330" cy="1588"/>
          </a:xfrm>
          <a:prstGeom prst="line">
            <a:avLst/>
          </a:prstGeom>
        </p:spPr>
        <p:style>
          <a:lnRef idx="2">
            <a:schemeClr val="dk1"/>
          </a:lnRef>
          <a:fillRef idx="0">
            <a:schemeClr val="dk1"/>
          </a:fillRef>
          <a:effectRef idx="1">
            <a:schemeClr val="dk1"/>
          </a:effectRef>
          <a:fontRef idx="minor">
            <a:schemeClr val="tx1"/>
          </a:fontRef>
        </p:style>
      </p:cxnSp>
      <p:sp>
        <p:nvSpPr>
          <p:cNvPr id="6" name="TextBox 5"/>
          <p:cNvSpPr txBox="1"/>
          <p:nvPr/>
        </p:nvSpPr>
        <p:spPr>
          <a:xfrm>
            <a:off x="857224" y="2214554"/>
            <a:ext cx="413896" cy="646331"/>
          </a:xfrm>
          <a:prstGeom prst="rect">
            <a:avLst/>
          </a:prstGeom>
          <a:noFill/>
        </p:spPr>
        <p:txBody>
          <a:bodyPr wrap="none" rtlCol="0">
            <a:spAutoFit/>
          </a:bodyPr>
          <a:lstStyle/>
          <a:p>
            <a:r>
              <a:rPr lang="ru-RU" sz="3600" b="1" dirty="0" smtClean="0">
                <a:solidFill>
                  <a:prstClr val="black"/>
                </a:solidFill>
              </a:rPr>
              <a:t>+</a:t>
            </a:r>
            <a:endParaRPr lang="ru-RU" sz="3600" b="1" dirty="0">
              <a:solidFill>
                <a:prstClr val="black"/>
              </a:solidFill>
            </a:endParaRPr>
          </a:p>
        </p:txBody>
      </p:sp>
    </p:spTree>
    <p:extLst>
      <p:ext uri="{BB962C8B-B14F-4D97-AF65-F5344CB8AC3E}">
        <p14:creationId xmlns:p14="http://schemas.microsoft.com/office/powerpoint/2010/main" val="31325292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22" presetClass="entr" presetSubtype="1"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up)">
                                      <p:cBhvr>
                                        <p:cTn id="11" dur="500"/>
                                        <p:tgtEl>
                                          <p:spTgt spid="3">
                                            <p:txEl>
                                              <p:pRg st="1" end="1"/>
                                            </p:txEl>
                                          </p:spTgt>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3000"/>
                            </p:stCondLst>
                            <p:childTnLst>
                              <p:par>
                                <p:cTn id="17" presetID="22" presetClass="entr" presetSubtype="1"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up)">
                                      <p:cBhvr>
                                        <p:cTn id="19" dur="500"/>
                                        <p:tgtEl>
                                          <p:spTgt spid="3">
                                            <p:txEl>
                                              <p:pRg st="2" end="2"/>
                                            </p:txEl>
                                          </p:spTgt>
                                        </p:tgtEl>
                                      </p:cBhvr>
                                    </p:animEffect>
                                  </p:childTnLst>
                                </p:cTn>
                              </p:par>
                            </p:childTnLst>
                          </p:cTn>
                        </p:par>
                        <p:par>
                          <p:cTn id="20" fill="hold">
                            <p:stCondLst>
                              <p:cond delay="3500"/>
                            </p:stCondLst>
                            <p:childTnLst>
                              <p:par>
                                <p:cTn id="21" presetID="10"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childTnLst>
                                </p:cTn>
                              </p:par>
                            </p:childTnLst>
                          </p:cTn>
                        </p:par>
                        <p:par>
                          <p:cTn id="24" fill="hold">
                            <p:stCondLst>
                              <p:cond delay="4500"/>
                            </p:stCondLst>
                            <p:childTnLst>
                              <p:par>
                                <p:cTn id="25" presetID="10" presetClass="entr" presetSubtype="0" fill="hold"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left)">
                                      <p:cBhvr>
                                        <p:cTn id="32" dur="5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lstStyle/>
          <a:p>
            <a:pPr>
              <a:buNone/>
            </a:pPr>
            <a:r>
              <a:rPr lang="ru-RU" dirty="0" smtClean="0"/>
              <a:t>                      </a:t>
            </a:r>
            <a:r>
              <a:rPr lang="ru-RU" b="1" dirty="0" smtClean="0"/>
              <a:t>ДВА</a:t>
            </a:r>
          </a:p>
          <a:p>
            <a:pPr>
              <a:buNone/>
            </a:pPr>
            <a:r>
              <a:rPr lang="ru-RU" b="1" dirty="0" smtClean="0"/>
              <a:t>                      ДВА</a:t>
            </a:r>
          </a:p>
          <a:p>
            <a:pPr>
              <a:buNone/>
            </a:pPr>
            <a:r>
              <a:rPr lang="ru-RU" sz="3600" b="1" dirty="0" smtClean="0"/>
              <a:t>                  * * * *</a:t>
            </a:r>
          </a:p>
          <a:p>
            <a:pPr>
              <a:buNone/>
            </a:pPr>
            <a:r>
              <a:rPr lang="ru-RU" sz="3600" b="1" dirty="0" smtClean="0"/>
              <a:t>               * * * В</a:t>
            </a:r>
          </a:p>
          <a:p>
            <a:pPr>
              <a:buNone/>
            </a:pPr>
            <a:r>
              <a:rPr lang="ru-RU" sz="3600" b="1" dirty="0" smtClean="0"/>
              <a:t>            Е * * *</a:t>
            </a:r>
          </a:p>
          <a:p>
            <a:pPr>
              <a:buNone/>
            </a:pPr>
            <a:r>
              <a:rPr lang="ru-RU" sz="3600" b="1" dirty="0" smtClean="0"/>
              <a:t>         Ч Е Т Ы Р Е</a:t>
            </a:r>
          </a:p>
          <a:p>
            <a:pPr>
              <a:buNone/>
            </a:pPr>
            <a:endParaRPr lang="ru-RU" sz="3600" b="1" dirty="0" smtClean="0"/>
          </a:p>
          <a:p>
            <a:pPr>
              <a:buNone/>
            </a:pPr>
            <a:endParaRPr lang="ru-RU" sz="3600" b="1" dirty="0" smtClean="0"/>
          </a:p>
          <a:p>
            <a:pPr>
              <a:buNone/>
            </a:pPr>
            <a:r>
              <a:rPr lang="ru-RU" b="1" dirty="0" smtClean="0"/>
              <a:t>            </a:t>
            </a:r>
            <a:endParaRPr lang="ru-RU" b="1" dirty="0"/>
          </a:p>
        </p:txBody>
      </p:sp>
      <p:sp>
        <p:nvSpPr>
          <p:cNvPr id="23554" name="Text Box 2"/>
          <p:cNvSpPr txBox="1">
            <a:spLocks noChangeArrowheads="1"/>
          </p:cNvSpPr>
          <p:nvPr/>
        </p:nvSpPr>
        <p:spPr bwMode="auto">
          <a:xfrm>
            <a:off x="2000232" y="714356"/>
            <a:ext cx="465118" cy="4794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ts val="1000"/>
              </a:spcAft>
            </a:pPr>
            <a:r>
              <a:rPr lang="ru-RU" sz="2400" b="1" dirty="0" smtClean="0">
                <a:solidFill>
                  <a:prstClr val="black"/>
                </a:solidFill>
              </a:rPr>
              <a:t>Х</a:t>
            </a:r>
            <a:endParaRPr lang="ru-RU" sz="2400" b="1" dirty="0" smtClean="0">
              <a:solidFill>
                <a:prstClr val="black"/>
              </a:solidFill>
              <a:latin typeface="Arial" pitchFamily="34" charset="0"/>
            </a:endParaRPr>
          </a:p>
        </p:txBody>
      </p:sp>
      <p:cxnSp>
        <p:nvCxnSpPr>
          <p:cNvPr id="6" name="Прямая соединительная линия 5"/>
          <p:cNvCxnSpPr/>
          <p:nvPr/>
        </p:nvCxnSpPr>
        <p:spPr>
          <a:xfrm>
            <a:off x="2143108" y="1500174"/>
            <a:ext cx="1428760" cy="1588"/>
          </a:xfrm>
          <a:prstGeom prst="line">
            <a:avLst/>
          </a:prstGeom>
        </p:spPr>
        <p:style>
          <a:lnRef idx="2">
            <a:schemeClr val="dk1"/>
          </a:lnRef>
          <a:fillRef idx="0">
            <a:schemeClr val="dk1"/>
          </a:fillRef>
          <a:effectRef idx="1">
            <a:schemeClr val="dk1"/>
          </a:effectRef>
          <a:fontRef idx="minor">
            <a:schemeClr val="tx1"/>
          </a:fontRef>
        </p:style>
      </p:cxnSp>
      <p:sp>
        <p:nvSpPr>
          <p:cNvPr id="23555" name="Text Box 3"/>
          <p:cNvSpPr txBox="1">
            <a:spLocks noChangeArrowheads="1"/>
          </p:cNvSpPr>
          <p:nvPr/>
        </p:nvSpPr>
        <p:spPr bwMode="auto">
          <a:xfrm>
            <a:off x="1500166" y="2143116"/>
            <a:ext cx="546077" cy="6842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ts val="1000"/>
              </a:spcAft>
            </a:pPr>
            <a:r>
              <a:rPr lang="ru-RU" sz="3200" b="1" dirty="0" smtClean="0">
                <a:solidFill>
                  <a:prstClr val="black"/>
                </a:solidFill>
              </a:rPr>
              <a:t>+</a:t>
            </a:r>
            <a:endParaRPr lang="ru-RU" sz="4800" b="1" dirty="0" smtClean="0">
              <a:solidFill>
                <a:prstClr val="black"/>
              </a:solidFill>
              <a:latin typeface="Arial" pitchFamily="34" charset="0"/>
            </a:endParaRPr>
          </a:p>
        </p:txBody>
      </p:sp>
      <p:cxnSp>
        <p:nvCxnSpPr>
          <p:cNvPr id="8" name="Прямая соединительная линия 7"/>
          <p:cNvCxnSpPr/>
          <p:nvPr/>
        </p:nvCxnSpPr>
        <p:spPr>
          <a:xfrm>
            <a:off x="1571604" y="3429000"/>
            <a:ext cx="2143140" cy="1588"/>
          </a:xfrm>
          <a:prstGeom prst="line">
            <a:avLst/>
          </a:prstGeom>
        </p:spPr>
        <p:style>
          <a:lnRef idx="2">
            <a:schemeClr val="dk1"/>
          </a:lnRef>
          <a:fillRef idx="0">
            <a:schemeClr val="dk1"/>
          </a:fillRef>
          <a:effectRef idx="1">
            <a:schemeClr val="dk1"/>
          </a:effectRef>
          <a:fontRef idx="minor">
            <a:schemeClr val="tx1"/>
          </a:fontRef>
        </p:style>
      </p:cxnSp>
      <p:sp>
        <p:nvSpPr>
          <p:cNvPr id="23556" name="Rectangle 4"/>
          <p:cNvSpPr>
            <a:spLocks noChangeArrowheads="1"/>
          </p:cNvSpPr>
          <p:nvPr/>
        </p:nvSpPr>
        <p:spPr bwMode="auto">
          <a:xfrm>
            <a:off x="357158" y="4357694"/>
            <a:ext cx="8429684" cy="233910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ru-RU" sz="3200" b="1" i="1" dirty="0" smtClean="0">
                <a:solidFill>
                  <a:srgbClr val="C0504D"/>
                </a:solidFill>
                <a:ea typeface="Calibri" pitchFamily="34" charset="0"/>
                <a:cs typeface="Times New Roman" pitchFamily="18" charset="0"/>
              </a:rPr>
              <a:t>Решение:</a:t>
            </a:r>
            <a:r>
              <a:rPr lang="ru-RU" sz="3200" b="1" dirty="0" smtClean="0">
                <a:solidFill>
                  <a:srgbClr val="C0504D"/>
                </a:solidFill>
                <a:ea typeface="Calibri" pitchFamily="34" charset="0"/>
                <a:cs typeface="Times New Roman" pitchFamily="18" charset="0"/>
              </a:rPr>
              <a:t> </a:t>
            </a:r>
            <a:r>
              <a:rPr lang="ru-RU" sz="3200" b="1" dirty="0" smtClean="0">
                <a:solidFill>
                  <a:srgbClr val="1F497D">
                    <a:lumMod val="75000"/>
                  </a:srgbClr>
                </a:solidFill>
                <a:ea typeface="Calibri" pitchFamily="34" charset="0"/>
                <a:cs typeface="Times New Roman" pitchFamily="18" charset="0"/>
              </a:rPr>
              <a:t>А не 1, не 5, не 6.  ДВА·В=В  отсюда В=5, А-нечётное. Ч&gt;Е, значит, Е≠9, тогда  А≠3, А≠7, А=9, Е=1, Ч=2, Д=4. Окончательно: 459·456=210681.</a:t>
            </a:r>
            <a:endParaRPr lang="ru-RU" sz="1600" b="1" dirty="0" smtClean="0">
              <a:solidFill>
                <a:srgbClr val="1F497D">
                  <a:lumMod val="75000"/>
                </a:srgbClr>
              </a:solidFill>
              <a:latin typeface="Arial" pitchFamily="34" charset="0"/>
            </a:endParaRPr>
          </a:p>
          <a:p>
            <a:pPr eaLnBrk="0" fontAlgn="base" hangingPunct="0">
              <a:spcBef>
                <a:spcPct val="0"/>
              </a:spcBef>
              <a:spcAft>
                <a:spcPct val="0"/>
              </a:spcAft>
            </a:pPr>
            <a:endParaRPr lang="ru-RU" dirty="0" smtClean="0">
              <a:solidFill>
                <a:prstClr val="black"/>
              </a:solidFill>
              <a:latin typeface="Arial" pitchFamily="34" charset="0"/>
            </a:endParaRPr>
          </a:p>
        </p:txBody>
      </p:sp>
    </p:spTree>
    <p:extLst>
      <p:ext uri="{BB962C8B-B14F-4D97-AF65-F5344CB8AC3E}">
        <p14:creationId xmlns:p14="http://schemas.microsoft.com/office/powerpoint/2010/main" val="1705904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23554"/>
                                        </p:tgtEl>
                                        <p:attrNameLst>
                                          <p:attrName>style.visibility</p:attrName>
                                        </p:attrNameLst>
                                      </p:cBhvr>
                                      <p:to>
                                        <p:strVal val="visible"/>
                                      </p:to>
                                    </p:set>
                                    <p:anim calcmode="lin" valueType="num">
                                      <p:cBhvr>
                                        <p:cTn id="13" dur="1000" fill="hold"/>
                                        <p:tgtEl>
                                          <p:spTgt spid="23554"/>
                                        </p:tgtEl>
                                        <p:attrNameLst>
                                          <p:attrName>ppt_x</p:attrName>
                                        </p:attrNameLst>
                                      </p:cBhvr>
                                      <p:tavLst>
                                        <p:tav tm="0">
                                          <p:val>
                                            <p:strVal val="#ppt_x-.2"/>
                                          </p:val>
                                        </p:tav>
                                        <p:tav tm="100000">
                                          <p:val>
                                            <p:strVal val="#ppt_x"/>
                                          </p:val>
                                        </p:tav>
                                      </p:tavLst>
                                    </p:anim>
                                    <p:anim calcmode="lin" valueType="num">
                                      <p:cBhvr>
                                        <p:cTn id="14" dur="1000" fill="hold"/>
                                        <p:tgtEl>
                                          <p:spTgt spid="23554"/>
                                        </p:tgtEl>
                                        <p:attrNameLst>
                                          <p:attrName>ppt_y</p:attrName>
                                        </p:attrNameLst>
                                      </p:cBhvr>
                                      <p:tavLst>
                                        <p:tav tm="0">
                                          <p:val>
                                            <p:strVal val="#ppt_y"/>
                                          </p:val>
                                        </p:tav>
                                        <p:tav tm="100000">
                                          <p:val>
                                            <p:strVal val="#ppt_y"/>
                                          </p:val>
                                        </p:tav>
                                      </p:tavLst>
                                    </p:anim>
                                    <p:animEffect transition="in" filter="wipe(right)" prLst="gradientSize: 0.1">
                                      <p:cBhvr>
                                        <p:cTn id="15" dur="1000"/>
                                        <p:tgtEl>
                                          <p:spTgt spid="23554"/>
                                        </p:tgtEl>
                                      </p:cBhvr>
                                    </p:animEffect>
                                  </p:childTnLst>
                                </p:cTn>
                              </p:par>
                            </p:childTnLst>
                          </p:cTn>
                        </p:par>
                        <p:par>
                          <p:cTn id="16" fill="hold">
                            <p:stCondLst>
                              <p:cond delay="2000"/>
                            </p:stCondLst>
                            <p:childTnLst>
                              <p:par>
                                <p:cTn id="17" presetID="29" presetClass="entr" presetSubtype="0" fill="hold"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3">
                                            <p:txEl>
                                              <p:pRg st="1" end="1"/>
                                            </p:txEl>
                                          </p:spTgt>
                                        </p:tgtEl>
                                      </p:cBhvr>
                                    </p:animEffect>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par>
                          <p:cTn id="26" fill="hold">
                            <p:stCondLst>
                              <p:cond delay="3500"/>
                            </p:stCondLst>
                            <p:childTnLst>
                              <p:par>
                                <p:cTn id="27" presetID="10" presetClass="entr" presetSubtype="0" fill="hold" nodeType="after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500"/>
                                        <p:tgtEl>
                                          <p:spTgt spid="3">
                                            <p:txEl>
                                              <p:pRg st="2" end="2"/>
                                            </p:txEl>
                                          </p:spTgt>
                                        </p:tgtEl>
                                      </p:cBhvr>
                                    </p:animEffect>
                                  </p:childTnLst>
                                </p:cTn>
                              </p:par>
                            </p:childTnLst>
                          </p:cTn>
                        </p:par>
                        <p:par>
                          <p:cTn id="30" fill="hold">
                            <p:stCondLst>
                              <p:cond delay="4000"/>
                            </p:stCondLst>
                            <p:childTnLst>
                              <p:par>
                                <p:cTn id="31" presetID="29" presetClass="entr" presetSubtype="0" fill="hold" nodeType="after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p:cTn id="33"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5" dur="1000"/>
                                        <p:tgtEl>
                                          <p:spTgt spid="3">
                                            <p:txEl>
                                              <p:pRg st="3" end="3"/>
                                            </p:txEl>
                                          </p:spTgt>
                                        </p:tgtEl>
                                      </p:cBhvr>
                                    </p:animEffect>
                                  </p:childTnLst>
                                </p:cTn>
                              </p:par>
                            </p:childTnLst>
                          </p:cTn>
                        </p:par>
                        <p:par>
                          <p:cTn id="36" fill="hold">
                            <p:stCondLst>
                              <p:cond delay="5000"/>
                            </p:stCondLst>
                            <p:childTnLst>
                              <p:par>
                                <p:cTn id="37" presetID="29" presetClass="entr" presetSubtype="0" fill="hold" nodeType="after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40"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1" dur="1000"/>
                                        <p:tgtEl>
                                          <p:spTgt spid="3">
                                            <p:txEl>
                                              <p:pRg st="4" end="4"/>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3555"/>
                                        </p:tgtEl>
                                        <p:attrNameLst>
                                          <p:attrName>style.visibility</p:attrName>
                                        </p:attrNameLst>
                                      </p:cBhvr>
                                      <p:to>
                                        <p:strVal val="visible"/>
                                      </p:to>
                                    </p:set>
                                    <p:animEffect transition="in" filter="fade">
                                      <p:cBhvr>
                                        <p:cTn id="44" dur="2000"/>
                                        <p:tgtEl>
                                          <p:spTgt spid="23555"/>
                                        </p:tgtEl>
                                      </p:cBhvr>
                                    </p:animEffect>
                                  </p:childTnLst>
                                </p:cTn>
                              </p:par>
                            </p:childTnLst>
                          </p:cTn>
                        </p:par>
                        <p:par>
                          <p:cTn id="45" fill="hold">
                            <p:stCondLst>
                              <p:cond delay="7000"/>
                            </p:stCondLst>
                            <p:childTnLst>
                              <p:par>
                                <p:cTn id="46" presetID="10" presetClass="entr" presetSubtype="0" fill="hold"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fade">
                                      <p:cBhvr>
                                        <p:cTn id="48" dur="500"/>
                                        <p:tgtEl>
                                          <p:spTgt spid="8"/>
                                        </p:tgtEl>
                                      </p:cBhvr>
                                    </p:animEffect>
                                  </p:childTnLst>
                                </p:cTn>
                              </p:par>
                            </p:childTnLst>
                          </p:cTn>
                        </p:par>
                        <p:par>
                          <p:cTn id="49" fill="hold">
                            <p:stCondLst>
                              <p:cond delay="7500"/>
                            </p:stCondLst>
                            <p:childTnLst>
                              <p:par>
                                <p:cTn id="50" presetID="29" presetClass="entr" presetSubtype="0" fill="hold" nodeType="after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 calcmode="lin" valueType="num">
                                      <p:cBhvr>
                                        <p:cTn id="52"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53"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54" dur="1000"/>
                                        <p:tgtEl>
                                          <p:spTgt spid="3">
                                            <p:txEl>
                                              <p:pRg st="5" end="5"/>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55" presetClass="entr" presetSubtype="0" fill="hold" nodeType="clickEffect">
                                  <p:stCondLst>
                                    <p:cond delay="0"/>
                                  </p:stCondLst>
                                  <p:childTnLst>
                                    <p:set>
                                      <p:cBhvr>
                                        <p:cTn id="58" dur="1" fill="hold">
                                          <p:stCondLst>
                                            <p:cond delay="0"/>
                                          </p:stCondLst>
                                        </p:cTn>
                                        <p:tgtEl>
                                          <p:spTgt spid="23556">
                                            <p:txEl>
                                              <p:pRg st="0" end="0"/>
                                            </p:txEl>
                                          </p:spTgt>
                                        </p:tgtEl>
                                        <p:attrNameLst>
                                          <p:attrName>style.visibility</p:attrName>
                                        </p:attrNameLst>
                                      </p:cBhvr>
                                      <p:to>
                                        <p:strVal val="visible"/>
                                      </p:to>
                                    </p:set>
                                    <p:anim calcmode="lin" valueType="num">
                                      <p:cBhvr>
                                        <p:cTn id="59" dur="1000" fill="hold"/>
                                        <p:tgtEl>
                                          <p:spTgt spid="23556">
                                            <p:txEl>
                                              <p:pRg st="0" end="0"/>
                                            </p:txEl>
                                          </p:spTgt>
                                        </p:tgtEl>
                                        <p:attrNameLst>
                                          <p:attrName>ppt_w</p:attrName>
                                        </p:attrNameLst>
                                      </p:cBhvr>
                                      <p:tavLst>
                                        <p:tav tm="0">
                                          <p:val>
                                            <p:strVal val="#ppt_w*0.70"/>
                                          </p:val>
                                        </p:tav>
                                        <p:tav tm="100000">
                                          <p:val>
                                            <p:strVal val="#ppt_w"/>
                                          </p:val>
                                        </p:tav>
                                      </p:tavLst>
                                    </p:anim>
                                    <p:anim calcmode="lin" valueType="num">
                                      <p:cBhvr>
                                        <p:cTn id="60" dur="1000" fill="hold"/>
                                        <p:tgtEl>
                                          <p:spTgt spid="23556">
                                            <p:txEl>
                                              <p:pRg st="0" end="0"/>
                                            </p:txEl>
                                          </p:spTgt>
                                        </p:tgtEl>
                                        <p:attrNameLst>
                                          <p:attrName>ppt_h</p:attrName>
                                        </p:attrNameLst>
                                      </p:cBhvr>
                                      <p:tavLst>
                                        <p:tav tm="0">
                                          <p:val>
                                            <p:strVal val="#ppt_h"/>
                                          </p:val>
                                        </p:tav>
                                        <p:tav tm="100000">
                                          <p:val>
                                            <p:strVal val="#ppt_h"/>
                                          </p:val>
                                        </p:tav>
                                      </p:tavLst>
                                    </p:anim>
                                    <p:animEffect transition="in" filter="fade">
                                      <p:cBhvr>
                                        <p:cTn id="61" dur="1000"/>
                                        <p:tgtEl>
                                          <p:spTgt spid="2355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5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fontScale="90000"/>
          </a:bodyPr>
          <a:lstStyle/>
          <a:p>
            <a:r>
              <a:rPr lang="ru-RU" b="1" i="1" dirty="0" smtClean="0">
                <a:solidFill>
                  <a:srgbClr val="C00000"/>
                </a:solidFill>
              </a:rPr>
              <a:t>  Разминка</a:t>
            </a:r>
            <a:endParaRPr lang="ru-RU" dirty="0">
              <a:solidFill>
                <a:srgbClr val="C00000"/>
              </a:solidFill>
            </a:endParaRPr>
          </a:p>
        </p:txBody>
      </p:sp>
      <p:sp>
        <p:nvSpPr>
          <p:cNvPr id="3" name="Содержимое 2"/>
          <p:cNvSpPr>
            <a:spLocks noGrp="1"/>
          </p:cNvSpPr>
          <p:nvPr>
            <p:ph idx="1"/>
          </p:nvPr>
        </p:nvSpPr>
        <p:spPr>
          <a:xfrm>
            <a:off x="457200" y="1000108"/>
            <a:ext cx="8229600" cy="5126055"/>
          </a:xfrm>
        </p:spPr>
        <p:txBody>
          <a:bodyPr/>
          <a:lstStyle/>
          <a:p>
            <a:pPr algn="just">
              <a:buNone/>
            </a:pPr>
            <a:r>
              <a:rPr lang="en-US" dirty="0" smtClean="0"/>
              <a:t>1</a:t>
            </a:r>
            <a:r>
              <a:rPr lang="ru-RU" dirty="0" smtClean="0"/>
              <a:t>) На поляне паслись  ослы. К ним подошло несколько ребят. Если на каждого осла сядут по одному мальчику,  то двум не хватит ослов. Если же на каждого осла сядут по два мальчика, то один осёл будет лишним.  Сколько мальчиков и сколько ослов было на поляне?</a:t>
            </a:r>
          </a:p>
          <a:p>
            <a:pPr algn="just">
              <a:buNone/>
            </a:pPr>
            <a:r>
              <a:rPr lang="ru-RU" b="1" i="1" dirty="0" smtClean="0"/>
              <a:t>Ответ:</a:t>
            </a:r>
            <a:endParaRPr lang="en-US" b="1" i="1" dirty="0" smtClean="0"/>
          </a:p>
          <a:p>
            <a:pPr algn="just">
              <a:buNone/>
            </a:pPr>
            <a:r>
              <a:rPr lang="ru-RU" b="1" i="1" dirty="0" smtClean="0">
                <a:solidFill>
                  <a:srgbClr val="002060"/>
                </a:solidFill>
              </a:rPr>
              <a:t>6 мальчиков и 4 осла</a:t>
            </a:r>
            <a:endParaRPr lang="ru-RU" b="1" dirty="0">
              <a:solidFill>
                <a:srgbClr val="002060"/>
              </a:solidFill>
            </a:endParaRPr>
          </a:p>
        </p:txBody>
      </p:sp>
      <p:pic>
        <p:nvPicPr>
          <p:cNvPr id="4" name="Рисунок 3" descr="C:\Documents and Settings\нина\Local Settings\Temporary Internet Files\Content.IE5\P83RSLU3\MCj03598470000[1].wmf"/>
          <p:cNvPicPr/>
          <p:nvPr/>
        </p:nvPicPr>
        <p:blipFill>
          <a:blip r:embed="rId2" cstate="print"/>
          <a:srcRect/>
          <a:stretch>
            <a:fillRect/>
          </a:stretch>
        </p:blipFill>
        <p:spPr bwMode="auto">
          <a:xfrm rot="10800000" flipV="1">
            <a:off x="7358082" y="5143512"/>
            <a:ext cx="923926" cy="852488"/>
          </a:xfrm>
          <a:prstGeom prst="rect">
            <a:avLst/>
          </a:prstGeom>
          <a:noFill/>
          <a:ln w="9525">
            <a:noFill/>
            <a:miter lim="800000"/>
            <a:headEnd/>
            <a:tailEnd/>
          </a:ln>
        </p:spPr>
      </p:pic>
    </p:spTree>
    <p:extLst>
      <p:ext uri="{BB962C8B-B14F-4D97-AF65-F5344CB8AC3E}">
        <p14:creationId xmlns:p14="http://schemas.microsoft.com/office/powerpoint/2010/main" val="272485838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par>
                          <p:cTn id="10" fill="hold">
                            <p:stCondLst>
                              <p:cond delay="1000"/>
                            </p:stCondLst>
                            <p:childTnLst>
                              <p:par>
                                <p:cTn id="11" presetID="9"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500"/>
                                        <p:tgtEl>
                                          <p:spTgt spid="4"/>
                                        </p:tgtEl>
                                      </p:cBhvr>
                                    </p:animEffect>
                                  </p:childTnLst>
                                </p:cTn>
                              </p:par>
                              <p:par>
                                <p:cTn id="14" presetID="6" presetClass="emph" presetSubtype="0" fill="hold" nodeType="withEffect">
                                  <p:stCondLst>
                                    <p:cond delay="0"/>
                                  </p:stCondLst>
                                  <p:childTnLst>
                                    <p:animScale>
                                      <p:cBhvr>
                                        <p:cTn id="15" dur="2000" fill="hold"/>
                                        <p:tgtEl>
                                          <p:spTgt spid="4"/>
                                        </p:tgtEl>
                                      </p:cBhvr>
                                      <p:by x="150000" y="150000"/>
                                    </p:animScale>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wipe(left)">
                                      <p:cBhvr>
                                        <p:cTn id="20" dur="1000"/>
                                        <p:tgtEl>
                                          <p:spTgt spid="3">
                                            <p:txEl>
                                              <p:pRg st="1" end="1"/>
                                            </p:txEl>
                                          </p:spTgt>
                                        </p:tgtEl>
                                      </p:cBhvr>
                                    </p:animEffect>
                                  </p:childTnLst>
                                </p:cTn>
                              </p:par>
                            </p:childTnLst>
                          </p:cTn>
                        </p:par>
                        <p:par>
                          <p:cTn id="21" fill="hold">
                            <p:stCondLst>
                              <p:cond delay="1000"/>
                            </p:stCondLst>
                            <p:childTnLst>
                              <p:par>
                                <p:cTn id="22" presetID="22" presetClass="entr" presetSubtype="8" fill="hold" nodeType="after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wipe(left)">
                                      <p:cBhvr>
                                        <p:cTn id="24"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59"/>
          </a:xfrm>
        </p:spPr>
        <p:txBody>
          <a:bodyPr/>
          <a:lstStyle/>
          <a:p>
            <a:pPr>
              <a:buNone/>
            </a:pPr>
            <a:r>
              <a:rPr lang="ru-RU" dirty="0" smtClean="0"/>
              <a:t>2</a:t>
            </a:r>
            <a:r>
              <a:rPr lang="ru-RU" sz="3600" dirty="0" smtClean="0"/>
              <a:t>) Горело 5 свечей. 2 из них потушили. Сколько свечей осталось?</a:t>
            </a:r>
          </a:p>
          <a:p>
            <a:pPr>
              <a:buNone/>
            </a:pPr>
            <a:r>
              <a:rPr lang="ru-RU" sz="3600" dirty="0" smtClean="0">
                <a:solidFill>
                  <a:srgbClr val="C00000"/>
                </a:solidFill>
              </a:rPr>
              <a:t>(</a:t>
            </a:r>
            <a:r>
              <a:rPr lang="ru-RU" sz="3600" i="1" dirty="0" smtClean="0">
                <a:solidFill>
                  <a:srgbClr val="C00000"/>
                </a:solidFill>
              </a:rPr>
              <a:t>2 свечи, остальные сгорели).</a:t>
            </a:r>
          </a:p>
          <a:p>
            <a:pPr>
              <a:buNone/>
            </a:pPr>
            <a:endParaRPr lang="ru-RU" dirty="0" smtClean="0"/>
          </a:p>
          <a:p>
            <a:pPr>
              <a:buNone/>
            </a:pPr>
            <a:r>
              <a:rPr lang="ru-RU" sz="3600" dirty="0" smtClean="0"/>
              <a:t>3) Вставьте недостающее слово.</a:t>
            </a:r>
          </a:p>
          <a:p>
            <a:pPr>
              <a:buNone/>
            </a:pPr>
            <a:r>
              <a:rPr lang="ru-RU" sz="4000" b="1" dirty="0" smtClean="0"/>
              <a:t>             С Т В О Р ( Т Р У Д ) Д У Ш А</a:t>
            </a:r>
            <a:endParaRPr lang="ru-RU" sz="4000" dirty="0" smtClean="0"/>
          </a:p>
          <a:p>
            <a:pPr>
              <a:buNone/>
            </a:pPr>
            <a:r>
              <a:rPr lang="ru-RU" sz="4000" b="1" dirty="0" smtClean="0"/>
              <a:t>             О С Т Р О В (   . . . .    ) Т Е М П			</a:t>
            </a:r>
            <a:endParaRPr lang="ru-RU" sz="4000" dirty="0"/>
          </a:p>
        </p:txBody>
      </p:sp>
      <p:pic>
        <p:nvPicPr>
          <p:cNvPr id="4" name="Рисунок 3" descr="C:\Documents and Settings\нина\Local Settings\Temporary Internet Files\Content.IE5\9YT2RUB7\MCj03965420000[1].wmf"/>
          <p:cNvPicPr/>
          <p:nvPr/>
        </p:nvPicPr>
        <p:blipFill>
          <a:blip r:embed="rId2" cstate="print">
            <a:duotone>
              <a:prstClr val="black"/>
              <a:schemeClr val="accent6">
                <a:tint val="45000"/>
                <a:satMod val="400000"/>
              </a:schemeClr>
            </a:duotone>
          </a:blip>
          <a:srcRect l="22059" r="19549"/>
          <a:stretch>
            <a:fillRect/>
          </a:stretch>
        </p:blipFill>
        <p:spPr bwMode="auto">
          <a:xfrm>
            <a:off x="7000892" y="1071546"/>
            <a:ext cx="1357322" cy="1571636"/>
          </a:xfrm>
          <a:prstGeom prst="rect">
            <a:avLst/>
          </a:prstGeom>
          <a:noFill/>
          <a:ln w="9525">
            <a:noFill/>
            <a:miter lim="800000"/>
            <a:headEnd/>
            <a:tailEnd/>
          </a:ln>
        </p:spPr>
      </p:pic>
      <p:sp>
        <p:nvSpPr>
          <p:cNvPr id="6" name="Прямоугольник 5"/>
          <p:cNvSpPr/>
          <p:nvPr/>
        </p:nvSpPr>
        <p:spPr>
          <a:xfrm>
            <a:off x="4643438" y="4286256"/>
            <a:ext cx="1643074" cy="707886"/>
          </a:xfrm>
          <a:prstGeom prst="rect">
            <a:avLst/>
          </a:prstGeom>
          <a:solidFill>
            <a:schemeClr val="tx2">
              <a:lumMod val="20000"/>
              <a:lumOff val="80000"/>
            </a:schemeClr>
          </a:solidFill>
          <a:effectLst/>
        </p:spPr>
        <p:txBody>
          <a:bodyPr wrap="square">
            <a:spAutoFit/>
          </a:bodyPr>
          <a:lstStyle/>
          <a:p>
            <a:r>
              <a:rPr lang="en-US" sz="4000" b="1" dirty="0" smtClean="0">
                <a:solidFill>
                  <a:srgbClr val="FF0000"/>
                </a:solidFill>
              </a:rPr>
              <a:t>C</a:t>
            </a:r>
            <a:r>
              <a:rPr lang="ru-RU" sz="4000" b="1" dirty="0" smtClean="0">
                <a:solidFill>
                  <a:srgbClr val="FF0000"/>
                </a:solidFill>
              </a:rPr>
              <a:t> В Е Т</a:t>
            </a:r>
            <a:endParaRPr lang="ru-RU" sz="4000" b="1" dirty="0">
              <a:solidFill>
                <a:srgbClr val="FF0000"/>
              </a:solidFill>
            </a:endParaRPr>
          </a:p>
        </p:txBody>
      </p:sp>
    </p:spTree>
    <p:extLst>
      <p:ext uri="{BB962C8B-B14F-4D97-AF65-F5344CB8AC3E}">
        <p14:creationId xmlns:p14="http://schemas.microsoft.com/office/powerpoint/2010/main" val="219162206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2000"/>
                                        <p:tgtEl>
                                          <p:spTgt spid="3">
                                            <p:txEl>
                                              <p:pRg st="0" end="0"/>
                                            </p:txEl>
                                          </p:spTgt>
                                        </p:tgtEl>
                                      </p:cBhvr>
                                    </p:animEffect>
                                  </p:childTnLst>
                                </p:cTn>
                              </p:par>
                            </p:childTnLst>
                          </p:cTn>
                        </p:par>
                        <p:par>
                          <p:cTn id="8" fill="hold">
                            <p:stCondLst>
                              <p:cond delay="2000"/>
                            </p:stCondLst>
                            <p:childTnLst>
                              <p:par>
                                <p:cTn id="9" presetID="2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edge">
                                      <p:cBhvr>
                                        <p:cTn id="11" dur="2000"/>
                                        <p:tgtEl>
                                          <p:spTgt spid="4"/>
                                        </p:tgtEl>
                                      </p:cBhvr>
                                    </p:animEffect>
                                  </p:childTnLst>
                                </p:cTn>
                              </p:par>
                            </p:childTnLst>
                          </p:cTn>
                        </p:par>
                        <p:par>
                          <p:cTn id="12" fill="hold">
                            <p:stCondLst>
                              <p:cond delay="4000"/>
                            </p:stCondLst>
                            <p:childTnLst>
                              <p:par>
                                <p:cTn id="13" presetID="19" presetClass="emph" presetSubtype="0" fill="hold" nodeType="afterEffect">
                                  <p:stCondLst>
                                    <p:cond delay="0"/>
                                  </p:stCondLst>
                                  <p:childTnLst>
                                    <p:animClr clrSpc="rgb" dir="cw">
                                      <p:cBhvr override="childStyle">
                                        <p:cTn id="14" dur="500" fill="hold"/>
                                        <p:tgtEl>
                                          <p:spTgt spid="4"/>
                                        </p:tgtEl>
                                        <p:attrNameLst>
                                          <p:attrName>style.color</p:attrName>
                                        </p:attrNameLst>
                                      </p:cBhvr>
                                      <p:to>
                                        <a:srgbClr val="EB23CE"/>
                                      </p:to>
                                    </p:animClr>
                                    <p:animClr clrSpc="rgb" dir="cw">
                                      <p:cBhvr>
                                        <p:cTn id="15" dur="500" fill="hold"/>
                                        <p:tgtEl>
                                          <p:spTgt spid="4"/>
                                        </p:tgtEl>
                                        <p:attrNameLst>
                                          <p:attrName>fillcolor</p:attrName>
                                        </p:attrNameLst>
                                      </p:cBhvr>
                                      <p:to>
                                        <a:srgbClr val="EB23CE"/>
                                      </p:to>
                                    </p:animClr>
                                    <p:set>
                                      <p:cBhvr>
                                        <p:cTn id="16" dur="500" fill="hold"/>
                                        <p:tgtEl>
                                          <p:spTgt spid="4"/>
                                        </p:tgtEl>
                                        <p:attrNameLst>
                                          <p:attrName>fill.type</p:attrName>
                                        </p:attrNameLst>
                                      </p:cBhvr>
                                      <p:to>
                                        <p:strVal val="solid"/>
                                      </p:to>
                                    </p:set>
                                    <p:set>
                                      <p:cBhvr>
                                        <p:cTn id="17" dur="500" fill="hold"/>
                                        <p:tgtEl>
                                          <p:spTgt spid="4"/>
                                        </p:tgtEl>
                                        <p:attrNameLst>
                                          <p:attrName>fill.on</p:attrName>
                                        </p:attrNameLst>
                                      </p:cBhvr>
                                      <p:to>
                                        <p:strVal val="true"/>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2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6"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strips(downRight)">
                                      <p:cBhvr>
                                        <p:cTn id="27" dur="2000"/>
                                        <p:tgtEl>
                                          <p:spTgt spid="3">
                                            <p:txEl>
                                              <p:pRg st="3" end="3"/>
                                            </p:txEl>
                                          </p:spTgt>
                                        </p:tgtEl>
                                      </p:cBhvr>
                                    </p:animEffect>
                                  </p:childTnLst>
                                </p:cTn>
                              </p:par>
                              <p:par>
                                <p:cTn id="28" presetID="18" presetClass="entr" presetSubtype="6" fill="hold"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strips(downRight)">
                                      <p:cBhvr>
                                        <p:cTn id="30" dur="2000"/>
                                        <p:tgtEl>
                                          <p:spTgt spid="3">
                                            <p:txEl>
                                              <p:pRg st="4" end="4"/>
                                            </p:txEl>
                                          </p:spTgt>
                                        </p:tgtEl>
                                      </p:cBhvr>
                                    </p:animEffect>
                                  </p:childTnLst>
                                </p:cTn>
                              </p:par>
                              <p:par>
                                <p:cTn id="31" presetID="18" presetClass="entr" presetSubtype="6"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strips(downRight)">
                                      <p:cBhvr>
                                        <p:cTn id="33" dur="2000"/>
                                        <p:tgtEl>
                                          <p:spTgt spid="3">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0" fill="hold" grpId="0" nodeType="click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childTnLst>
                          </p:cTn>
                        </p:par>
                      </p:childTnLst>
                    </p:cTn>
                  </p:par>
                  <p:par>
                    <p:cTn id="41" fill="hold">
                      <p:stCondLst>
                        <p:cond delay="indefinite"/>
                      </p:stCondLst>
                      <p:childTnLst>
                        <p:par>
                          <p:cTn id="42" fill="hold">
                            <p:stCondLst>
                              <p:cond delay="0"/>
                            </p:stCondLst>
                            <p:childTnLst>
                              <p:par>
                                <p:cTn id="43" presetID="27" presetClass="emph" presetSubtype="0" fill="hold" grpId="1" nodeType="clickEffect">
                                  <p:stCondLst>
                                    <p:cond delay="0"/>
                                  </p:stCondLst>
                                  <p:childTnLst>
                                    <p:animClr clrSpc="rgb" dir="cw">
                                      <p:cBhvr override="childStyle">
                                        <p:cTn id="44" dur="250" autoRev="1" fill="hold"/>
                                        <p:tgtEl>
                                          <p:spTgt spid="6"/>
                                        </p:tgtEl>
                                        <p:attrNameLst>
                                          <p:attrName>style.color</p:attrName>
                                        </p:attrNameLst>
                                      </p:cBhvr>
                                      <p:to>
                                        <a:schemeClr val="bg1"/>
                                      </p:to>
                                    </p:animClr>
                                    <p:animClr clrSpc="rgb" dir="cw">
                                      <p:cBhvr>
                                        <p:cTn id="45" dur="250" autoRev="1" fill="hold"/>
                                        <p:tgtEl>
                                          <p:spTgt spid="6"/>
                                        </p:tgtEl>
                                        <p:attrNameLst>
                                          <p:attrName>fillcolor</p:attrName>
                                        </p:attrNameLst>
                                      </p:cBhvr>
                                      <p:to>
                                        <a:schemeClr val="bg1"/>
                                      </p:to>
                                    </p:animClr>
                                    <p:set>
                                      <p:cBhvr>
                                        <p:cTn id="46" dur="250" autoRev="1" fill="hold"/>
                                        <p:tgtEl>
                                          <p:spTgt spid="6"/>
                                        </p:tgtEl>
                                        <p:attrNameLst>
                                          <p:attrName>fill.type</p:attrName>
                                        </p:attrNameLst>
                                      </p:cBhvr>
                                      <p:to>
                                        <p:strVal val="solid"/>
                                      </p:to>
                                    </p:set>
                                    <p:set>
                                      <p:cBhvr>
                                        <p:cTn id="47" dur="250" autoRev="1" fill="hold"/>
                                        <p:tgtEl>
                                          <p:spTgt spid="6"/>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14290"/>
            <a:ext cx="8229600" cy="654032"/>
          </a:xfrm>
        </p:spPr>
        <p:txBody>
          <a:bodyPr>
            <a:normAutofit fontScale="90000"/>
          </a:bodyPr>
          <a:lstStyle/>
          <a:p>
            <a:r>
              <a:rPr lang="ru-RU" sz="3600" b="1" i="1" dirty="0" smtClean="0">
                <a:solidFill>
                  <a:schemeClr val="accent2">
                    <a:lumMod val="75000"/>
                  </a:schemeClr>
                </a:solidFill>
              </a:rPr>
              <a:t>Решения домашних задач</a:t>
            </a:r>
            <a:r>
              <a:rPr lang="ru-RU" dirty="0" smtClean="0">
                <a:solidFill>
                  <a:schemeClr val="accent2">
                    <a:lumMod val="75000"/>
                  </a:schemeClr>
                </a:solidFill>
              </a:rPr>
              <a:t/>
            </a:r>
            <a:br>
              <a:rPr lang="ru-RU" dirty="0" smtClean="0">
                <a:solidFill>
                  <a:schemeClr val="accent2">
                    <a:lumMod val="75000"/>
                  </a:schemeClr>
                </a:solidFill>
              </a:rPr>
            </a:br>
            <a:endParaRPr lang="ru-RU" dirty="0">
              <a:solidFill>
                <a:schemeClr val="accent2">
                  <a:lumMod val="75000"/>
                </a:schemeClr>
              </a:solidFill>
            </a:endParaRPr>
          </a:p>
        </p:txBody>
      </p:sp>
      <p:sp>
        <p:nvSpPr>
          <p:cNvPr id="3" name="Содержимое 2"/>
          <p:cNvSpPr>
            <a:spLocks noGrp="1"/>
          </p:cNvSpPr>
          <p:nvPr>
            <p:ph idx="1"/>
          </p:nvPr>
        </p:nvSpPr>
        <p:spPr>
          <a:xfrm>
            <a:off x="214282" y="357166"/>
            <a:ext cx="8329642" cy="5357849"/>
          </a:xfrm>
        </p:spPr>
        <p:txBody>
          <a:bodyPr>
            <a:normAutofit/>
          </a:bodyPr>
          <a:lstStyle/>
          <a:p>
            <a:pPr>
              <a:buNone/>
            </a:pPr>
            <a:r>
              <a:rPr lang="ru-RU" sz="2400" b="1" dirty="0" smtClean="0"/>
              <a:t>5.1</a:t>
            </a:r>
            <a:r>
              <a:rPr lang="ru-RU" sz="2400" dirty="0" smtClean="0"/>
              <a:t>   </a:t>
            </a:r>
            <a:r>
              <a:rPr lang="ru-RU" sz="2800" dirty="0" smtClean="0"/>
              <a:t>4+4-4-4=0                       4+(4+4):4=6</a:t>
            </a:r>
          </a:p>
          <a:p>
            <a:pPr>
              <a:buNone/>
            </a:pPr>
            <a:r>
              <a:rPr lang="ru-RU" sz="2800" dirty="0" smtClean="0"/>
              <a:t>        4:4+4-4=1                        4+4-4:4=7</a:t>
            </a:r>
          </a:p>
          <a:p>
            <a:pPr>
              <a:buNone/>
            </a:pPr>
            <a:r>
              <a:rPr lang="ru-RU" sz="2800" dirty="0" smtClean="0"/>
              <a:t>        4:4+4:4=2                        4+4+4-4=8</a:t>
            </a:r>
          </a:p>
          <a:p>
            <a:pPr>
              <a:buNone/>
            </a:pPr>
            <a:r>
              <a:rPr lang="ru-RU" sz="2800" dirty="0" smtClean="0"/>
              <a:t>       (4+4+4):4=3                     4+4+4:4=9</a:t>
            </a:r>
          </a:p>
          <a:p>
            <a:pPr>
              <a:buNone/>
            </a:pPr>
            <a:r>
              <a:rPr lang="ru-RU" sz="2800" dirty="0" smtClean="0"/>
              <a:t>        (4-4)·4+4=4                     4+4+4:4=9</a:t>
            </a:r>
          </a:p>
          <a:p>
            <a:pPr>
              <a:buNone/>
            </a:pPr>
            <a:r>
              <a:rPr lang="ru-RU" sz="2800" dirty="0" smtClean="0"/>
              <a:t>        (4+4·4):4=5                     (44-4):4=10</a:t>
            </a:r>
          </a:p>
          <a:p>
            <a:pPr>
              <a:buNone/>
            </a:pPr>
            <a:r>
              <a:rPr lang="ru-RU" sz="2400" b="1" dirty="0" smtClean="0"/>
              <a:t>5.2. </a:t>
            </a:r>
            <a:r>
              <a:rPr lang="ru-RU" sz="2400" dirty="0" smtClean="0"/>
              <a:t>Разговор происходил 1 января, день рождения Миши -31 декабря.</a:t>
            </a:r>
          </a:p>
          <a:p>
            <a:pPr>
              <a:buNone/>
            </a:pPr>
            <a:r>
              <a:rPr lang="ru-RU" sz="2400" b="1" dirty="0" smtClean="0"/>
              <a:t>5.3</a:t>
            </a:r>
            <a:r>
              <a:rPr lang="ru-RU" sz="2400" dirty="0" smtClean="0"/>
              <a:t>. Решение удобно</a:t>
            </a:r>
          </a:p>
          <a:p>
            <a:pPr>
              <a:buNone/>
            </a:pPr>
            <a:r>
              <a:rPr lang="ru-RU" sz="2400" dirty="0" smtClean="0"/>
              <a:t> записать в виде </a:t>
            </a:r>
          </a:p>
          <a:p>
            <a:pPr>
              <a:buNone/>
            </a:pPr>
            <a:r>
              <a:rPr lang="ru-RU" sz="2400" dirty="0" smtClean="0"/>
              <a:t>таблицы</a:t>
            </a:r>
          </a:p>
          <a:p>
            <a:endParaRPr lang="ru-RU" dirty="0"/>
          </a:p>
        </p:txBody>
      </p:sp>
      <p:graphicFrame>
        <p:nvGraphicFramePr>
          <p:cNvPr id="4" name="Таблица 3"/>
          <p:cNvGraphicFramePr>
            <a:graphicFrameLocks noGrp="1"/>
          </p:cNvGraphicFramePr>
          <p:nvPr/>
        </p:nvGraphicFramePr>
        <p:xfrm>
          <a:off x="3500430" y="3929066"/>
          <a:ext cx="5286411" cy="2714622"/>
        </p:xfrm>
        <a:graphic>
          <a:graphicData uri="http://schemas.openxmlformats.org/drawingml/2006/table">
            <a:tbl>
              <a:tblPr/>
              <a:tblGrid>
                <a:gridCol w="1688160"/>
                <a:gridCol w="1921917"/>
                <a:gridCol w="1676334"/>
              </a:tblGrid>
              <a:tr h="475717">
                <a:tc>
                  <a:txBody>
                    <a:bodyPr/>
                    <a:lstStyle/>
                    <a:p>
                      <a:pPr algn="ctr">
                        <a:lnSpc>
                          <a:spcPct val="115000"/>
                        </a:lnSpc>
                        <a:spcAft>
                          <a:spcPts val="0"/>
                        </a:spcAft>
                      </a:pPr>
                      <a:r>
                        <a:rPr lang="ru-RU" sz="2400" b="1" dirty="0">
                          <a:solidFill>
                            <a:srgbClr val="FF0000"/>
                          </a:solidFill>
                          <a:latin typeface="Calibri"/>
                          <a:ea typeface="Times New Roman"/>
                          <a:cs typeface="Times New Roman"/>
                        </a:rPr>
                        <a:t>1 сосуд</a:t>
                      </a:r>
                      <a:endParaRPr lang="ru-RU" sz="18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a:lnSpc>
                          <a:spcPct val="115000"/>
                        </a:lnSpc>
                        <a:spcAft>
                          <a:spcPts val="0"/>
                        </a:spcAft>
                      </a:pPr>
                      <a:r>
                        <a:rPr lang="ru-RU" sz="2400" b="1">
                          <a:solidFill>
                            <a:srgbClr val="FF0000"/>
                          </a:solidFill>
                          <a:latin typeface="Calibri"/>
                          <a:ea typeface="Times New Roman"/>
                          <a:cs typeface="Times New Roman"/>
                        </a:rPr>
                        <a:t>2 сосуд</a:t>
                      </a:r>
                      <a:endParaRPr lang="ru-RU" sz="18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a:lnSpc>
                          <a:spcPct val="115000"/>
                        </a:lnSpc>
                        <a:spcAft>
                          <a:spcPts val="0"/>
                        </a:spcAft>
                      </a:pPr>
                      <a:r>
                        <a:rPr lang="ru-RU" sz="2400" b="1" dirty="0">
                          <a:solidFill>
                            <a:srgbClr val="FF0000"/>
                          </a:solidFill>
                          <a:latin typeface="Calibri"/>
                          <a:ea typeface="Times New Roman"/>
                          <a:cs typeface="Times New Roman"/>
                        </a:rPr>
                        <a:t>3 сосуд</a:t>
                      </a:r>
                      <a:endParaRPr lang="ru-RU" sz="18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r>
              <a:tr h="447781">
                <a:tc>
                  <a:txBody>
                    <a:bodyPr/>
                    <a:lstStyle/>
                    <a:p>
                      <a:pPr algn="ctr">
                        <a:lnSpc>
                          <a:spcPct val="115000"/>
                        </a:lnSpc>
                        <a:spcAft>
                          <a:spcPts val="0"/>
                        </a:spcAft>
                      </a:pPr>
                      <a:r>
                        <a:rPr lang="ru-RU" sz="2400" b="1">
                          <a:latin typeface="Calibri"/>
                          <a:ea typeface="Times New Roman"/>
                          <a:cs typeface="Times New Roman"/>
                        </a:rPr>
                        <a:t>11</a:t>
                      </a:r>
                      <a:endParaRPr lang="ru-RU" sz="18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lnSpc>
                          <a:spcPct val="115000"/>
                        </a:lnSpc>
                        <a:spcAft>
                          <a:spcPts val="0"/>
                        </a:spcAft>
                      </a:pPr>
                      <a:r>
                        <a:rPr lang="ru-RU" sz="2400" b="1">
                          <a:latin typeface="Calibri"/>
                          <a:ea typeface="Times New Roman"/>
                          <a:cs typeface="Times New Roman"/>
                        </a:rPr>
                        <a:t>7</a:t>
                      </a:r>
                      <a:endParaRPr lang="ru-RU" sz="18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lnSpc>
                          <a:spcPct val="115000"/>
                        </a:lnSpc>
                        <a:spcAft>
                          <a:spcPts val="0"/>
                        </a:spcAft>
                      </a:pPr>
                      <a:r>
                        <a:rPr lang="ru-RU" sz="2400" b="1">
                          <a:latin typeface="Calibri"/>
                          <a:ea typeface="Times New Roman"/>
                          <a:cs typeface="Times New Roman"/>
                        </a:rPr>
                        <a:t>6</a:t>
                      </a:r>
                      <a:endParaRPr lang="ru-RU" sz="18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r>
              <a:tr h="447781">
                <a:tc>
                  <a:txBody>
                    <a:bodyPr/>
                    <a:lstStyle/>
                    <a:p>
                      <a:pPr algn="ctr">
                        <a:lnSpc>
                          <a:spcPct val="115000"/>
                        </a:lnSpc>
                        <a:spcAft>
                          <a:spcPts val="0"/>
                        </a:spcAft>
                      </a:pPr>
                      <a:r>
                        <a:rPr lang="ru-RU" sz="2400" b="1">
                          <a:latin typeface="Calibri"/>
                          <a:ea typeface="Times New Roman"/>
                          <a:cs typeface="Times New Roman"/>
                        </a:rPr>
                        <a:t>4</a:t>
                      </a:r>
                      <a:endParaRPr lang="ru-RU" sz="18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lnSpc>
                          <a:spcPct val="115000"/>
                        </a:lnSpc>
                        <a:spcAft>
                          <a:spcPts val="0"/>
                        </a:spcAft>
                      </a:pPr>
                      <a:r>
                        <a:rPr lang="ru-RU" sz="2400" b="1" dirty="0">
                          <a:latin typeface="Calibri"/>
                          <a:ea typeface="Times New Roman"/>
                          <a:cs typeface="Times New Roman"/>
                        </a:rPr>
                        <a:t>14</a:t>
                      </a:r>
                      <a:endParaRPr lang="ru-RU" sz="18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lnSpc>
                          <a:spcPct val="115000"/>
                        </a:lnSpc>
                        <a:spcAft>
                          <a:spcPts val="0"/>
                        </a:spcAft>
                      </a:pPr>
                      <a:r>
                        <a:rPr lang="ru-RU" sz="2400" b="1">
                          <a:latin typeface="Calibri"/>
                          <a:ea typeface="Times New Roman"/>
                          <a:cs typeface="Times New Roman"/>
                        </a:rPr>
                        <a:t>6</a:t>
                      </a:r>
                      <a:endParaRPr lang="ru-RU" sz="18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r>
              <a:tr h="447781">
                <a:tc>
                  <a:txBody>
                    <a:bodyPr/>
                    <a:lstStyle/>
                    <a:p>
                      <a:pPr algn="ctr">
                        <a:lnSpc>
                          <a:spcPct val="115000"/>
                        </a:lnSpc>
                        <a:spcAft>
                          <a:spcPts val="0"/>
                        </a:spcAft>
                      </a:pPr>
                      <a:r>
                        <a:rPr lang="ru-RU" sz="2400" b="1">
                          <a:latin typeface="Calibri"/>
                          <a:ea typeface="Times New Roman"/>
                          <a:cs typeface="Times New Roman"/>
                        </a:rPr>
                        <a:t>8</a:t>
                      </a:r>
                      <a:endParaRPr lang="ru-RU" sz="18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lnSpc>
                          <a:spcPct val="115000"/>
                        </a:lnSpc>
                        <a:spcAft>
                          <a:spcPts val="0"/>
                        </a:spcAft>
                      </a:pPr>
                      <a:r>
                        <a:rPr lang="ru-RU" sz="2400" b="1">
                          <a:latin typeface="Calibri"/>
                          <a:ea typeface="Times New Roman"/>
                          <a:cs typeface="Times New Roman"/>
                        </a:rPr>
                        <a:t>14</a:t>
                      </a:r>
                      <a:endParaRPr lang="ru-RU" sz="18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lnSpc>
                          <a:spcPct val="115000"/>
                        </a:lnSpc>
                        <a:spcAft>
                          <a:spcPts val="0"/>
                        </a:spcAft>
                      </a:pPr>
                      <a:r>
                        <a:rPr lang="ru-RU" sz="2400" b="1">
                          <a:latin typeface="Calibri"/>
                          <a:ea typeface="Times New Roman"/>
                          <a:cs typeface="Times New Roman"/>
                        </a:rPr>
                        <a:t>2</a:t>
                      </a:r>
                      <a:endParaRPr lang="ru-RU" sz="18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r>
              <a:tr h="447781">
                <a:tc>
                  <a:txBody>
                    <a:bodyPr/>
                    <a:lstStyle/>
                    <a:p>
                      <a:pPr algn="ctr">
                        <a:lnSpc>
                          <a:spcPct val="115000"/>
                        </a:lnSpc>
                        <a:spcAft>
                          <a:spcPts val="0"/>
                        </a:spcAft>
                      </a:pPr>
                      <a:r>
                        <a:rPr lang="ru-RU" sz="2400" b="1">
                          <a:latin typeface="Calibri"/>
                          <a:ea typeface="Times New Roman"/>
                          <a:cs typeface="Times New Roman"/>
                        </a:rPr>
                        <a:t>8</a:t>
                      </a:r>
                      <a:endParaRPr lang="ru-RU" sz="18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lnSpc>
                          <a:spcPct val="115000"/>
                        </a:lnSpc>
                        <a:spcAft>
                          <a:spcPts val="0"/>
                        </a:spcAft>
                      </a:pPr>
                      <a:r>
                        <a:rPr lang="ru-RU" sz="2400" b="1">
                          <a:latin typeface="Calibri"/>
                          <a:ea typeface="Times New Roman"/>
                          <a:cs typeface="Times New Roman"/>
                        </a:rPr>
                        <a:t>12</a:t>
                      </a:r>
                      <a:endParaRPr lang="ru-RU" sz="18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lnSpc>
                          <a:spcPct val="115000"/>
                        </a:lnSpc>
                        <a:spcAft>
                          <a:spcPts val="0"/>
                        </a:spcAft>
                      </a:pPr>
                      <a:r>
                        <a:rPr lang="ru-RU" sz="2400" b="1">
                          <a:latin typeface="Calibri"/>
                          <a:ea typeface="Times New Roman"/>
                          <a:cs typeface="Times New Roman"/>
                        </a:rPr>
                        <a:t>4</a:t>
                      </a:r>
                      <a:endParaRPr lang="ru-RU" sz="18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r>
              <a:tr h="447781">
                <a:tc>
                  <a:txBody>
                    <a:bodyPr/>
                    <a:lstStyle/>
                    <a:p>
                      <a:pPr algn="ctr">
                        <a:lnSpc>
                          <a:spcPct val="115000"/>
                        </a:lnSpc>
                        <a:spcAft>
                          <a:spcPts val="0"/>
                        </a:spcAft>
                      </a:pPr>
                      <a:r>
                        <a:rPr lang="ru-RU" sz="2400" b="1" dirty="0">
                          <a:latin typeface="Calibri"/>
                          <a:ea typeface="Times New Roman"/>
                          <a:cs typeface="Times New Roman"/>
                        </a:rPr>
                        <a:t>8</a:t>
                      </a:r>
                      <a:endParaRPr lang="ru-RU" sz="18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lnSpc>
                          <a:spcPct val="115000"/>
                        </a:lnSpc>
                        <a:spcAft>
                          <a:spcPts val="0"/>
                        </a:spcAft>
                      </a:pPr>
                      <a:r>
                        <a:rPr lang="ru-RU" sz="2400" b="1" dirty="0">
                          <a:latin typeface="Calibri"/>
                          <a:ea typeface="Times New Roman"/>
                          <a:cs typeface="Times New Roman"/>
                        </a:rPr>
                        <a:t>8</a:t>
                      </a:r>
                      <a:endParaRPr lang="ru-RU" sz="18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lnSpc>
                          <a:spcPct val="115000"/>
                        </a:lnSpc>
                        <a:spcAft>
                          <a:spcPts val="0"/>
                        </a:spcAft>
                      </a:pPr>
                      <a:r>
                        <a:rPr lang="ru-RU" sz="2400" b="1" dirty="0">
                          <a:latin typeface="Calibri"/>
                          <a:ea typeface="Times New Roman"/>
                          <a:cs typeface="Times New Roman"/>
                        </a:rPr>
                        <a:t>8</a:t>
                      </a:r>
                      <a:endParaRPr lang="ru-RU" sz="18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r>
            </a:tbl>
          </a:graphicData>
        </a:graphic>
      </p:graphicFrame>
    </p:spTree>
    <p:extLst>
      <p:ext uri="{BB962C8B-B14F-4D97-AF65-F5344CB8AC3E}">
        <p14:creationId xmlns:p14="http://schemas.microsoft.com/office/powerpoint/2010/main" val="20535593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20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20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2000"/>
                                        <p:tgtEl>
                                          <p:spTgt spid="3">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2000"/>
                                        <p:tgtEl>
                                          <p:spTgt spid="3">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2000"/>
                                        <p:tgtEl>
                                          <p:spTgt spid="3">
                                            <p:txEl>
                                              <p:pRg st="9" end="9"/>
                                            </p:txEl>
                                          </p:spTgt>
                                        </p:tgtEl>
                                      </p:cBhvr>
                                    </p:animEffect>
                                  </p:childTnLst>
                                </p:cTn>
                              </p:par>
                            </p:childTnLst>
                          </p:cTn>
                        </p:par>
                        <p:par>
                          <p:cTn id="39" fill="hold">
                            <p:stCondLst>
                              <p:cond delay="2000"/>
                            </p:stCondLst>
                            <p:childTnLst>
                              <p:par>
                                <p:cTn id="40" presetID="53" presetClass="entr" presetSubtype="0" fill="hold" nodeType="after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p:cTn id="42" dur="2000" fill="hold"/>
                                        <p:tgtEl>
                                          <p:spTgt spid="4"/>
                                        </p:tgtEl>
                                        <p:attrNameLst>
                                          <p:attrName>ppt_w</p:attrName>
                                        </p:attrNameLst>
                                      </p:cBhvr>
                                      <p:tavLst>
                                        <p:tav tm="0">
                                          <p:val>
                                            <p:fltVal val="0"/>
                                          </p:val>
                                        </p:tav>
                                        <p:tav tm="100000">
                                          <p:val>
                                            <p:strVal val="#ppt_w"/>
                                          </p:val>
                                        </p:tav>
                                      </p:tavLst>
                                    </p:anim>
                                    <p:anim calcmode="lin" valueType="num">
                                      <p:cBhvr>
                                        <p:cTn id="43" dur="2000" fill="hold"/>
                                        <p:tgtEl>
                                          <p:spTgt spid="4"/>
                                        </p:tgtEl>
                                        <p:attrNameLst>
                                          <p:attrName>ppt_h</p:attrName>
                                        </p:attrNameLst>
                                      </p:cBhvr>
                                      <p:tavLst>
                                        <p:tav tm="0">
                                          <p:val>
                                            <p:fltVal val="0"/>
                                          </p:val>
                                        </p:tav>
                                        <p:tav tm="100000">
                                          <p:val>
                                            <p:strVal val="#ppt_h"/>
                                          </p:val>
                                        </p:tav>
                                      </p:tavLst>
                                    </p:anim>
                                    <p:animEffect transition="in" filter="fade">
                                      <p:cBhvr>
                                        <p:cTn id="4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noAutofit/>
          </a:bodyPr>
          <a:lstStyle/>
          <a:p>
            <a:r>
              <a:rPr lang="ru-RU" b="1" i="1" dirty="0" smtClean="0">
                <a:solidFill>
                  <a:srgbClr val="C00000"/>
                </a:solidFill>
              </a:rPr>
              <a:t> </a:t>
            </a:r>
            <a:br>
              <a:rPr lang="ru-RU" b="1" i="1" dirty="0" smtClean="0">
                <a:solidFill>
                  <a:srgbClr val="C00000"/>
                </a:solidFill>
              </a:rPr>
            </a:br>
            <a:r>
              <a:rPr lang="ru-RU" sz="4000" b="1" i="1" dirty="0" smtClean="0">
                <a:solidFill>
                  <a:srgbClr val="C00000"/>
                </a:solidFill>
              </a:rPr>
              <a:t>Приёмы устного счёта </a:t>
            </a:r>
            <a:r>
              <a:rPr lang="ru-RU" dirty="0" smtClean="0">
                <a:solidFill>
                  <a:srgbClr val="C00000"/>
                </a:solidFill>
              </a:rPr>
              <a:t/>
            </a:r>
            <a:br>
              <a:rPr lang="ru-RU" dirty="0" smtClean="0">
                <a:solidFill>
                  <a:srgbClr val="C00000"/>
                </a:solidFill>
              </a:rPr>
            </a:br>
            <a:endParaRPr lang="ru-RU" dirty="0">
              <a:solidFill>
                <a:srgbClr val="C00000"/>
              </a:solidFill>
            </a:endParaRPr>
          </a:p>
        </p:txBody>
      </p:sp>
      <p:sp>
        <p:nvSpPr>
          <p:cNvPr id="3" name="Содержимое 2"/>
          <p:cNvSpPr>
            <a:spLocks noGrp="1"/>
          </p:cNvSpPr>
          <p:nvPr>
            <p:ph idx="1"/>
          </p:nvPr>
        </p:nvSpPr>
        <p:spPr>
          <a:xfrm>
            <a:off x="0" y="857232"/>
            <a:ext cx="8929718" cy="4911741"/>
          </a:xfrm>
        </p:spPr>
        <p:txBody>
          <a:bodyPr/>
          <a:lstStyle/>
          <a:p>
            <a:pPr algn="ctr">
              <a:buNone/>
            </a:pPr>
            <a:r>
              <a:rPr lang="ru-RU" sz="3600" b="1" dirty="0" smtClean="0">
                <a:solidFill>
                  <a:srgbClr val="002060"/>
                </a:solidFill>
              </a:rPr>
              <a:t>Возведение в квадрат чисел, оканчивающихся на 5</a:t>
            </a:r>
            <a:endParaRPr lang="ru-RU" sz="3600" dirty="0" smtClean="0">
              <a:solidFill>
                <a:srgbClr val="002060"/>
              </a:solidFill>
            </a:endParaRPr>
          </a:p>
          <a:p>
            <a:pPr>
              <a:buNone/>
            </a:pPr>
            <a:endParaRPr lang="ru-RU" b="1" dirty="0" smtClean="0"/>
          </a:p>
          <a:p>
            <a:pPr>
              <a:buNone/>
            </a:pPr>
            <a:endParaRPr lang="ru-RU" b="1" dirty="0" smtClean="0"/>
          </a:p>
          <a:p>
            <a:endParaRPr lang="ru-RU" dirty="0"/>
          </a:p>
        </p:txBody>
      </p:sp>
      <p:sp>
        <p:nvSpPr>
          <p:cNvPr id="4" name="Прямоугольник 3"/>
          <p:cNvSpPr/>
          <p:nvPr/>
        </p:nvSpPr>
        <p:spPr>
          <a:xfrm>
            <a:off x="285720" y="2071678"/>
            <a:ext cx="7286676" cy="1077218"/>
          </a:xfrm>
          <a:prstGeom prst="rect">
            <a:avLst/>
          </a:prstGeom>
        </p:spPr>
        <p:txBody>
          <a:bodyPr wrap="square">
            <a:spAutoFit/>
          </a:bodyPr>
          <a:lstStyle/>
          <a:p>
            <a:r>
              <a:rPr lang="ru-RU" sz="3200" dirty="0" smtClean="0">
                <a:solidFill>
                  <a:srgbClr val="C0504D">
                    <a:lumMod val="75000"/>
                  </a:srgbClr>
                </a:solidFill>
              </a:rPr>
              <a:t> </a:t>
            </a:r>
            <a:r>
              <a:rPr lang="ru-RU" sz="3200" b="1" i="1" dirty="0" smtClean="0">
                <a:solidFill>
                  <a:srgbClr val="C0504D">
                    <a:lumMod val="75000"/>
                  </a:srgbClr>
                </a:solidFill>
              </a:rPr>
              <a:t>Попробуйте сами найти правило по таблице квадратов.</a:t>
            </a:r>
          </a:p>
        </p:txBody>
      </p:sp>
      <p:sp>
        <p:nvSpPr>
          <p:cNvPr id="5" name="Прямоугольник 4"/>
          <p:cNvSpPr/>
          <p:nvPr/>
        </p:nvSpPr>
        <p:spPr>
          <a:xfrm>
            <a:off x="214282" y="2000240"/>
            <a:ext cx="8929718" cy="2862322"/>
          </a:xfrm>
          <a:prstGeom prst="rect">
            <a:avLst/>
          </a:prstGeom>
        </p:spPr>
        <p:txBody>
          <a:bodyPr wrap="square">
            <a:spAutoFit/>
          </a:bodyPr>
          <a:lstStyle/>
          <a:p>
            <a:r>
              <a:rPr lang="ru-RU" sz="3600" b="1" i="1" dirty="0" smtClean="0">
                <a:solidFill>
                  <a:srgbClr val="FF0000"/>
                </a:solidFill>
              </a:rPr>
              <a:t>Правило</a:t>
            </a:r>
            <a:r>
              <a:rPr lang="ru-RU" sz="3600" b="1" i="1" dirty="0" smtClean="0">
                <a:solidFill>
                  <a:srgbClr val="0070C0"/>
                </a:solidFill>
              </a:rPr>
              <a:t>:  чтобы возвести в квадрат число, оканчивающееся на 5, надо отбросив 5, перемножить оставшееся число на следующее по порядку и к результату приписать 25.</a:t>
            </a:r>
          </a:p>
        </p:txBody>
      </p:sp>
      <p:sp>
        <p:nvSpPr>
          <p:cNvPr id="1025" name="Rectangle 1"/>
          <p:cNvSpPr>
            <a:spLocks noChangeArrowheads="1"/>
          </p:cNvSpPr>
          <p:nvPr/>
        </p:nvSpPr>
        <p:spPr bwMode="auto">
          <a:xfrm>
            <a:off x="0" y="4857760"/>
            <a:ext cx="2786082"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1031875" fontAlgn="base">
              <a:spcBef>
                <a:spcPct val="0"/>
              </a:spcBef>
              <a:spcAft>
                <a:spcPct val="0"/>
              </a:spcAft>
            </a:pPr>
            <a:r>
              <a:rPr lang="ru-RU" sz="3200" b="1" dirty="0" smtClean="0">
                <a:solidFill>
                  <a:srgbClr val="002060"/>
                </a:solidFill>
                <a:ea typeface="Calibri" pitchFamily="34" charset="0"/>
                <a:cs typeface="Times New Roman" pitchFamily="18" charset="0"/>
              </a:rPr>
              <a:t>15</a:t>
            </a:r>
            <a:r>
              <a:rPr lang="ru-RU" sz="3200" b="1" baseline="30000" dirty="0" smtClean="0">
                <a:solidFill>
                  <a:srgbClr val="002060"/>
                </a:solidFill>
                <a:ea typeface="Calibri" pitchFamily="34" charset="0"/>
                <a:cs typeface="Times New Roman" pitchFamily="18" charset="0"/>
              </a:rPr>
              <a:t>2</a:t>
            </a:r>
            <a:r>
              <a:rPr lang="ru-RU" sz="3200" b="1" dirty="0" smtClean="0">
                <a:solidFill>
                  <a:srgbClr val="002060"/>
                </a:solidFill>
                <a:ea typeface="Calibri" pitchFamily="34" charset="0"/>
                <a:cs typeface="Times New Roman" pitchFamily="18" charset="0"/>
              </a:rPr>
              <a:t> = 225</a:t>
            </a:r>
            <a:endParaRPr lang="ru-RU" sz="4000" b="1" dirty="0" smtClean="0">
              <a:solidFill>
                <a:srgbClr val="002060"/>
              </a:solidFill>
              <a:latin typeface="Arial" pitchFamily="34" charset="0"/>
            </a:endParaRPr>
          </a:p>
        </p:txBody>
      </p:sp>
      <p:sp>
        <p:nvSpPr>
          <p:cNvPr id="1026" name="Rectangle 2"/>
          <p:cNvSpPr>
            <a:spLocks noChangeArrowheads="1"/>
          </p:cNvSpPr>
          <p:nvPr/>
        </p:nvSpPr>
        <p:spPr bwMode="auto">
          <a:xfrm>
            <a:off x="2285984" y="4857760"/>
            <a:ext cx="2768707"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indent="1031875" fontAlgn="base">
              <a:spcBef>
                <a:spcPct val="0"/>
              </a:spcBef>
              <a:spcAft>
                <a:spcPct val="0"/>
              </a:spcAft>
            </a:pPr>
            <a:r>
              <a:rPr lang="ru-RU" sz="3200" b="1" dirty="0" smtClean="0">
                <a:solidFill>
                  <a:srgbClr val="002060"/>
                </a:solidFill>
                <a:ea typeface="Calibri" pitchFamily="34" charset="0"/>
                <a:cs typeface="Times New Roman" pitchFamily="18" charset="0"/>
              </a:rPr>
              <a:t>25</a:t>
            </a:r>
            <a:r>
              <a:rPr lang="ru-RU" sz="3200" b="1" baseline="30000" dirty="0" smtClean="0">
                <a:solidFill>
                  <a:srgbClr val="002060"/>
                </a:solidFill>
                <a:ea typeface="Calibri" pitchFamily="34" charset="0"/>
                <a:cs typeface="Times New Roman" pitchFamily="18" charset="0"/>
              </a:rPr>
              <a:t>2 </a:t>
            </a:r>
            <a:r>
              <a:rPr lang="ru-RU" sz="3200" b="1" dirty="0" smtClean="0">
                <a:solidFill>
                  <a:srgbClr val="002060"/>
                </a:solidFill>
                <a:ea typeface="Calibri" pitchFamily="34" charset="0"/>
                <a:cs typeface="Times New Roman" pitchFamily="18" charset="0"/>
              </a:rPr>
              <a:t>= 625</a:t>
            </a:r>
            <a:endParaRPr lang="ru-RU" sz="4000" b="1" dirty="0" smtClean="0">
              <a:solidFill>
                <a:srgbClr val="002060"/>
              </a:solidFill>
              <a:latin typeface="Arial" pitchFamily="34" charset="0"/>
            </a:endParaRPr>
          </a:p>
        </p:txBody>
      </p:sp>
      <p:sp>
        <p:nvSpPr>
          <p:cNvPr id="1027" name="Rectangle 3"/>
          <p:cNvSpPr>
            <a:spLocks noChangeArrowheads="1"/>
          </p:cNvSpPr>
          <p:nvPr/>
        </p:nvSpPr>
        <p:spPr bwMode="auto">
          <a:xfrm>
            <a:off x="4714876" y="4857760"/>
            <a:ext cx="2914580"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indent="1031875" fontAlgn="base">
              <a:spcBef>
                <a:spcPct val="0"/>
              </a:spcBef>
              <a:spcAft>
                <a:spcPct val="0"/>
              </a:spcAft>
            </a:pPr>
            <a:r>
              <a:rPr lang="ru-RU" sz="3200" b="1" dirty="0" smtClean="0">
                <a:solidFill>
                  <a:srgbClr val="002060"/>
                </a:solidFill>
                <a:ea typeface="Calibri" pitchFamily="34" charset="0"/>
                <a:cs typeface="Times New Roman" pitchFamily="18" charset="0"/>
              </a:rPr>
              <a:t>35</a:t>
            </a:r>
            <a:r>
              <a:rPr lang="ru-RU" sz="3200" b="1" baseline="30000" dirty="0" smtClean="0">
                <a:solidFill>
                  <a:srgbClr val="002060"/>
                </a:solidFill>
                <a:ea typeface="Calibri" pitchFamily="34" charset="0"/>
                <a:cs typeface="Times New Roman" pitchFamily="18" charset="0"/>
              </a:rPr>
              <a:t>2</a:t>
            </a:r>
            <a:r>
              <a:rPr lang="ru-RU" sz="3200" b="1" dirty="0" smtClean="0">
                <a:solidFill>
                  <a:srgbClr val="002060"/>
                </a:solidFill>
                <a:ea typeface="Calibri" pitchFamily="34" charset="0"/>
                <a:cs typeface="Times New Roman" pitchFamily="18" charset="0"/>
              </a:rPr>
              <a:t> =1225</a:t>
            </a:r>
            <a:endParaRPr lang="ru-RU" sz="4000" b="1" dirty="0" smtClean="0">
              <a:solidFill>
                <a:srgbClr val="002060"/>
              </a:solidFill>
              <a:latin typeface="Arial" pitchFamily="34" charset="0"/>
            </a:endParaRPr>
          </a:p>
        </p:txBody>
      </p:sp>
      <p:sp>
        <p:nvSpPr>
          <p:cNvPr id="1028" name="Rectangle 4"/>
          <p:cNvSpPr>
            <a:spLocks noChangeArrowheads="1"/>
          </p:cNvSpPr>
          <p:nvPr/>
        </p:nvSpPr>
        <p:spPr bwMode="auto">
          <a:xfrm>
            <a:off x="357158" y="5643578"/>
            <a:ext cx="7284366"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indent="1031875" fontAlgn="base">
              <a:spcBef>
                <a:spcPct val="0"/>
              </a:spcBef>
              <a:spcAft>
                <a:spcPct val="0"/>
              </a:spcAft>
            </a:pPr>
            <a:r>
              <a:rPr lang="ru-RU" sz="3600" b="1" dirty="0" smtClean="0">
                <a:solidFill>
                  <a:srgbClr val="002060"/>
                </a:solidFill>
                <a:ea typeface="Calibri" pitchFamily="34" charset="0"/>
                <a:cs typeface="Times New Roman" pitchFamily="18" charset="0"/>
              </a:rPr>
              <a:t>9005</a:t>
            </a:r>
            <a:r>
              <a:rPr lang="ru-RU" sz="3600" b="1" baseline="30000" dirty="0" smtClean="0">
                <a:solidFill>
                  <a:srgbClr val="002060"/>
                </a:solidFill>
                <a:ea typeface="Calibri" pitchFamily="34" charset="0"/>
                <a:cs typeface="Times New Roman" pitchFamily="18" charset="0"/>
              </a:rPr>
              <a:t>2</a:t>
            </a:r>
            <a:r>
              <a:rPr lang="ru-RU" sz="3600" b="1" dirty="0" smtClean="0">
                <a:solidFill>
                  <a:srgbClr val="002060"/>
                </a:solidFill>
                <a:ea typeface="Calibri" pitchFamily="34" charset="0"/>
                <a:cs typeface="Times New Roman" pitchFamily="18" charset="0"/>
              </a:rPr>
              <a:t> =900·901 +25 = 81090025</a:t>
            </a:r>
            <a:endParaRPr lang="ru-RU" sz="4400" b="1" dirty="0" smtClean="0">
              <a:solidFill>
                <a:srgbClr val="002060"/>
              </a:solidFill>
              <a:latin typeface="Arial" pitchFamily="34" charset="0"/>
            </a:endParaRPr>
          </a:p>
        </p:txBody>
      </p:sp>
    </p:spTree>
    <p:extLst>
      <p:ext uri="{BB962C8B-B14F-4D97-AF65-F5344CB8AC3E}">
        <p14:creationId xmlns:p14="http://schemas.microsoft.com/office/powerpoint/2010/main" val="89447572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5" presetClass="exit" presetSubtype="0" fill="hold" nodeType="clickEffect">
                                  <p:stCondLst>
                                    <p:cond delay="0"/>
                                  </p:stCondLst>
                                  <p:childTnLst>
                                    <p:anim calcmode="lin" valueType="num">
                                      <p:cBhvr>
                                        <p:cTn id="19" dur="1000"/>
                                        <p:tgtEl>
                                          <p:spTgt spid="4">
                                            <p:txEl>
                                              <p:pRg st="0" end="0"/>
                                            </p:txEl>
                                          </p:spTgt>
                                        </p:tgtEl>
                                        <p:attrNameLst>
                                          <p:attrName>ppt_w</p:attrName>
                                        </p:attrNameLst>
                                      </p:cBhvr>
                                      <p:tavLst>
                                        <p:tav tm="0">
                                          <p:val>
                                            <p:strVal val="ppt_w"/>
                                          </p:val>
                                        </p:tav>
                                        <p:tav tm="100000">
                                          <p:val>
                                            <p:strVal val="ppt_w*0.70"/>
                                          </p:val>
                                        </p:tav>
                                      </p:tavLst>
                                    </p:anim>
                                    <p:anim calcmode="lin" valueType="num">
                                      <p:cBhvr>
                                        <p:cTn id="20" dur="1000"/>
                                        <p:tgtEl>
                                          <p:spTgt spid="4">
                                            <p:txEl>
                                              <p:pRg st="0" end="0"/>
                                            </p:txEl>
                                          </p:spTgt>
                                        </p:tgtEl>
                                        <p:attrNameLst>
                                          <p:attrName>ppt_h</p:attrName>
                                        </p:attrNameLst>
                                      </p:cBhvr>
                                      <p:tavLst>
                                        <p:tav tm="0">
                                          <p:val>
                                            <p:strVal val="ppt_h"/>
                                          </p:val>
                                        </p:tav>
                                        <p:tav tm="100000">
                                          <p:val>
                                            <p:strVal val="ppt_h"/>
                                          </p:val>
                                        </p:tav>
                                      </p:tavLst>
                                    </p:anim>
                                    <p:animEffect transition="out" filter="fade">
                                      <p:cBhvr>
                                        <p:cTn id="21" dur="1000"/>
                                        <p:tgtEl>
                                          <p:spTgt spid="4">
                                            <p:txEl>
                                              <p:pRg st="0" end="0"/>
                                            </p:txEl>
                                          </p:spTgt>
                                        </p:tgtEl>
                                      </p:cBhvr>
                                    </p:animEffect>
                                    <p:set>
                                      <p:cBhvr>
                                        <p:cTn id="22" dur="1" fill="hold">
                                          <p:stCondLst>
                                            <p:cond delay="999"/>
                                          </p:stCondLst>
                                        </p:cTn>
                                        <p:tgtEl>
                                          <p:spTgt spid="4">
                                            <p:txEl>
                                              <p:pRg st="0" end="0"/>
                                            </p:tx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9" presetClass="entr" presetSubtype="0" fill="hold"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 calcmode="lin" valueType="num">
                                      <p:cBhvr>
                                        <p:cTn id="27"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28"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9" dur="1000"/>
                                        <p:tgtEl>
                                          <p:spTgt spid="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025"/>
                                        </p:tgtEl>
                                        <p:attrNameLst>
                                          <p:attrName>style.visibility</p:attrName>
                                        </p:attrNameLst>
                                      </p:cBhvr>
                                      <p:to>
                                        <p:strVal val="visible"/>
                                      </p:to>
                                    </p:set>
                                    <p:animEffect transition="in" filter="wipe(left)">
                                      <p:cBhvr>
                                        <p:cTn id="34" dur="1000"/>
                                        <p:tgtEl>
                                          <p:spTgt spid="1025"/>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026"/>
                                        </p:tgtEl>
                                        <p:attrNameLst>
                                          <p:attrName>style.visibility</p:attrName>
                                        </p:attrNameLst>
                                      </p:cBhvr>
                                      <p:to>
                                        <p:strVal val="visible"/>
                                      </p:to>
                                    </p:set>
                                    <p:animEffect transition="in" filter="wipe(left)">
                                      <p:cBhvr>
                                        <p:cTn id="39" dur="1000"/>
                                        <p:tgtEl>
                                          <p:spTgt spid="1026"/>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1027"/>
                                        </p:tgtEl>
                                        <p:attrNameLst>
                                          <p:attrName>style.visibility</p:attrName>
                                        </p:attrNameLst>
                                      </p:cBhvr>
                                      <p:to>
                                        <p:strVal val="visible"/>
                                      </p:to>
                                    </p:set>
                                    <p:animEffect transition="in" filter="wipe(left)">
                                      <p:cBhvr>
                                        <p:cTn id="44" dur="1000"/>
                                        <p:tgtEl>
                                          <p:spTgt spid="1027"/>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1028">
                                            <p:txEl>
                                              <p:pRg st="0" end="0"/>
                                            </p:txEl>
                                          </p:spTgt>
                                        </p:tgtEl>
                                        <p:attrNameLst>
                                          <p:attrName>style.visibility</p:attrName>
                                        </p:attrNameLst>
                                      </p:cBhvr>
                                      <p:to>
                                        <p:strVal val="visible"/>
                                      </p:to>
                                    </p:set>
                                    <p:animEffect transition="in" filter="wipe(left)">
                                      <p:cBhvr>
                                        <p:cTn id="49" dur="2000"/>
                                        <p:tgtEl>
                                          <p:spTgt spid="10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P spid="1025" grpId="0"/>
      <p:bldP spid="1026" grpId="0"/>
      <p:bldP spid="10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t/>
            </a:r>
            <a:br>
              <a:rPr lang="ru-RU" b="1" i="1" dirty="0" smtClean="0"/>
            </a:br>
            <a:r>
              <a:rPr lang="ru-RU" b="1" i="1" dirty="0" smtClean="0">
                <a:solidFill>
                  <a:srgbClr val="C00000"/>
                </a:solidFill>
              </a:rPr>
              <a:t>Решение логических задач матричным способом</a:t>
            </a:r>
            <a:r>
              <a:rPr lang="ru-RU" dirty="0" smtClean="0"/>
              <a:t/>
            </a:r>
            <a:br>
              <a:rPr lang="ru-RU" dirty="0" smtClean="0"/>
            </a:br>
            <a:endParaRPr lang="ru-RU" dirty="0"/>
          </a:p>
        </p:txBody>
      </p:sp>
      <p:sp>
        <p:nvSpPr>
          <p:cNvPr id="3" name="Содержимое 2"/>
          <p:cNvSpPr>
            <a:spLocks noGrp="1"/>
          </p:cNvSpPr>
          <p:nvPr>
            <p:ph idx="1"/>
          </p:nvPr>
        </p:nvSpPr>
        <p:spPr/>
        <p:txBody>
          <a:bodyPr/>
          <a:lstStyle/>
          <a:p>
            <a:pPr>
              <a:buNone/>
            </a:pPr>
            <a:r>
              <a:rPr lang="ru-RU" b="1" dirty="0" smtClean="0">
                <a:solidFill>
                  <a:srgbClr val="002060"/>
                </a:solidFill>
              </a:rPr>
              <a:t>Задача 1</a:t>
            </a:r>
            <a:r>
              <a:rPr lang="ru-RU" sz="3600" dirty="0" smtClean="0">
                <a:solidFill>
                  <a:srgbClr val="002060"/>
                </a:solidFill>
              </a:rPr>
              <a:t>.</a:t>
            </a:r>
            <a:r>
              <a:rPr lang="ru-RU" sz="3600" dirty="0" smtClean="0"/>
              <a:t> Катя, Маша, Вера, Юля заняли первые 4 места в соревновании. На вопрос, какие места они заняли, трое ответили:  </a:t>
            </a:r>
          </a:p>
          <a:p>
            <a:pPr>
              <a:buNone/>
            </a:pPr>
            <a:r>
              <a:rPr lang="ru-RU" sz="3600" b="1" i="1" dirty="0" smtClean="0"/>
              <a:t>Катя: </a:t>
            </a:r>
            <a:r>
              <a:rPr lang="ru-RU" sz="3600" i="1" dirty="0" smtClean="0"/>
              <a:t>ни 1, ни 4</a:t>
            </a:r>
          </a:p>
          <a:p>
            <a:pPr>
              <a:buNone/>
            </a:pPr>
            <a:r>
              <a:rPr lang="ru-RU" sz="3600" b="1" i="1" dirty="0" smtClean="0"/>
              <a:t>Вера: </a:t>
            </a:r>
            <a:r>
              <a:rPr lang="ru-RU" sz="3600" i="1" dirty="0" smtClean="0"/>
              <a:t>не 4</a:t>
            </a:r>
          </a:p>
          <a:p>
            <a:pPr>
              <a:buNone/>
            </a:pPr>
            <a:r>
              <a:rPr lang="ru-RU" sz="3600" b="1" i="1" dirty="0" smtClean="0"/>
              <a:t>Маша: </a:t>
            </a:r>
            <a:r>
              <a:rPr lang="ru-RU" sz="3600" i="1" dirty="0" smtClean="0"/>
              <a:t>2</a:t>
            </a:r>
          </a:p>
          <a:p>
            <a:pPr>
              <a:buNone/>
            </a:pPr>
            <a:endParaRPr lang="ru-RU" dirty="0"/>
          </a:p>
        </p:txBody>
      </p:sp>
    </p:spTree>
    <p:extLst>
      <p:ext uri="{BB962C8B-B14F-4D97-AF65-F5344CB8AC3E}">
        <p14:creationId xmlns:p14="http://schemas.microsoft.com/office/powerpoint/2010/main" val="198237232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571480"/>
          <a:ext cx="8286808" cy="4429159"/>
        </p:xfrm>
        <a:graphic>
          <a:graphicData uri="http://schemas.openxmlformats.org/drawingml/2006/table">
            <a:tbl>
              <a:tblPr>
                <a:tableStyleId>{69C7853C-536D-4A76-A0AE-DD22124D55A5}</a:tableStyleId>
              </a:tblPr>
              <a:tblGrid>
                <a:gridCol w="1657008"/>
                <a:gridCol w="1657008"/>
                <a:gridCol w="1657008"/>
                <a:gridCol w="1657892"/>
                <a:gridCol w="1657892"/>
              </a:tblGrid>
              <a:tr h="632737">
                <a:tc rowSpan="2">
                  <a:txBody>
                    <a:bodyPr/>
                    <a:lstStyle/>
                    <a:p>
                      <a:pPr marL="457200" algn="l">
                        <a:lnSpc>
                          <a:spcPct val="115000"/>
                        </a:lnSpc>
                        <a:spcAft>
                          <a:spcPts val="0"/>
                        </a:spcAft>
                      </a:pPr>
                      <a:endParaRPr lang="ru-RU" sz="2800" dirty="0" smtClean="0"/>
                    </a:p>
                    <a:p>
                      <a:pPr marL="457200" algn="l">
                        <a:lnSpc>
                          <a:spcPct val="115000"/>
                        </a:lnSpc>
                        <a:spcAft>
                          <a:spcPts val="0"/>
                        </a:spcAft>
                      </a:pPr>
                      <a:r>
                        <a:rPr lang="ru-RU" sz="2800" dirty="0" smtClean="0">
                          <a:solidFill>
                            <a:schemeClr val="tx2"/>
                          </a:solidFill>
                        </a:rPr>
                        <a:t>Имя</a:t>
                      </a:r>
                      <a:endParaRPr lang="ru-RU" sz="2000" b="1" dirty="0">
                        <a:solidFill>
                          <a:schemeClr val="tx2"/>
                        </a:solidFill>
                        <a:latin typeface="Calibri"/>
                        <a:ea typeface="Calibri"/>
                        <a:cs typeface="Times New Roman"/>
                      </a:endParaRPr>
                    </a:p>
                  </a:txBody>
                  <a:tcPr marL="68580" marR="68580" marT="0" marB="0"/>
                </a:tc>
                <a:tc gridSpan="4">
                  <a:txBody>
                    <a:bodyPr/>
                    <a:lstStyle/>
                    <a:p>
                      <a:pPr marL="457200" algn="ctr">
                        <a:lnSpc>
                          <a:spcPct val="115000"/>
                        </a:lnSpc>
                        <a:spcAft>
                          <a:spcPts val="0"/>
                        </a:spcAft>
                      </a:pPr>
                      <a:r>
                        <a:rPr lang="ru-RU" sz="2800" dirty="0">
                          <a:solidFill>
                            <a:srgbClr val="C00000"/>
                          </a:solidFill>
                        </a:rPr>
                        <a:t>Место</a:t>
                      </a:r>
                      <a:endParaRPr lang="ru-RU" sz="2000" dirty="0">
                        <a:solidFill>
                          <a:srgbClr val="C00000"/>
                        </a:solidFill>
                        <a:latin typeface="Calibri"/>
                        <a:ea typeface="Calibri"/>
                        <a:cs typeface="Times New Roman"/>
                      </a:endParaRPr>
                    </a:p>
                  </a:txBody>
                  <a:tcPr marL="68580" marR="68580" marT="0" marB="0"/>
                </a:tc>
                <a:tc hMerge="1">
                  <a:txBody>
                    <a:bodyPr/>
                    <a:lstStyle/>
                    <a:p>
                      <a:endParaRPr lang="ru-RU"/>
                    </a:p>
                  </a:txBody>
                  <a:tcPr/>
                </a:tc>
                <a:tc hMerge="1">
                  <a:txBody>
                    <a:bodyPr/>
                    <a:lstStyle/>
                    <a:p>
                      <a:endParaRPr lang="ru-RU"/>
                    </a:p>
                  </a:txBody>
                  <a:tcPr/>
                </a:tc>
                <a:tc hMerge="1">
                  <a:txBody>
                    <a:bodyPr/>
                    <a:lstStyle/>
                    <a:p>
                      <a:endParaRPr lang="ru-RU"/>
                    </a:p>
                  </a:txBody>
                  <a:tcPr/>
                </a:tc>
              </a:tr>
              <a:tr h="632737">
                <a:tc vMerge="1">
                  <a:txBody>
                    <a:bodyPr/>
                    <a:lstStyle/>
                    <a:p>
                      <a:endParaRPr lang="ru-RU"/>
                    </a:p>
                  </a:txBody>
                  <a:tcPr/>
                </a:tc>
                <a:tc>
                  <a:txBody>
                    <a:bodyPr/>
                    <a:lstStyle/>
                    <a:p>
                      <a:pPr marL="457200" algn="ctr">
                        <a:lnSpc>
                          <a:spcPct val="115000"/>
                        </a:lnSpc>
                        <a:spcAft>
                          <a:spcPts val="0"/>
                        </a:spcAft>
                      </a:pPr>
                      <a:r>
                        <a:rPr lang="ru-RU" sz="2800" dirty="0"/>
                        <a:t>1</a:t>
                      </a:r>
                      <a:endParaRPr lang="ru-RU" sz="2000" dirty="0">
                        <a:latin typeface="Calibri"/>
                        <a:ea typeface="Calibri"/>
                        <a:cs typeface="Times New Roman"/>
                      </a:endParaRPr>
                    </a:p>
                  </a:txBody>
                  <a:tcPr marL="68580" marR="68580" marT="0" marB="0"/>
                </a:tc>
                <a:tc>
                  <a:txBody>
                    <a:bodyPr/>
                    <a:lstStyle/>
                    <a:p>
                      <a:pPr marL="457200" algn="ctr">
                        <a:lnSpc>
                          <a:spcPct val="115000"/>
                        </a:lnSpc>
                        <a:spcAft>
                          <a:spcPts val="0"/>
                        </a:spcAft>
                      </a:pPr>
                      <a:r>
                        <a:rPr lang="ru-RU" sz="2800" dirty="0"/>
                        <a:t>2</a:t>
                      </a:r>
                      <a:endParaRPr lang="ru-RU" sz="2000" dirty="0">
                        <a:latin typeface="Calibri"/>
                        <a:ea typeface="Calibri"/>
                        <a:cs typeface="Times New Roman"/>
                      </a:endParaRPr>
                    </a:p>
                  </a:txBody>
                  <a:tcPr marL="68580" marR="68580" marT="0" marB="0"/>
                </a:tc>
                <a:tc>
                  <a:txBody>
                    <a:bodyPr/>
                    <a:lstStyle/>
                    <a:p>
                      <a:pPr marL="457200" algn="ctr">
                        <a:lnSpc>
                          <a:spcPct val="115000"/>
                        </a:lnSpc>
                        <a:spcAft>
                          <a:spcPts val="0"/>
                        </a:spcAft>
                      </a:pPr>
                      <a:r>
                        <a:rPr lang="ru-RU" sz="2800" dirty="0"/>
                        <a:t>3</a:t>
                      </a:r>
                      <a:endParaRPr lang="ru-RU" sz="2000" dirty="0">
                        <a:latin typeface="Calibri"/>
                        <a:ea typeface="Calibri"/>
                        <a:cs typeface="Times New Roman"/>
                      </a:endParaRPr>
                    </a:p>
                  </a:txBody>
                  <a:tcPr marL="68580" marR="68580" marT="0" marB="0"/>
                </a:tc>
                <a:tc>
                  <a:txBody>
                    <a:bodyPr/>
                    <a:lstStyle/>
                    <a:p>
                      <a:pPr marL="457200" algn="ctr">
                        <a:lnSpc>
                          <a:spcPct val="115000"/>
                        </a:lnSpc>
                        <a:spcAft>
                          <a:spcPts val="0"/>
                        </a:spcAft>
                      </a:pPr>
                      <a:r>
                        <a:rPr lang="ru-RU" sz="2800" dirty="0"/>
                        <a:t>4</a:t>
                      </a:r>
                      <a:endParaRPr lang="ru-RU" sz="2000" dirty="0">
                        <a:latin typeface="Calibri"/>
                        <a:ea typeface="Calibri"/>
                        <a:cs typeface="Times New Roman"/>
                      </a:endParaRPr>
                    </a:p>
                  </a:txBody>
                  <a:tcPr marL="68580" marR="68580" marT="0" marB="0"/>
                </a:tc>
              </a:tr>
              <a:tr h="632737">
                <a:tc>
                  <a:txBody>
                    <a:bodyPr/>
                    <a:lstStyle/>
                    <a:p>
                      <a:pPr marL="457200" algn="l">
                        <a:lnSpc>
                          <a:spcPct val="115000"/>
                        </a:lnSpc>
                        <a:spcAft>
                          <a:spcPts val="0"/>
                        </a:spcAft>
                      </a:pPr>
                      <a:r>
                        <a:rPr lang="ru-RU" sz="2800" dirty="0"/>
                        <a:t>Катя</a:t>
                      </a:r>
                      <a:endParaRPr lang="ru-RU" sz="2000" dirty="0">
                        <a:latin typeface="Calibri"/>
                        <a:ea typeface="Calibri"/>
                        <a:cs typeface="Times New Roman"/>
                      </a:endParaRPr>
                    </a:p>
                  </a:txBody>
                  <a:tcPr marL="68580" marR="68580" marT="0" marB="0"/>
                </a:tc>
                <a:tc>
                  <a:txBody>
                    <a:bodyPr/>
                    <a:lstStyle/>
                    <a:p>
                      <a:pPr marL="457200" algn="ctr">
                        <a:lnSpc>
                          <a:spcPct val="115000"/>
                        </a:lnSpc>
                        <a:spcAft>
                          <a:spcPts val="0"/>
                        </a:spcAft>
                      </a:pPr>
                      <a:endParaRPr lang="ru-RU" sz="2000" dirty="0">
                        <a:latin typeface="Calibri"/>
                        <a:ea typeface="Calibri"/>
                        <a:cs typeface="Times New Roman"/>
                      </a:endParaRPr>
                    </a:p>
                  </a:txBody>
                  <a:tcPr marL="68580" marR="68580" marT="0" marB="0"/>
                </a:tc>
                <a:tc>
                  <a:txBody>
                    <a:bodyPr/>
                    <a:lstStyle/>
                    <a:p>
                      <a:pPr marL="457200" algn="ctr">
                        <a:lnSpc>
                          <a:spcPct val="115000"/>
                        </a:lnSpc>
                        <a:spcAft>
                          <a:spcPts val="0"/>
                        </a:spcAft>
                      </a:pPr>
                      <a:endParaRPr lang="ru-RU" sz="2800" dirty="0">
                        <a:latin typeface="Calibri"/>
                        <a:ea typeface="Calibri"/>
                        <a:cs typeface="Times New Roman"/>
                      </a:endParaRPr>
                    </a:p>
                  </a:txBody>
                  <a:tcPr marL="68580" marR="68580" marT="0" marB="0"/>
                </a:tc>
                <a:tc>
                  <a:txBody>
                    <a:bodyPr/>
                    <a:lstStyle/>
                    <a:p>
                      <a:pPr marL="457200" algn="ctr">
                        <a:lnSpc>
                          <a:spcPct val="115000"/>
                        </a:lnSpc>
                        <a:spcAft>
                          <a:spcPts val="0"/>
                        </a:spcAft>
                      </a:pPr>
                      <a:endParaRPr lang="ru-RU" sz="2800" dirty="0">
                        <a:latin typeface="Calibri"/>
                        <a:ea typeface="Calibri"/>
                        <a:cs typeface="Times New Roman"/>
                      </a:endParaRPr>
                    </a:p>
                  </a:txBody>
                  <a:tcPr marL="68580" marR="68580" marT="0" marB="0"/>
                </a:tc>
                <a:tc>
                  <a:txBody>
                    <a:bodyPr/>
                    <a:lstStyle/>
                    <a:p>
                      <a:pPr marL="457200" algn="ctr">
                        <a:lnSpc>
                          <a:spcPct val="115000"/>
                        </a:lnSpc>
                        <a:spcAft>
                          <a:spcPts val="0"/>
                        </a:spcAft>
                      </a:pPr>
                      <a:endParaRPr lang="ru-RU" sz="2000" dirty="0">
                        <a:latin typeface="Calibri"/>
                        <a:ea typeface="Calibri"/>
                        <a:cs typeface="Times New Roman"/>
                      </a:endParaRPr>
                    </a:p>
                  </a:txBody>
                  <a:tcPr marL="68580" marR="68580" marT="0" marB="0"/>
                </a:tc>
              </a:tr>
              <a:tr h="632737">
                <a:tc>
                  <a:txBody>
                    <a:bodyPr/>
                    <a:lstStyle/>
                    <a:p>
                      <a:pPr marL="457200" algn="l">
                        <a:lnSpc>
                          <a:spcPct val="115000"/>
                        </a:lnSpc>
                        <a:spcAft>
                          <a:spcPts val="0"/>
                        </a:spcAft>
                      </a:pPr>
                      <a:r>
                        <a:rPr lang="ru-RU" sz="2800" dirty="0"/>
                        <a:t>Вера</a:t>
                      </a:r>
                      <a:endParaRPr lang="ru-RU" sz="2000" dirty="0">
                        <a:latin typeface="Calibri"/>
                        <a:ea typeface="Calibri"/>
                        <a:cs typeface="Times New Roman"/>
                      </a:endParaRPr>
                    </a:p>
                  </a:txBody>
                  <a:tcPr marL="68580" marR="68580" marT="0" marB="0"/>
                </a:tc>
                <a:tc>
                  <a:txBody>
                    <a:bodyPr/>
                    <a:lstStyle/>
                    <a:p>
                      <a:pPr marL="457200" algn="ctr">
                        <a:lnSpc>
                          <a:spcPct val="115000"/>
                        </a:lnSpc>
                        <a:spcAft>
                          <a:spcPts val="0"/>
                        </a:spcAft>
                      </a:pPr>
                      <a:endParaRPr lang="ru-RU" sz="2800" dirty="0">
                        <a:latin typeface="Calibri"/>
                        <a:ea typeface="Calibri"/>
                        <a:cs typeface="Times New Roman"/>
                      </a:endParaRPr>
                    </a:p>
                  </a:txBody>
                  <a:tcPr marL="68580" marR="68580" marT="0" marB="0"/>
                </a:tc>
                <a:tc>
                  <a:txBody>
                    <a:bodyPr/>
                    <a:lstStyle/>
                    <a:p>
                      <a:pPr marL="457200" algn="ctr">
                        <a:lnSpc>
                          <a:spcPct val="115000"/>
                        </a:lnSpc>
                        <a:spcAft>
                          <a:spcPts val="0"/>
                        </a:spcAft>
                      </a:pPr>
                      <a:endParaRPr lang="ru-RU" sz="2800" dirty="0">
                        <a:latin typeface="Calibri"/>
                        <a:ea typeface="Calibri"/>
                        <a:cs typeface="Times New Roman"/>
                      </a:endParaRPr>
                    </a:p>
                  </a:txBody>
                  <a:tcPr marL="68580" marR="68580" marT="0" marB="0"/>
                </a:tc>
                <a:tc>
                  <a:txBody>
                    <a:bodyPr/>
                    <a:lstStyle/>
                    <a:p>
                      <a:pPr marL="457200" algn="ctr">
                        <a:lnSpc>
                          <a:spcPct val="115000"/>
                        </a:lnSpc>
                        <a:spcAft>
                          <a:spcPts val="0"/>
                        </a:spcAft>
                      </a:pPr>
                      <a:endParaRPr lang="ru-RU" sz="2800" dirty="0">
                        <a:latin typeface="Calibri"/>
                        <a:ea typeface="Calibri"/>
                        <a:cs typeface="Times New Roman"/>
                      </a:endParaRPr>
                    </a:p>
                  </a:txBody>
                  <a:tcPr marL="68580" marR="68580" marT="0" marB="0"/>
                </a:tc>
                <a:tc>
                  <a:txBody>
                    <a:bodyPr/>
                    <a:lstStyle/>
                    <a:p>
                      <a:pPr marL="457200" algn="ctr">
                        <a:lnSpc>
                          <a:spcPct val="115000"/>
                        </a:lnSpc>
                        <a:spcAft>
                          <a:spcPts val="0"/>
                        </a:spcAft>
                      </a:pPr>
                      <a:endParaRPr lang="ru-RU" sz="2000" dirty="0">
                        <a:latin typeface="Calibri"/>
                        <a:ea typeface="Calibri"/>
                        <a:cs typeface="Times New Roman"/>
                      </a:endParaRPr>
                    </a:p>
                  </a:txBody>
                  <a:tcPr marL="68580" marR="68580" marT="0" marB="0"/>
                </a:tc>
              </a:tr>
              <a:tr h="632737">
                <a:tc>
                  <a:txBody>
                    <a:bodyPr/>
                    <a:lstStyle/>
                    <a:p>
                      <a:pPr marL="457200" algn="l">
                        <a:lnSpc>
                          <a:spcPct val="115000"/>
                        </a:lnSpc>
                        <a:spcAft>
                          <a:spcPts val="0"/>
                        </a:spcAft>
                      </a:pPr>
                      <a:r>
                        <a:rPr lang="ru-RU" sz="2800" dirty="0"/>
                        <a:t>Маша</a:t>
                      </a:r>
                      <a:endParaRPr lang="ru-RU" sz="2000" dirty="0">
                        <a:latin typeface="Calibri"/>
                        <a:ea typeface="Calibri"/>
                        <a:cs typeface="Times New Roman"/>
                      </a:endParaRPr>
                    </a:p>
                  </a:txBody>
                  <a:tcPr marL="68580" marR="68580" marT="0" marB="0"/>
                </a:tc>
                <a:tc>
                  <a:txBody>
                    <a:bodyPr/>
                    <a:lstStyle/>
                    <a:p>
                      <a:pPr marL="457200" algn="ctr">
                        <a:lnSpc>
                          <a:spcPct val="115000"/>
                        </a:lnSpc>
                        <a:spcAft>
                          <a:spcPts val="0"/>
                        </a:spcAft>
                      </a:pPr>
                      <a:endParaRPr lang="ru-RU" sz="2800" dirty="0">
                        <a:latin typeface="Calibri"/>
                        <a:ea typeface="Calibri"/>
                        <a:cs typeface="Times New Roman"/>
                      </a:endParaRPr>
                    </a:p>
                  </a:txBody>
                  <a:tcPr marL="68580" marR="68580" marT="0" marB="0"/>
                </a:tc>
                <a:tc>
                  <a:txBody>
                    <a:bodyPr/>
                    <a:lstStyle/>
                    <a:p>
                      <a:pPr marL="457200" algn="ctr">
                        <a:lnSpc>
                          <a:spcPct val="115000"/>
                        </a:lnSpc>
                        <a:spcAft>
                          <a:spcPts val="0"/>
                        </a:spcAft>
                      </a:pPr>
                      <a:endParaRPr lang="ru-RU" sz="2000" dirty="0">
                        <a:latin typeface="Calibri"/>
                        <a:ea typeface="Calibri"/>
                        <a:cs typeface="Times New Roman"/>
                      </a:endParaRPr>
                    </a:p>
                  </a:txBody>
                  <a:tcPr marL="68580" marR="68580" marT="0" marB="0"/>
                </a:tc>
                <a:tc>
                  <a:txBody>
                    <a:bodyPr/>
                    <a:lstStyle/>
                    <a:p>
                      <a:pPr marL="457200" algn="ctr">
                        <a:lnSpc>
                          <a:spcPct val="115000"/>
                        </a:lnSpc>
                        <a:spcAft>
                          <a:spcPts val="0"/>
                        </a:spcAft>
                      </a:pPr>
                      <a:endParaRPr lang="ru-RU" sz="2800" dirty="0">
                        <a:latin typeface="Calibri"/>
                        <a:ea typeface="Calibri"/>
                        <a:cs typeface="Times New Roman"/>
                      </a:endParaRPr>
                    </a:p>
                  </a:txBody>
                  <a:tcPr marL="68580" marR="68580" marT="0" marB="0"/>
                </a:tc>
                <a:tc>
                  <a:txBody>
                    <a:bodyPr/>
                    <a:lstStyle/>
                    <a:p>
                      <a:pPr marL="457200" algn="ctr">
                        <a:lnSpc>
                          <a:spcPct val="115000"/>
                        </a:lnSpc>
                        <a:spcAft>
                          <a:spcPts val="0"/>
                        </a:spcAft>
                      </a:pPr>
                      <a:endParaRPr lang="ru-RU" sz="2800" dirty="0">
                        <a:latin typeface="Calibri"/>
                        <a:ea typeface="Calibri"/>
                        <a:cs typeface="Times New Roman"/>
                      </a:endParaRPr>
                    </a:p>
                  </a:txBody>
                  <a:tcPr marL="68580" marR="68580" marT="0" marB="0"/>
                </a:tc>
              </a:tr>
              <a:tr h="632737">
                <a:tc>
                  <a:txBody>
                    <a:bodyPr/>
                    <a:lstStyle/>
                    <a:p>
                      <a:pPr marL="457200" algn="l">
                        <a:lnSpc>
                          <a:spcPct val="115000"/>
                        </a:lnSpc>
                        <a:spcAft>
                          <a:spcPts val="0"/>
                        </a:spcAft>
                      </a:pPr>
                      <a:r>
                        <a:rPr lang="ru-RU" sz="2800" dirty="0"/>
                        <a:t>Юля</a:t>
                      </a:r>
                      <a:endParaRPr lang="ru-RU" sz="2000" dirty="0">
                        <a:latin typeface="Calibri"/>
                        <a:ea typeface="Calibri"/>
                        <a:cs typeface="Times New Roman"/>
                      </a:endParaRPr>
                    </a:p>
                  </a:txBody>
                  <a:tcPr marL="68580" marR="68580" marT="0" marB="0"/>
                </a:tc>
                <a:tc>
                  <a:txBody>
                    <a:bodyPr/>
                    <a:lstStyle/>
                    <a:p>
                      <a:pPr marL="457200" algn="ctr">
                        <a:lnSpc>
                          <a:spcPct val="115000"/>
                        </a:lnSpc>
                        <a:spcAft>
                          <a:spcPts val="0"/>
                        </a:spcAft>
                      </a:pPr>
                      <a:endParaRPr lang="ru-RU" sz="2800" dirty="0">
                        <a:latin typeface="Calibri"/>
                        <a:ea typeface="Calibri"/>
                        <a:cs typeface="Times New Roman"/>
                      </a:endParaRPr>
                    </a:p>
                  </a:txBody>
                  <a:tcPr marL="68580" marR="68580" marT="0" marB="0"/>
                </a:tc>
                <a:tc>
                  <a:txBody>
                    <a:bodyPr/>
                    <a:lstStyle/>
                    <a:p>
                      <a:pPr marL="457200" algn="ctr">
                        <a:lnSpc>
                          <a:spcPct val="115000"/>
                        </a:lnSpc>
                        <a:spcAft>
                          <a:spcPts val="0"/>
                        </a:spcAft>
                      </a:pPr>
                      <a:endParaRPr lang="ru-RU" sz="2800" dirty="0">
                        <a:latin typeface="Calibri"/>
                        <a:ea typeface="Calibri"/>
                        <a:cs typeface="Times New Roman"/>
                      </a:endParaRPr>
                    </a:p>
                  </a:txBody>
                  <a:tcPr marL="68580" marR="68580" marT="0" marB="0"/>
                </a:tc>
                <a:tc>
                  <a:txBody>
                    <a:bodyPr/>
                    <a:lstStyle/>
                    <a:p>
                      <a:pPr marL="457200" algn="ctr">
                        <a:lnSpc>
                          <a:spcPct val="115000"/>
                        </a:lnSpc>
                        <a:spcAft>
                          <a:spcPts val="0"/>
                        </a:spcAft>
                      </a:pPr>
                      <a:endParaRPr lang="ru-RU" sz="2800" dirty="0">
                        <a:latin typeface="Calibri"/>
                        <a:ea typeface="Calibri"/>
                        <a:cs typeface="Times New Roman"/>
                      </a:endParaRPr>
                    </a:p>
                  </a:txBody>
                  <a:tcPr marL="68580" marR="68580" marT="0" marB="0"/>
                </a:tc>
                <a:tc>
                  <a:txBody>
                    <a:bodyPr/>
                    <a:lstStyle/>
                    <a:p>
                      <a:pPr marL="457200" algn="ctr">
                        <a:lnSpc>
                          <a:spcPct val="115000"/>
                        </a:lnSpc>
                        <a:spcAft>
                          <a:spcPts val="0"/>
                        </a:spcAft>
                      </a:pPr>
                      <a:endParaRPr lang="ru-RU" sz="2800" dirty="0">
                        <a:latin typeface="Calibri"/>
                        <a:ea typeface="Calibri"/>
                        <a:cs typeface="Times New Roman"/>
                      </a:endParaRPr>
                    </a:p>
                  </a:txBody>
                  <a:tcPr marL="68580" marR="68580" marT="0" marB="0"/>
                </a:tc>
              </a:tr>
              <a:tr h="632737">
                <a:tc gridSpan="3">
                  <a:txBody>
                    <a:bodyPr/>
                    <a:lstStyle/>
                    <a:p>
                      <a:pPr marL="457200">
                        <a:lnSpc>
                          <a:spcPct val="115000"/>
                        </a:lnSpc>
                        <a:spcAft>
                          <a:spcPts val="0"/>
                        </a:spcAft>
                      </a:pPr>
                      <a:endParaRPr lang="ru-RU" sz="2800" dirty="0">
                        <a:latin typeface="Calibri"/>
                        <a:ea typeface="Calibri"/>
                        <a:cs typeface="Times New Roman"/>
                      </a:endParaRPr>
                    </a:p>
                  </a:txBody>
                  <a:tcPr marL="68580" marR="68580" marT="0" marB="0"/>
                </a:tc>
                <a:tc hMerge="1">
                  <a:txBody>
                    <a:bodyPr/>
                    <a:lstStyle/>
                    <a:p>
                      <a:endParaRPr lang="ru-RU"/>
                    </a:p>
                  </a:txBody>
                  <a:tcPr/>
                </a:tc>
                <a:tc hMerge="1">
                  <a:txBody>
                    <a:bodyPr/>
                    <a:lstStyle/>
                    <a:p>
                      <a:endParaRPr lang="ru-RU"/>
                    </a:p>
                  </a:txBody>
                  <a:tcPr/>
                </a:tc>
                <a:tc gridSpan="2">
                  <a:txBody>
                    <a:bodyPr/>
                    <a:lstStyle/>
                    <a:p>
                      <a:pPr marL="457200">
                        <a:lnSpc>
                          <a:spcPct val="115000"/>
                        </a:lnSpc>
                        <a:spcAft>
                          <a:spcPts val="0"/>
                        </a:spcAft>
                      </a:pPr>
                      <a:endParaRPr lang="ru-RU" sz="2800" dirty="0">
                        <a:latin typeface="Calibri"/>
                        <a:ea typeface="Calibri"/>
                        <a:cs typeface="Times New Roman"/>
                      </a:endParaRPr>
                    </a:p>
                  </a:txBody>
                  <a:tcPr marL="68580" marR="68580" marT="0" marB="0"/>
                </a:tc>
                <a:tc hMerge="1">
                  <a:txBody>
                    <a:bodyPr/>
                    <a:lstStyle/>
                    <a:p>
                      <a:endParaRPr lang="ru-RU"/>
                    </a:p>
                  </a:txBody>
                  <a:tcPr/>
                </a:tc>
              </a:tr>
            </a:tbl>
          </a:graphicData>
        </a:graphic>
      </p:graphicFrame>
      <p:sp>
        <p:nvSpPr>
          <p:cNvPr id="3" name="Прямоугольник 2"/>
          <p:cNvSpPr/>
          <p:nvPr/>
        </p:nvSpPr>
        <p:spPr>
          <a:xfrm>
            <a:off x="2000232" y="1857364"/>
            <a:ext cx="171451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smtClean="0">
                <a:solidFill>
                  <a:prstClr val="white"/>
                </a:solidFill>
              </a:rPr>
              <a:t>-</a:t>
            </a:r>
            <a:endParaRPr lang="ru-RU" sz="4000" b="1" dirty="0">
              <a:solidFill>
                <a:prstClr val="white"/>
              </a:solidFill>
            </a:endParaRPr>
          </a:p>
        </p:txBody>
      </p:sp>
      <p:sp>
        <p:nvSpPr>
          <p:cNvPr id="4" name="Прямоугольник 3"/>
          <p:cNvSpPr/>
          <p:nvPr/>
        </p:nvSpPr>
        <p:spPr>
          <a:xfrm>
            <a:off x="7000892" y="1857364"/>
            <a:ext cx="1643074"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800" b="1" dirty="0" smtClean="0">
                <a:solidFill>
                  <a:prstClr val="white"/>
                </a:solidFill>
              </a:rPr>
              <a:t>-</a:t>
            </a:r>
            <a:endParaRPr lang="ru-RU" sz="4800" b="1" dirty="0">
              <a:solidFill>
                <a:prstClr val="white"/>
              </a:solidFill>
            </a:endParaRPr>
          </a:p>
        </p:txBody>
      </p:sp>
      <p:sp>
        <p:nvSpPr>
          <p:cNvPr id="6" name="Прямоугольник 5"/>
          <p:cNvSpPr/>
          <p:nvPr/>
        </p:nvSpPr>
        <p:spPr>
          <a:xfrm>
            <a:off x="7000892" y="2500306"/>
            <a:ext cx="1643074"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b="1" dirty="0" smtClean="0">
                <a:solidFill>
                  <a:prstClr val="white"/>
                </a:solidFill>
              </a:rPr>
              <a:t>-</a:t>
            </a:r>
            <a:endParaRPr lang="ru-RU" sz="4400" b="1" dirty="0">
              <a:solidFill>
                <a:prstClr val="white"/>
              </a:solidFill>
            </a:endParaRPr>
          </a:p>
        </p:txBody>
      </p:sp>
      <p:sp>
        <p:nvSpPr>
          <p:cNvPr id="7" name="Прямоугольник 6"/>
          <p:cNvSpPr/>
          <p:nvPr/>
        </p:nvSpPr>
        <p:spPr>
          <a:xfrm>
            <a:off x="3714744" y="3143248"/>
            <a:ext cx="1643074"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smtClean="0">
                <a:solidFill>
                  <a:prstClr val="white"/>
                </a:solidFill>
              </a:rPr>
              <a:t>+</a:t>
            </a:r>
            <a:endParaRPr lang="ru-RU" sz="4000" b="1" dirty="0">
              <a:solidFill>
                <a:prstClr val="white"/>
              </a:solidFill>
            </a:endParaRPr>
          </a:p>
        </p:txBody>
      </p:sp>
      <p:sp>
        <p:nvSpPr>
          <p:cNvPr id="8" name="Прямоугольник 7"/>
          <p:cNvSpPr/>
          <p:nvPr/>
        </p:nvSpPr>
        <p:spPr>
          <a:xfrm>
            <a:off x="3714744" y="2500306"/>
            <a:ext cx="1643074"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smtClean="0">
                <a:solidFill>
                  <a:prstClr val="white"/>
                </a:solidFill>
              </a:rPr>
              <a:t>-</a:t>
            </a:r>
            <a:endParaRPr lang="ru-RU" sz="4000" b="1" dirty="0">
              <a:solidFill>
                <a:prstClr val="white"/>
              </a:solidFill>
            </a:endParaRPr>
          </a:p>
        </p:txBody>
      </p:sp>
      <p:sp>
        <p:nvSpPr>
          <p:cNvPr id="9" name="Прямоугольник 8"/>
          <p:cNvSpPr/>
          <p:nvPr/>
        </p:nvSpPr>
        <p:spPr>
          <a:xfrm>
            <a:off x="3714744" y="3786190"/>
            <a:ext cx="1643074"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smtClean="0">
                <a:solidFill>
                  <a:prstClr val="white"/>
                </a:solidFill>
              </a:rPr>
              <a:t>-</a:t>
            </a:r>
            <a:endParaRPr lang="ru-RU" sz="4000" b="1" dirty="0">
              <a:solidFill>
                <a:prstClr val="white"/>
              </a:solidFill>
            </a:endParaRPr>
          </a:p>
        </p:txBody>
      </p:sp>
      <p:sp>
        <p:nvSpPr>
          <p:cNvPr id="10" name="Прямоугольник 9"/>
          <p:cNvSpPr/>
          <p:nvPr/>
        </p:nvSpPr>
        <p:spPr>
          <a:xfrm>
            <a:off x="3714744" y="1857364"/>
            <a:ext cx="1643074"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smtClean="0">
                <a:solidFill>
                  <a:prstClr val="white"/>
                </a:solidFill>
              </a:rPr>
              <a:t>-</a:t>
            </a:r>
            <a:endParaRPr lang="ru-RU" sz="4000" b="1" dirty="0">
              <a:solidFill>
                <a:prstClr val="white"/>
              </a:solidFill>
            </a:endParaRPr>
          </a:p>
        </p:txBody>
      </p:sp>
      <p:sp>
        <p:nvSpPr>
          <p:cNvPr id="11" name="Прямоугольник 10"/>
          <p:cNvSpPr/>
          <p:nvPr/>
        </p:nvSpPr>
        <p:spPr>
          <a:xfrm>
            <a:off x="5357818" y="1857364"/>
            <a:ext cx="1643074"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smtClean="0">
                <a:solidFill>
                  <a:prstClr val="white"/>
                </a:solidFill>
              </a:rPr>
              <a:t>+</a:t>
            </a:r>
            <a:endParaRPr lang="ru-RU" sz="4000" b="1" dirty="0">
              <a:solidFill>
                <a:prstClr val="white"/>
              </a:solidFill>
            </a:endParaRPr>
          </a:p>
        </p:txBody>
      </p:sp>
      <p:sp>
        <p:nvSpPr>
          <p:cNvPr id="12" name="Прямоугольник 11"/>
          <p:cNvSpPr/>
          <p:nvPr/>
        </p:nvSpPr>
        <p:spPr>
          <a:xfrm>
            <a:off x="5357818" y="3786190"/>
            <a:ext cx="1643074"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smtClean="0">
                <a:solidFill>
                  <a:prstClr val="white"/>
                </a:solidFill>
              </a:rPr>
              <a:t>-</a:t>
            </a:r>
            <a:endParaRPr lang="ru-RU" sz="4000" b="1" dirty="0">
              <a:solidFill>
                <a:prstClr val="white"/>
              </a:solidFill>
            </a:endParaRPr>
          </a:p>
        </p:txBody>
      </p:sp>
      <p:sp>
        <p:nvSpPr>
          <p:cNvPr id="13" name="Прямоугольник 12"/>
          <p:cNvSpPr/>
          <p:nvPr/>
        </p:nvSpPr>
        <p:spPr>
          <a:xfrm>
            <a:off x="5357818" y="3143248"/>
            <a:ext cx="1643074"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smtClean="0">
                <a:solidFill>
                  <a:prstClr val="white"/>
                </a:solidFill>
              </a:rPr>
              <a:t>-</a:t>
            </a:r>
            <a:endParaRPr lang="ru-RU" sz="4000" b="1" dirty="0">
              <a:solidFill>
                <a:prstClr val="white"/>
              </a:solidFill>
            </a:endParaRPr>
          </a:p>
        </p:txBody>
      </p:sp>
      <p:sp>
        <p:nvSpPr>
          <p:cNvPr id="14" name="Прямоугольник 13"/>
          <p:cNvSpPr/>
          <p:nvPr/>
        </p:nvSpPr>
        <p:spPr>
          <a:xfrm>
            <a:off x="5357818" y="2500306"/>
            <a:ext cx="1643074"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smtClean="0">
                <a:solidFill>
                  <a:prstClr val="white"/>
                </a:solidFill>
              </a:rPr>
              <a:t>-</a:t>
            </a:r>
            <a:endParaRPr lang="ru-RU" sz="4000" b="1" dirty="0">
              <a:solidFill>
                <a:prstClr val="white"/>
              </a:solidFill>
            </a:endParaRPr>
          </a:p>
        </p:txBody>
      </p:sp>
      <p:sp>
        <p:nvSpPr>
          <p:cNvPr id="15" name="Прямоугольник 14"/>
          <p:cNvSpPr/>
          <p:nvPr/>
        </p:nvSpPr>
        <p:spPr>
          <a:xfrm>
            <a:off x="2000232" y="2500306"/>
            <a:ext cx="171451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smtClean="0">
                <a:solidFill>
                  <a:prstClr val="white"/>
                </a:solidFill>
              </a:rPr>
              <a:t>+</a:t>
            </a:r>
            <a:endParaRPr lang="ru-RU" sz="4000" b="1" dirty="0">
              <a:solidFill>
                <a:prstClr val="white"/>
              </a:solidFill>
            </a:endParaRPr>
          </a:p>
        </p:txBody>
      </p:sp>
      <p:sp>
        <p:nvSpPr>
          <p:cNvPr id="16" name="Прямоугольник 15"/>
          <p:cNvSpPr/>
          <p:nvPr/>
        </p:nvSpPr>
        <p:spPr>
          <a:xfrm>
            <a:off x="7000892" y="3714752"/>
            <a:ext cx="1643074"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smtClean="0">
                <a:solidFill>
                  <a:prstClr val="white"/>
                </a:solidFill>
              </a:rPr>
              <a:t>+</a:t>
            </a:r>
            <a:endParaRPr lang="ru-RU" sz="4000" b="1" dirty="0">
              <a:solidFill>
                <a:prstClr val="white"/>
              </a:solidFill>
            </a:endParaRPr>
          </a:p>
        </p:txBody>
      </p:sp>
      <p:sp>
        <p:nvSpPr>
          <p:cNvPr id="17" name="Прямоугольник 16"/>
          <p:cNvSpPr/>
          <p:nvPr/>
        </p:nvSpPr>
        <p:spPr>
          <a:xfrm>
            <a:off x="2000232" y="3143248"/>
            <a:ext cx="171451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smtClean="0">
                <a:solidFill>
                  <a:prstClr val="white"/>
                </a:solidFill>
              </a:rPr>
              <a:t>-</a:t>
            </a:r>
            <a:endParaRPr lang="ru-RU" sz="4000" b="1" dirty="0">
              <a:solidFill>
                <a:prstClr val="white"/>
              </a:solidFill>
            </a:endParaRPr>
          </a:p>
        </p:txBody>
      </p:sp>
      <p:sp>
        <p:nvSpPr>
          <p:cNvPr id="18" name="Прямоугольник 17"/>
          <p:cNvSpPr/>
          <p:nvPr/>
        </p:nvSpPr>
        <p:spPr>
          <a:xfrm>
            <a:off x="2000232" y="3786190"/>
            <a:ext cx="1714512"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smtClean="0">
                <a:solidFill>
                  <a:prstClr val="white"/>
                </a:solidFill>
              </a:rPr>
              <a:t>-</a:t>
            </a:r>
            <a:endParaRPr lang="ru-RU" sz="4000" b="1" dirty="0">
              <a:solidFill>
                <a:prstClr val="white"/>
              </a:solidFill>
            </a:endParaRPr>
          </a:p>
        </p:txBody>
      </p:sp>
      <p:sp>
        <p:nvSpPr>
          <p:cNvPr id="19" name="Прямоугольник 18"/>
          <p:cNvSpPr/>
          <p:nvPr/>
        </p:nvSpPr>
        <p:spPr>
          <a:xfrm>
            <a:off x="7000892" y="3143248"/>
            <a:ext cx="1643074"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smtClean="0">
                <a:solidFill>
                  <a:prstClr val="white"/>
                </a:solidFill>
              </a:rPr>
              <a:t>-</a:t>
            </a:r>
            <a:endParaRPr lang="ru-RU" sz="4000" b="1" dirty="0">
              <a:solidFill>
                <a:prstClr val="white"/>
              </a:solidFill>
            </a:endParaRPr>
          </a:p>
        </p:txBody>
      </p:sp>
      <p:sp>
        <p:nvSpPr>
          <p:cNvPr id="20" name="Прямоугольник 19"/>
          <p:cNvSpPr/>
          <p:nvPr/>
        </p:nvSpPr>
        <p:spPr>
          <a:xfrm>
            <a:off x="571472" y="5143512"/>
            <a:ext cx="7929618" cy="1384995"/>
          </a:xfrm>
          <a:prstGeom prst="rect">
            <a:avLst/>
          </a:prstGeom>
        </p:spPr>
        <p:txBody>
          <a:bodyPr wrap="square">
            <a:spAutoFit/>
          </a:bodyPr>
          <a:lstStyle/>
          <a:p>
            <a:r>
              <a:rPr lang="ru-RU" sz="2800" b="1" i="1" dirty="0" smtClean="0">
                <a:solidFill>
                  <a:prstClr val="black"/>
                </a:solidFill>
              </a:rPr>
              <a:t>Катя: </a:t>
            </a:r>
            <a:r>
              <a:rPr lang="ru-RU" sz="2800" i="1" dirty="0" smtClean="0">
                <a:solidFill>
                  <a:prstClr val="black"/>
                </a:solidFill>
              </a:rPr>
              <a:t>ни 1, ни 4</a:t>
            </a:r>
          </a:p>
          <a:p>
            <a:r>
              <a:rPr lang="ru-RU" sz="2800" b="1" i="1" dirty="0" smtClean="0">
                <a:solidFill>
                  <a:prstClr val="black"/>
                </a:solidFill>
              </a:rPr>
              <a:t>Вера: </a:t>
            </a:r>
            <a:r>
              <a:rPr lang="ru-RU" sz="2800" i="1" dirty="0" smtClean="0">
                <a:solidFill>
                  <a:prstClr val="black"/>
                </a:solidFill>
              </a:rPr>
              <a:t>не 4</a:t>
            </a:r>
          </a:p>
          <a:p>
            <a:r>
              <a:rPr lang="ru-RU" sz="2800" b="1" i="1" dirty="0" smtClean="0">
                <a:solidFill>
                  <a:prstClr val="black"/>
                </a:solidFill>
              </a:rPr>
              <a:t>Маша: </a:t>
            </a:r>
            <a:r>
              <a:rPr lang="ru-RU" sz="2800" i="1" dirty="0" smtClean="0">
                <a:solidFill>
                  <a:prstClr val="black"/>
                </a:solidFill>
              </a:rPr>
              <a:t>2</a:t>
            </a:r>
          </a:p>
        </p:txBody>
      </p:sp>
    </p:spTree>
    <p:extLst>
      <p:ext uri="{BB962C8B-B14F-4D97-AF65-F5344CB8AC3E}">
        <p14:creationId xmlns:p14="http://schemas.microsoft.com/office/powerpoint/2010/main" val="21555540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3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500"/>
                                        <p:tgtEl>
                                          <p:spTgt spid="14"/>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500"/>
                                        <p:tgtEl>
                                          <p:spTgt spid="17"/>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500"/>
                                        <p:tgtEl>
                                          <p:spTgt spid="18"/>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16"/>
                                        </p:tgtEl>
                                        <p:attrNameLst>
                                          <p:attrName>style.visibility</p:attrName>
                                        </p:attrNameLst>
                                      </p:cBhvr>
                                      <p:to>
                                        <p:strVal val="visible"/>
                                      </p:to>
                                    </p:set>
                                    <p:animEffect transition="in" filter="fade">
                                      <p:cBhvr>
                                        <p:cTn id="82" dur="500"/>
                                        <p:tgtEl>
                                          <p:spTgt spid="16"/>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285720" y="214290"/>
            <a:ext cx="857256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ru-RU" sz="3200" b="1" i="1" dirty="0" smtClean="0">
                <a:solidFill>
                  <a:srgbClr val="002060"/>
                </a:solidFill>
                <a:ea typeface="Calibri" pitchFamily="34" charset="0"/>
                <a:cs typeface="Times New Roman" pitchFamily="18" charset="0"/>
              </a:rPr>
              <a:t>Задача 2</a:t>
            </a:r>
            <a:r>
              <a:rPr lang="ru-RU" sz="3200" b="1" i="1" dirty="0" smtClean="0">
                <a:solidFill>
                  <a:srgbClr val="1F497D"/>
                </a:solidFill>
                <a:ea typeface="Calibri" pitchFamily="34" charset="0"/>
                <a:cs typeface="Times New Roman" pitchFamily="18" charset="0"/>
              </a:rPr>
              <a:t>.</a:t>
            </a:r>
            <a:r>
              <a:rPr lang="ru-RU" sz="3200" dirty="0" smtClean="0">
                <a:solidFill>
                  <a:prstClr val="black"/>
                </a:solidFill>
                <a:ea typeface="Calibri" pitchFamily="34" charset="0"/>
                <a:cs typeface="Times New Roman" pitchFamily="18" charset="0"/>
              </a:rPr>
              <a:t> Беседуют трое друзей: Белокуров, Рыжов и Чернов. Брюнет сказал Белокурову: </a:t>
            </a:r>
          </a:p>
          <a:p>
            <a:pPr fontAlgn="base">
              <a:spcBef>
                <a:spcPct val="0"/>
              </a:spcBef>
              <a:spcAft>
                <a:spcPct val="0"/>
              </a:spcAft>
            </a:pPr>
            <a:r>
              <a:rPr lang="ru-RU" sz="3200" dirty="0" smtClean="0">
                <a:solidFill>
                  <a:prstClr val="black"/>
                </a:solidFill>
                <a:ea typeface="Calibri" pitchFamily="34" charset="0"/>
                <a:cs typeface="Times New Roman" pitchFamily="18" charset="0"/>
              </a:rPr>
              <a:t>«Любопытно, что ни у кого из нас цвет волос не соответствует фамилии, да и ты не брюнет».</a:t>
            </a:r>
          </a:p>
          <a:p>
            <a:pPr fontAlgn="base">
              <a:spcBef>
                <a:spcPct val="0"/>
              </a:spcBef>
              <a:spcAft>
                <a:spcPct val="0"/>
              </a:spcAft>
            </a:pPr>
            <a:r>
              <a:rPr lang="ru-RU" sz="3200" dirty="0" smtClean="0">
                <a:solidFill>
                  <a:prstClr val="black"/>
                </a:solidFill>
                <a:ea typeface="Calibri" pitchFamily="34" charset="0"/>
                <a:cs typeface="Times New Roman" pitchFamily="18" charset="0"/>
              </a:rPr>
              <a:t> Какой цвет волос у каждого из друзей?</a:t>
            </a:r>
          </a:p>
          <a:p>
            <a:pPr fontAlgn="base">
              <a:spcBef>
                <a:spcPct val="0"/>
              </a:spcBef>
              <a:spcAft>
                <a:spcPct val="0"/>
              </a:spcAft>
            </a:pPr>
            <a:endParaRPr lang="ru-RU" sz="3200" dirty="0" smtClean="0">
              <a:solidFill>
                <a:prstClr val="black"/>
              </a:solidFill>
              <a:latin typeface="Arial" pitchFamily="34" charset="0"/>
            </a:endParaRPr>
          </a:p>
        </p:txBody>
      </p:sp>
      <p:sp>
        <p:nvSpPr>
          <p:cNvPr id="19458" name="Rectangle 2"/>
          <p:cNvSpPr>
            <a:spLocks noChangeArrowheads="1"/>
          </p:cNvSpPr>
          <p:nvPr/>
        </p:nvSpPr>
        <p:spPr bwMode="auto">
          <a:xfrm>
            <a:off x="0" y="4929198"/>
            <a:ext cx="7929618"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990600" fontAlgn="base">
              <a:spcBef>
                <a:spcPct val="0"/>
              </a:spcBef>
              <a:spcAft>
                <a:spcPct val="0"/>
              </a:spcAft>
            </a:pPr>
            <a:r>
              <a:rPr lang="ru-RU" sz="3200" b="1" i="1" dirty="0" smtClean="0">
                <a:solidFill>
                  <a:srgbClr val="7030A0"/>
                </a:solidFill>
                <a:ea typeface="Calibri" pitchFamily="34" charset="0"/>
                <a:cs typeface="Times New Roman" pitchFamily="18" charset="0"/>
              </a:rPr>
              <a:t>Ответ:</a:t>
            </a:r>
            <a:r>
              <a:rPr lang="ru-RU" sz="3200" b="1" dirty="0" smtClean="0">
                <a:solidFill>
                  <a:srgbClr val="7030A0"/>
                </a:solidFill>
                <a:ea typeface="Calibri" pitchFamily="34" charset="0"/>
                <a:cs typeface="Times New Roman" pitchFamily="18" charset="0"/>
              </a:rPr>
              <a:t> Белокуров  рыжий, Чернов русый, Рыжов чёрный</a:t>
            </a:r>
            <a:r>
              <a:rPr lang="ru-RU" sz="1400" dirty="0" smtClean="0">
                <a:solidFill>
                  <a:prstClr val="black"/>
                </a:solidFill>
                <a:ea typeface="Calibri" pitchFamily="34" charset="0"/>
                <a:cs typeface="Times New Roman" pitchFamily="18" charset="0"/>
              </a:rPr>
              <a:t>.</a:t>
            </a:r>
            <a:endParaRPr lang="ru-RU" dirty="0" smtClean="0">
              <a:solidFill>
                <a:prstClr val="black"/>
              </a:solidFill>
              <a:latin typeface="Arial" pitchFamily="34" charset="0"/>
            </a:endParaRPr>
          </a:p>
        </p:txBody>
      </p:sp>
      <p:pic>
        <p:nvPicPr>
          <p:cNvPr id="1026" name="Picture 2" descr="C:\Documents and Settings\Сергей\Local Settings\Temporary Internet Files\Content.IE5\2Z67HJ1S\MC900232907[1].wmf"/>
          <p:cNvPicPr>
            <a:picLocks noChangeAspect="1" noChangeArrowheads="1"/>
          </p:cNvPicPr>
          <p:nvPr/>
        </p:nvPicPr>
        <p:blipFill>
          <a:blip r:embed="rId2" cstate="print"/>
          <a:srcRect/>
          <a:stretch>
            <a:fillRect/>
          </a:stretch>
        </p:blipFill>
        <p:spPr bwMode="auto">
          <a:xfrm>
            <a:off x="1785918" y="2786058"/>
            <a:ext cx="1122630" cy="1857469"/>
          </a:xfrm>
          <a:prstGeom prst="rect">
            <a:avLst/>
          </a:prstGeom>
          <a:noFill/>
        </p:spPr>
      </p:pic>
      <p:pic>
        <p:nvPicPr>
          <p:cNvPr id="1027" name="Picture 3" descr="C:\Documents and Settings\Сергей\Local Settings\Temporary Internet Files\Content.IE5\DUJTU9WQ\MC900232908[1].wmf"/>
          <p:cNvPicPr>
            <a:picLocks noChangeAspect="1" noChangeArrowheads="1"/>
          </p:cNvPicPr>
          <p:nvPr/>
        </p:nvPicPr>
        <p:blipFill>
          <a:blip r:embed="rId3" cstate="print"/>
          <a:srcRect/>
          <a:stretch>
            <a:fillRect/>
          </a:stretch>
        </p:blipFill>
        <p:spPr bwMode="auto">
          <a:xfrm>
            <a:off x="3714744" y="2786058"/>
            <a:ext cx="1229762" cy="1854451"/>
          </a:xfrm>
          <a:prstGeom prst="rect">
            <a:avLst/>
          </a:prstGeom>
          <a:noFill/>
        </p:spPr>
      </p:pic>
      <p:pic>
        <p:nvPicPr>
          <p:cNvPr id="1029" name="Picture 5" descr="C:\Documents and Settings\Сергей\Local Settings\Temporary Internet Files\Content.IE5\9X72AJSO\MC900232452[1].wmf"/>
          <p:cNvPicPr>
            <a:picLocks noChangeAspect="1" noChangeArrowheads="1"/>
          </p:cNvPicPr>
          <p:nvPr/>
        </p:nvPicPr>
        <p:blipFill>
          <a:blip r:embed="rId4" cstate="print"/>
          <a:srcRect/>
          <a:stretch>
            <a:fillRect/>
          </a:stretch>
        </p:blipFill>
        <p:spPr bwMode="auto">
          <a:xfrm flipH="1">
            <a:off x="5572132" y="2857497"/>
            <a:ext cx="928694" cy="1714512"/>
          </a:xfrm>
          <a:prstGeom prst="rect">
            <a:avLst/>
          </a:prstGeom>
          <a:noFill/>
        </p:spPr>
      </p:pic>
    </p:spTree>
    <p:extLst>
      <p:ext uri="{BB962C8B-B14F-4D97-AF65-F5344CB8AC3E}">
        <p14:creationId xmlns:p14="http://schemas.microsoft.com/office/powerpoint/2010/main" val="29409840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457"/>
                                        </p:tgtEl>
                                        <p:attrNameLst>
                                          <p:attrName>style.visibility</p:attrName>
                                        </p:attrNameLst>
                                      </p:cBhvr>
                                      <p:to>
                                        <p:strVal val="visible"/>
                                      </p:to>
                                    </p:set>
                                    <p:animEffect transition="in" filter="wipe(up)">
                                      <p:cBhvr>
                                        <p:cTn id="7" dur="500"/>
                                        <p:tgtEl>
                                          <p:spTgt spid="1945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458">
                                            <p:txEl>
                                              <p:pRg st="0" end="0"/>
                                            </p:txEl>
                                          </p:spTgt>
                                        </p:tgtEl>
                                        <p:attrNameLst>
                                          <p:attrName>style.visibility</p:attrName>
                                        </p:attrNameLst>
                                      </p:cBhvr>
                                      <p:to>
                                        <p:strVal val="visible"/>
                                      </p:to>
                                    </p:set>
                                    <p:animEffect transition="in" filter="fade">
                                      <p:cBhvr>
                                        <p:cTn id="12" dur="2000"/>
                                        <p:tgtEl>
                                          <p:spTgt spid="194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5911873"/>
          </a:xfrm>
        </p:spPr>
        <p:txBody>
          <a:bodyPr>
            <a:normAutofit lnSpcReduction="10000"/>
          </a:bodyPr>
          <a:lstStyle/>
          <a:p>
            <a:pPr>
              <a:buNone/>
            </a:pPr>
            <a:r>
              <a:rPr lang="ru-RU" b="1" i="1" dirty="0" smtClean="0">
                <a:solidFill>
                  <a:srgbClr val="002060"/>
                </a:solidFill>
              </a:rPr>
              <a:t>Задача 3.</a:t>
            </a:r>
            <a:r>
              <a:rPr lang="ru-RU" dirty="0" smtClean="0"/>
              <a:t> Один из пяти братьев испёк маме пирог.</a:t>
            </a:r>
          </a:p>
          <a:p>
            <a:pPr>
              <a:buNone/>
            </a:pPr>
            <a:r>
              <a:rPr lang="ru-RU" dirty="0" smtClean="0"/>
              <a:t> Андрей сказал: «Это Витя или Толя».</a:t>
            </a:r>
          </a:p>
          <a:p>
            <a:pPr>
              <a:buNone/>
            </a:pPr>
            <a:r>
              <a:rPr lang="ru-RU" dirty="0" smtClean="0"/>
              <a:t> Витя сказал: «Это сделал не я и не Юра».</a:t>
            </a:r>
          </a:p>
          <a:p>
            <a:pPr>
              <a:buNone/>
            </a:pPr>
            <a:r>
              <a:rPr lang="ru-RU" dirty="0" smtClean="0"/>
              <a:t> Толя сказал: «Вы оба шутите».</a:t>
            </a:r>
          </a:p>
          <a:p>
            <a:pPr>
              <a:buNone/>
            </a:pPr>
            <a:r>
              <a:rPr lang="ru-RU" dirty="0" smtClean="0"/>
              <a:t> Дима сказал: «Нет один из них сказал правду, а другой нет». </a:t>
            </a:r>
          </a:p>
          <a:p>
            <a:pPr>
              <a:buNone/>
            </a:pPr>
            <a:r>
              <a:rPr lang="ru-RU" dirty="0" smtClean="0"/>
              <a:t>Юра сказал: «Нет, Дима, ты не прав».</a:t>
            </a:r>
          </a:p>
          <a:p>
            <a:pPr algn="ctr">
              <a:buNone/>
            </a:pPr>
            <a:r>
              <a:rPr lang="ru-RU" dirty="0" smtClean="0"/>
              <a:t> Мама знает, что трое её сыновей всегда говорят правду. </a:t>
            </a:r>
          </a:p>
          <a:p>
            <a:pPr algn="ctr">
              <a:buNone/>
            </a:pPr>
            <a:r>
              <a:rPr lang="ru-RU" dirty="0" smtClean="0"/>
              <a:t>Кто испёк пирог?</a:t>
            </a:r>
          </a:p>
          <a:p>
            <a:pPr>
              <a:buNone/>
            </a:pPr>
            <a:endParaRPr lang="ru-RU" dirty="0"/>
          </a:p>
        </p:txBody>
      </p:sp>
      <p:pic>
        <p:nvPicPr>
          <p:cNvPr id="4" name="Рисунок 3" descr="C:\Documents and Settings\нина\Local Settings\Temporary Internet Files\Content.IE5\9YT2RUB7\MCj03343280000[1].wmf"/>
          <p:cNvPicPr/>
          <p:nvPr/>
        </p:nvPicPr>
        <p:blipFill>
          <a:blip r:embed="rId2" cstate="print"/>
          <a:srcRect/>
          <a:stretch>
            <a:fillRect/>
          </a:stretch>
        </p:blipFill>
        <p:spPr bwMode="auto">
          <a:xfrm>
            <a:off x="6643702" y="2000240"/>
            <a:ext cx="2214546" cy="2071702"/>
          </a:xfrm>
          <a:prstGeom prst="rect">
            <a:avLst/>
          </a:prstGeom>
          <a:noFill/>
          <a:ln w="9525">
            <a:noFill/>
            <a:miter lim="800000"/>
            <a:headEnd/>
            <a:tailEnd/>
          </a:ln>
        </p:spPr>
      </p:pic>
      <p:sp>
        <p:nvSpPr>
          <p:cNvPr id="21505" name="Rectangle 1"/>
          <p:cNvSpPr>
            <a:spLocks noChangeArrowheads="1"/>
          </p:cNvSpPr>
          <p:nvPr/>
        </p:nvSpPr>
        <p:spPr bwMode="auto">
          <a:xfrm>
            <a:off x="0" y="5780782"/>
            <a:ext cx="91440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990600" fontAlgn="base">
              <a:spcBef>
                <a:spcPct val="0"/>
              </a:spcBef>
              <a:spcAft>
                <a:spcPct val="0"/>
              </a:spcAft>
            </a:pPr>
            <a:r>
              <a:rPr lang="ru-RU" sz="3200" b="1" i="1" dirty="0" smtClean="0">
                <a:solidFill>
                  <a:srgbClr val="002060"/>
                </a:solidFill>
                <a:ea typeface="Calibri" pitchFamily="34" charset="0"/>
                <a:cs typeface="Times New Roman" pitchFamily="18" charset="0"/>
              </a:rPr>
              <a:t>Ответ:</a:t>
            </a:r>
            <a:r>
              <a:rPr lang="ru-RU" sz="3200" b="1" dirty="0" smtClean="0">
                <a:solidFill>
                  <a:srgbClr val="002060"/>
                </a:solidFill>
                <a:ea typeface="Calibri" pitchFamily="34" charset="0"/>
                <a:cs typeface="Times New Roman" pitchFamily="18" charset="0"/>
              </a:rPr>
              <a:t> Пирог испёк Толя. Правду сказали Андрей, Витя и Юра.</a:t>
            </a:r>
            <a:endParaRPr lang="ru-RU" sz="4000" b="1" dirty="0" smtClean="0">
              <a:solidFill>
                <a:srgbClr val="002060"/>
              </a:solidFill>
              <a:latin typeface="Arial" pitchFamily="34" charset="0"/>
            </a:endParaRPr>
          </a:p>
        </p:txBody>
      </p:sp>
    </p:spTree>
    <p:extLst>
      <p:ext uri="{BB962C8B-B14F-4D97-AF65-F5344CB8AC3E}">
        <p14:creationId xmlns:p14="http://schemas.microsoft.com/office/powerpoint/2010/main" val="199960219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2000"/>
                                        <p:tgtEl>
                                          <p:spTgt spid="3">
                                            <p:txEl>
                                              <p:pRg st="0" end="0"/>
                                            </p:txEl>
                                          </p:spTgt>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3000"/>
                                        <p:tgtEl>
                                          <p:spTgt spid="3">
                                            <p:txEl>
                                              <p:pRg st="1" end="1"/>
                                            </p:txEl>
                                          </p:spTgt>
                                        </p:tgtEl>
                                      </p:cBhvr>
                                    </p:animEffect>
                                  </p:childTnLst>
                                </p:cTn>
                              </p:par>
                            </p:childTnLst>
                          </p:cTn>
                        </p:par>
                        <p:par>
                          <p:cTn id="12" fill="hold">
                            <p:stCondLst>
                              <p:cond delay="5000"/>
                            </p:stCondLst>
                            <p:childTnLst>
                              <p:par>
                                <p:cTn id="13" presetID="22" presetClass="entr" presetSubtype="8"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2000"/>
                                        <p:tgtEl>
                                          <p:spTgt spid="3">
                                            <p:txEl>
                                              <p:pRg st="2" end="2"/>
                                            </p:txEl>
                                          </p:spTgt>
                                        </p:tgtEl>
                                      </p:cBhvr>
                                    </p:animEffect>
                                  </p:childTnLst>
                                </p:cTn>
                              </p:par>
                            </p:childTnLst>
                          </p:cTn>
                        </p:par>
                        <p:par>
                          <p:cTn id="16" fill="hold">
                            <p:stCondLst>
                              <p:cond delay="7000"/>
                            </p:stCondLst>
                            <p:childTnLst>
                              <p:par>
                                <p:cTn id="17" presetID="22" presetClass="entr" presetSubtype="8"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2000"/>
                                        <p:tgtEl>
                                          <p:spTgt spid="3">
                                            <p:txEl>
                                              <p:pRg st="3" end="3"/>
                                            </p:txEl>
                                          </p:spTgt>
                                        </p:tgtEl>
                                      </p:cBhvr>
                                    </p:animEffect>
                                  </p:childTnLst>
                                </p:cTn>
                              </p:par>
                            </p:childTnLst>
                          </p:cTn>
                        </p:par>
                        <p:par>
                          <p:cTn id="20" fill="hold">
                            <p:stCondLst>
                              <p:cond delay="9000"/>
                            </p:stCondLst>
                            <p:childTnLst>
                              <p:par>
                                <p:cTn id="21" presetID="22" presetClass="entr" presetSubtype="8"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2000"/>
                                        <p:tgtEl>
                                          <p:spTgt spid="3">
                                            <p:txEl>
                                              <p:pRg st="4" end="4"/>
                                            </p:txEl>
                                          </p:spTgt>
                                        </p:tgtEl>
                                      </p:cBhvr>
                                    </p:animEffect>
                                  </p:childTnLst>
                                </p:cTn>
                              </p:par>
                            </p:childTnLst>
                          </p:cTn>
                        </p:par>
                        <p:par>
                          <p:cTn id="24" fill="hold">
                            <p:stCondLst>
                              <p:cond delay="11000"/>
                            </p:stCondLst>
                            <p:childTnLst>
                              <p:par>
                                <p:cTn id="25" presetID="22" presetClass="entr" presetSubtype="8"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left)">
                                      <p:cBhvr>
                                        <p:cTn id="27" dur="2000"/>
                                        <p:tgtEl>
                                          <p:spTgt spid="3">
                                            <p:txEl>
                                              <p:pRg st="5" end="5"/>
                                            </p:txEl>
                                          </p:spTgt>
                                        </p:tgtEl>
                                      </p:cBhvr>
                                    </p:animEffect>
                                  </p:childTnLst>
                                </p:cTn>
                              </p:par>
                            </p:childTnLst>
                          </p:cTn>
                        </p:par>
                        <p:par>
                          <p:cTn id="28" fill="hold">
                            <p:stCondLst>
                              <p:cond delay="13000"/>
                            </p:stCondLst>
                            <p:childTnLst>
                              <p:par>
                                <p:cTn id="29" presetID="21" presetClass="entr" presetSubtype="4"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heel(4)">
                                      <p:cBhvr>
                                        <p:cTn id="31" dur="500"/>
                                        <p:tgtEl>
                                          <p:spTgt spid="4"/>
                                        </p:tgtEl>
                                      </p:cBhvr>
                                    </p:animEffect>
                                  </p:childTnLst>
                                </p:cTn>
                              </p:par>
                            </p:childTnLst>
                          </p:cTn>
                        </p:par>
                        <p:par>
                          <p:cTn id="32" fill="hold">
                            <p:stCondLst>
                              <p:cond delay="13500"/>
                            </p:stCondLst>
                            <p:childTnLst>
                              <p:par>
                                <p:cTn id="33" presetID="53" presetClass="entr" presetSubtype="0" fill="hold" nodeType="after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p:cTn id="35" dur="2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6" dur="20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37" dur="2000"/>
                                        <p:tgtEl>
                                          <p:spTgt spid="3">
                                            <p:txEl>
                                              <p:pRg st="6" end="6"/>
                                            </p:txEl>
                                          </p:spTgt>
                                        </p:tgtEl>
                                      </p:cBhvr>
                                    </p:animEffect>
                                  </p:childTnLst>
                                </p:cTn>
                              </p:par>
                            </p:childTnLst>
                          </p:cTn>
                        </p:par>
                        <p:par>
                          <p:cTn id="38" fill="hold">
                            <p:stCondLst>
                              <p:cond delay="15500"/>
                            </p:stCondLst>
                            <p:childTnLst>
                              <p:par>
                                <p:cTn id="39" presetID="53" presetClass="entr" presetSubtype="0" fill="hold" nodeType="after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p:cTn id="41" dur="2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2" dur="20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43" dur="2000"/>
                                        <p:tgtEl>
                                          <p:spTgt spid="3">
                                            <p:txEl>
                                              <p:pRg st="7" end="7"/>
                                            </p:txEl>
                                          </p:spTgt>
                                        </p:tgtEl>
                                      </p:cBhvr>
                                    </p:animEffect>
                                  </p:childTnLst>
                                </p:cTn>
                              </p:par>
                            </p:childTnLst>
                          </p:cTn>
                        </p:par>
                        <p:par>
                          <p:cTn id="44" fill="hold">
                            <p:stCondLst>
                              <p:cond delay="17500"/>
                            </p:stCondLst>
                            <p:childTnLst>
                              <p:par>
                                <p:cTn id="45" presetID="6" presetClass="emph" presetSubtype="0" fill="hold" nodeType="afterEffect">
                                  <p:stCondLst>
                                    <p:cond delay="0"/>
                                  </p:stCondLst>
                                  <p:childTnLst>
                                    <p:animScale>
                                      <p:cBhvr>
                                        <p:cTn id="46" dur="2000" fill="hold"/>
                                        <p:tgtEl>
                                          <p:spTgt spid="3">
                                            <p:txEl>
                                              <p:pRg st="7" end="7"/>
                                            </p:txEl>
                                          </p:spTgt>
                                        </p:tgtEl>
                                      </p:cBhvr>
                                      <p:by x="150000" y="150000"/>
                                    </p:animScale>
                                  </p:childTnLst>
                                </p:cTn>
                              </p:par>
                              <p:par>
                                <p:cTn id="47" presetID="19" presetClass="emph" presetSubtype="0" fill="hold" nodeType="withEffect">
                                  <p:stCondLst>
                                    <p:cond delay="0"/>
                                  </p:stCondLst>
                                  <p:childTnLst>
                                    <p:animClr clrSpc="rgb" dir="cw">
                                      <p:cBhvr override="childStyle">
                                        <p:cTn id="48" dur="500" fill="hold"/>
                                        <p:tgtEl>
                                          <p:spTgt spid="3">
                                            <p:txEl>
                                              <p:pRg st="7" end="7"/>
                                            </p:txEl>
                                          </p:spTgt>
                                        </p:tgtEl>
                                        <p:attrNameLst>
                                          <p:attrName>style.color</p:attrName>
                                        </p:attrNameLst>
                                      </p:cBhvr>
                                      <p:to>
                                        <a:srgbClr val="4217F7"/>
                                      </p:to>
                                    </p:animClr>
                                    <p:animClr clrSpc="rgb" dir="cw">
                                      <p:cBhvr>
                                        <p:cTn id="49" dur="500" fill="hold"/>
                                        <p:tgtEl>
                                          <p:spTgt spid="3">
                                            <p:txEl>
                                              <p:pRg st="7" end="7"/>
                                            </p:txEl>
                                          </p:spTgt>
                                        </p:tgtEl>
                                        <p:attrNameLst>
                                          <p:attrName>fillcolor</p:attrName>
                                        </p:attrNameLst>
                                      </p:cBhvr>
                                      <p:to>
                                        <a:srgbClr val="4217F7"/>
                                      </p:to>
                                    </p:animClr>
                                    <p:set>
                                      <p:cBhvr>
                                        <p:cTn id="50" dur="500" fill="hold"/>
                                        <p:tgtEl>
                                          <p:spTgt spid="3">
                                            <p:txEl>
                                              <p:pRg st="7" end="7"/>
                                            </p:txEl>
                                          </p:spTgt>
                                        </p:tgtEl>
                                        <p:attrNameLst>
                                          <p:attrName>fill.type</p:attrName>
                                        </p:attrNameLst>
                                      </p:cBhvr>
                                      <p:to>
                                        <p:strVal val="solid"/>
                                      </p:to>
                                    </p:set>
                                    <p:set>
                                      <p:cBhvr>
                                        <p:cTn id="51" dur="500" fill="hold"/>
                                        <p:tgtEl>
                                          <p:spTgt spid="3">
                                            <p:txEl>
                                              <p:pRg st="7" end="7"/>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21505"/>
                                        </p:tgtEl>
                                        <p:attrNameLst>
                                          <p:attrName>style.visibility</p:attrName>
                                        </p:attrNameLst>
                                      </p:cBhvr>
                                      <p:to>
                                        <p:strVal val="visible"/>
                                      </p:to>
                                    </p:set>
                                    <p:animEffect transition="in" filter="fade">
                                      <p:cBhvr>
                                        <p:cTn id="56" dur="2000"/>
                                        <p:tgtEl>
                                          <p:spTgt spid="215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5"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740</Words>
  <Application>Microsoft Office PowerPoint</Application>
  <PresentationFormat>Экран (4:3)</PresentationFormat>
  <Paragraphs>134</Paragraphs>
  <Slides>13</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13</vt:i4>
      </vt:variant>
    </vt:vector>
  </HeadingPairs>
  <TitlesOfParts>
    <vt:vector size="15" baseType="lpstr">
      <vt:lpstr>Тема Office</vt:lpstr>
      <vt:lpstr>1_Тема Office</vt:lpstr>
      <vt:lpstr>Занятие №6 </vt:lpstr>
      <vt:lpstr>  Разминка</vt:lpstr>
      <vt:lpstr>Презентация PowerPoint</vt:lpstr>
      <vt:lpstr>Решения домашних задач </vt:lpstr>
      <vt:lpstr>  Приёмы устного счёта  </vt:lpstr>
      <vt:lpstr> Решение логических задач матричным способом </vt:lpstr>
      <vt:lpstr>Презентация PowerPoint</vt:lpstr>
      <vt:lpstr>Презентация PowerPoint</vt:lpstr>
      <vt:lpstr>Презентация PowerPoint</vt:lpstr>
      <vt:lpstr> Занимательная страничка</vt:lpstr>
      <vt:lpstr>Презентация PowerPoint</vt:lpstr>
      <vt:lpstr>  Математические ребусы</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Занятие №6 </dc:title>
  <dc:creator>Elena</dc:creator>
  <cp:lastModifiedBy>Elena</cp:lastModifiedBy>
  <cp:revision>2</cp:revision>
  <dcterms:created xsi:type="dcterms:W3CDTF">2023-11-19T12:03:25Z</dcterms:created>
  <dcterms:modified xsi:type="dcterms:W3CDTF">2023-11-19T12:19:41Z</dcterms:modified>
</cp:coreProperties>
</file>