
<file path=[Content_Types].xml><?xml version="1.0" encoding="utf-8"?>
<Types xmlns="http://schemas.openxmlformats.org/package/2006/content-types">
  <Default Extension="bin" ContentType="application/vnd.openxmlformats-officedocument.oleObject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docx" ContentType="application/vnd.openxmlformats-officedocument.wordprocessingml.document"/>
  <Default Extension="gif" ContentType="image/gif"/>
  <Default Extension="vml" ContentType="application/vnd.openxmlformats-officedocument.vmlDrawi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9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96491598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9709704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4681639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87764912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90621383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21351499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1830795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400276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798367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4583731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7586106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4000">
              <a:srgbClr val="DDEBCF"/>
            </a:gs>
            <a:gs pos="50000">
              <a:srgbClr val="9CB86E"/>
            </a:gs>
            <a:gs pos="100000">
              <a:srgbClr val="156B13"/>
            </a:gs>
          </a:gsLst>
          <a:lin ang="5400000" scaled="0"/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4353523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13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oleObject" Target="../embeddings/oleObject1.bin"/><Relationship Id="rId2" Type="http://schemas.openxmlformats.org/officeDocument/2006/relationships/slideLayout" Target="../slideLayouts/slideLayout13.xml"/><Relationship Id="rId1" Type="http://schemas.openxmlformats.org/officeDocument/2006/relationships/vmlDrawing" Target="../drawings/vmlDrawing1.vml"/><Relationship Id="rId6" Type="http://schemas.openxmlformats.org/officeDocument/2006/relationships/image" Target="../media/image10.wmf"/><Relationship Id="rId5" Type="http://schemas.openxmlformats.org/officeDocument/2006/relationships/image" Target="../media/image9.emf"/><Relationship Id="rId4" Type="http://schemas.openxmlformats.org/officeDocument/2006/relationships/package" Target="../embeddings/Microsoft_Word_Document1.docx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wmf"/><Relationship Id="rId1" Type="http://schemas.openxmlformats.org/officeDocument/2006/relationships/slideLayout" Target="../slideLayouts/slideLayout13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15.wmf"/><Relationship Id="rId4" Type="http://schemas.openxmlformats.org/officeDocument/2006/relationships/image" Target="../media/image14.wm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wmf"/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5.xml"/><Relationship Id="rId4" Type="http://schemas.openxmlformats.org/officeDocument/2006/relationships/image" Target="../media/image4.wm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5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071670" y="1"/>
            <a:ext cx="4357718" cy="1071546"/>
          </a:xfrm>
        </p:spPr>
        <p:txBody>
          <a:bodyPr>
            <a:normAutofit/>
          </a:bodyPr>
          <a:lstStyle/>
          <a:p>
            <a:r>
              <a:rPr lang="ru-RU" sz="3200" b="1" i="1" dirty="0" smtClean="0">
                <a:solidFill>
                  <a:schemeClr val="accent3">
                    <a:lumMod val="50000"/>
                  </a:schemeClr>
                </a:solidFill>
              </a:rPr>
              <a:t>Занятие № 4</a:t>
            </a:r>
            <a:endParaRPr lang="ru-RU" sz="3200" b="1" i="1" dirty="0">
              <a:solidFill>
                <a:schemeClr val="accent3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14414" y="928670"/>
            <a:ext cx="6400800" cy="1752600"/>
          </a:xfrm>
        </p:spPr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Решение олимпиадных задач</a:t>
            </a:r>
          </a:p>
          <a:p>
            <a:endParaRPr lang="ru-RU" dirty="0"/>
          </a:p>
        </p:txBody>
      </p:sp>
      <p:pic>
        <p:nvPicPr>
          <p:cNvPr id="4" name="Рисунок 3" descr="4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-20000"/>
          </a:blip>
          <a:srcRect b="11016"/>
          <a:stretch>
            <a:fillRect/>
          </a:stretch>
        </p:blipFill>
        <p:spPr>
          <a:xfrm>
            <a:off x="3357554" y="4143380"/>
            <a:ext cx="1348736" cy="214314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54266199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25470"/>
          </a:xfrm>
        </p:spPr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5">
                    <a:lumMod val="50000"/>
                  </a:schemeClr>
                </a:solidFill>
              </a:rPr>
              <a:t>Для второй карты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</a:t>
            </a:r>
            <a:r>
              <a:rPr lang="ru-RU" sz="2400" dirty="0" smtClean="0"/>
              <a:t>Рассуждая аналогично, приходим к необходимости в красках трёх цветов. Так как остается нечетное количество не закрашенных стран, то, чередуя краски 2 и 3 цветов, как в предыдущем случае, нельзя закрасить все оставшиеся страны,     (иначе 2 какие-то пограничные будут закрашены одним цветом.) Значит, хотя бы одну страну придётся закрасить каким-то 4 цветом.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4572000" y="3286124"/>
            <a:ext cx="4286280" cy="3571876"/>
            <a:chOff x="190" y="13881"/>
            <a:chExt cx="2467" cy="2164"/>
          </a:xfrm>
        </p:grpSpPr>
        <p:sp>
          <p:nvSpPr>
            <p:cNvPr id="21507" name="AutoShape 3"/>
            <p:cNvSpPr>
              <a:spLocks noChangeArrowheads="1"/>
            </p:cNvSpPr>
            <p:nvPr/>
          </p:nvSpPr>
          <p:spPr bwMode="auto">
            <a:xfrm>
              <a:off x="310" y="13969"/>
              <a:ext cx="2143" cy="1976"/>
            </a:xfrm>
            <a:custGeom>
              <a:avLst/>
              <a:gdLst>
                <a:gd name="G0" fmla="+- 6207 0 0"/>
                <a:gd name="G1" fmla="+- 21600 0 6207"/>
                <a:gd name="G2" fmla="+- 21600 0 6207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6207" y="10800"/>
                  </a:moveTo>
                  <a:cubicBezTo>
                    <a:pt x="6207" y="13337"/>
                    <a:pt x="8263" y="15393"/>
                    <a:pt x="10800" y="15393"/>
                  </a:cubicBezTo>
                  <a:cubicBezTo>
                    <a:pt x="13337" y="15393"/>
                    <a:pt x="15393" y="13337"/>
                    <a:pt x="15393" y="10800"/>
                  </a:cubicBezTo>
                  <a:cubicBezTo>
                    <a:pt x="15393" y="8263"/>
                    <a:pt x="13337" y="6207"/>
                    <a:pt x="10800" y="6207"/>
                  </a:cubicBezTo>
                  <a:cubicBezTo>
                    <a:pt x="8263" y="6207"/>
                    <a:pt x="6207" y="8263"/>
                    <a:pt x="6207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CCECFF">
                    <a:alpha val="7001"/>
                  </a:srgbClr>
                </a:gs>
                <a:gs pos="100000">
                  <a:srgbClr val="CCECFF">
                    <a:gamma/>
                    <a:shade val="46275"/>
                    <a:invGamma/>
                  </a:srgbClr>
                </a:gs>
              </a:gsLst>
              <a:path path="rect">
                <a:fillToRect r="100000" b="100000"/>
              </a:path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08" name="Oval 4"/>
            <p:cNvSpPr>
              <a:spLocks noChangeArrowheads="1"/>
            </p:cNvSpPr>
            <p:nvPr/>
          </p:nvSpPr>
          <p:spPr bwMode="auto">
            <a:xfrm>
              <a:off x="884" y="14530"/>
              <a:ext cx="955" cy="888"/>
            </a:xfrm>
            <a:prstGeom prst="ellipse">
              <a:avLst/>
            </a:prstGeom>
            <a:solidFill>
              <a:srgbClr val="BFBFB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1509" name="AutoShape 5"/>
            <p:cNvCxnSpPr>
              <a:cxnSpLocks noChangeShapeType="1"/>
            </p:cNvCxnSpPr>
            <p:nvPr/>
          </p:nvCxnSpPr>
          <p:spPr bwMode="auto">
            <a:xfrm>
              <a:off x="787" y="14179"/>
              <a:ext cx="335" cy="4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10" name="AutoShape 6"/>
            <p:cNvCxnSpPr>
              <a:cxnSpLocks noChangeShapeType="1"/>
            </p:cNvCxnSpPr>
            <p:nvPr/>
          </p:nvCxnSpPr>
          <p:spPr bwMode="auto">
            <a:xfrm flipV="1">
              <a:off x="419" y="15167"/>
              <a:ext cx="552" cy="25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11" name="AutoShape 7"/>
            <p:cNvCxnSpPr>
              <a:cxnSpLocks noChangeShapeType="1"/>
            </p:cNvCxnSpPr>
            <p:nvPr/>
          </p:nvCxnSpPr>
          <p:spPr bwMode="auto">
            <a:xfrm flipH="1">
              <a:off x="1708" y="14179"/>
              <a:ext cx="285" cy="452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1512" name="AutoShape 8"/>
            <p:cNvCxnSpPr>
              <a:cxnSpLocks noChangeShapeType="1"/>
            </p:cNvCxnSpPr>
            <p:nvPr/>
          </p:nvCxnSpPr>
          <p:spPr bwMode="auto">
            <a:xfrm>
              <a:off x="1825" y="15083"/>
              <a:ext cx="628" cy="185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1513" name="AutoShape 9"/>
            <p:cNvSpPr>
              <a:spLocks noChangeArrowheads="1"/>
            </p:cNvSpPr>
            <p:nvPr/>
          </p:nvSpPr>
          <p:spPr bwMode="auto">
            <a:xfrm rot="38152068">
              <a:off x="399" y="13786"/>
              <a:ext cx="2160" cy="2357"/>
            </a:xfrm>
            <a:custGeom>
              <a:avLst/>
              <a:gdLst>
                <a:gd name="G0" fmla="+- 5143 0 0"/>
                <a:gd name="G1" fmla="+- -8686268 0 0"/>
                <a:gd name="G2" fmla="+- 0 0 -8686268"/>
                <a:gd name="T0" fmla="*/ 0 256 1"/>
                <a:gd name="T1" fmla="*/ 180 256 1"/>
                <a:gd name="G3" fmla="+- -8686268 T0 T1"/>
                <a:gd name="T2" fmla="*/ 0 256 1"/>
                <a:gd name="T3" fmla="*/ 90 256 1"/>
                <a:gd name="G4" fmla="+- -8686268 T2 T3"/>
                <a:gd name="G5" fmla="*/ G4 2 1"/>
                <a:gd name="T4" fmla="*/ 90 256 1"/>
                <a:gd name="T5" fmla="*/ 0 256 1"/>
                <a:gd name="G6" fmla="+- -8686268 T4 T5"/>
                <a:gd name="G7" fmla="*/ G6 2 1"/>
                <a:gd name="G8" fmla="abs -8686268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5143"/>
                <a:gd name="G18" fmla="*/ 5143 1 2"/>
                <a:gd name="G19" fmla="+- G18 5400 0"/>
                <a:gd name="G20" fmla="cos G19 -8686268"/>
                <a:gd name="G21" fmla="sin G19 -8686268"/>
                <a:gd name="G22" fmla="+- G20 10800 0"/>
                <a:gd name="G23" fmla="+- G21 10800 0"/>
                <a:gd name="G24" fmla="+- 10800 0 G20"/>
                <a:gd name="G25" fmla="+- 5143 10800 0"/>
                <a:gd name="G26" fmla="?: G9 G17 G25"/>
                <a:gd name="G27" fmla="?: G9 0 21600"/>
                <a:gd name="G28" fmla="cos 10800 -8686268"/>
                <a:gd name="G29" fmla="sin 10800 -8686268"/>
                <a:gd name="G30" fmla="sin 5143 -8686268"/>
                <a:gd name="G31" fmla="+- G28 10800 0"/>
                <a:gd name="G32" fmla="+- G29 10800 0"/>
                <a:gd name="G33" fmla="+- G30 10800 0"/>
                <a:gd name="G34" fmla="?: G4 0 G31"/>
                <a:gd name="G35" fmla="?: -8686268 G34 0"/>
                <a:gd name="G36" fmla="?: G6 G35 G31"/>
                <a:gd name="G37" fmla="+- 21600 0 G36"/>
                <a:gd name="G38" fmla="?: G4 0 G33"/>
                <a:gd name="G39" fmla="?: -8686268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409 w 21600"/>
                <a:gd name="T15" fmla="*/ 4926 h 21600"/>
                <a:gd name="T16" fmla="*/ 10800 w 21600"/>
                <a:gd name="T17" fmla="*/ 5657 h 21600"/>
                <a:gd name="T18" fmla="*/ 16191 w 21600"/>
                <a:gd name="T19" fmla="*/ 492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22" y="7010"/>
                  </a:moveTo>
                  <a:cubicBezTo>
                    <a:pt x="8271" y="6140"/>
                    <a:pt x="9512" y="5656"/>
                    <a:pt x="10800" y="5657"/>
                  </a:cubicBezTo>
                  <a:cubicBezTo>
                    <a:pt x="12087" y="5657"/>
                    <a:pt x="13328" y="6140"/>
                    <a:pt x="14277" y="7010"/>
                  </a:cubicBezTo>
                  <a:lnTo>
                    <a:pt x="18102" y="2842"/>
                  </a:lnTo>
                  <a:cubicBezTo>
                    <a:pt x="16109" y="1014"/>
                    <a:pt x="13504" y="-1"/>
                    <a:pt x="10799" y="0"/>
                  </a:cubicBezTo>
                  <a:cubicBezTo>
                    <a:pt x="8095" y="0"/>
                    <a:pt x="5490" y="1014"/>
                    <a:pt x="3497" y="2842"/>
                  </a:cubicBezTo>
                  <a:close/>
                </a:path>
              </a:pathLst>
            </a:custGeom>
            <a:solidFill>
              <a:srgbClr val="94363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4" name="AutoShape 10"/>
            <p:cNvSpPr>
              <a:spLocks noChangeArrowheads="1"/>
            </p:cNvSpPr>
            <p:nvPr/>
          </p:nvSpPr>
          <p:spPr bwMode="auto">
            <a:xfrm>
              <a:off x="313" y="13924"/>
              <a:ext cx="2143" cy="1897"/>
            </a:xfrm>
            <a:custGeom>
              <a:avLst/>
              <a:gdLst>
                <a:gd name="G0" fmla="+- 4129 0 0"/>
                <a:gd name="G1" fmla="+- -8609292 0 0"/>
                <a:gd name="G2" fmla="+- 0 0 -8609292"/>
                <a:gd name="T0" fmla="*/ 0 256 1"/>
                <a:gd name="T1" fmla="*/ 180 256 1"/>
                <a:gd name="G3" fmla="+- -8609292 T0 T1"/>
                <a:gd name="T2" fmla="*/ 0 256 1"/>
                <a:gd name="T3" fmla="*/ 90 256 1"/>
                <a:gd name="G4" fmla="+- -8609292 T2 T3"/>
                <a:gd name="G5" fmla="*/ G4 2 1"/>
                <a:gd name="T4" fmla="*/ 90 256 1"/>
                <a:gd name="T5" fmla="*/ 0 256 1"/>
                <a:gd name="G6" fmla="+- -8609292 T4 T5"/>
                <a:gd name="G7" fmla="*/ G6 2 1"/>
                <a:gd name="G8" fmla="abs -8609292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129"/>
                <a:gd name="G18" fmla="*/ 4129 1 2"/>
                <a:gd name="G19" fmla="+- G18 5400 0"/>
                <a:gd name="G20" fmla="cos G19 -8609292"/>
                <a:gd name="G21" fmla="sin G19 -8609292"/>
                <a:gd name="G22" fmla="+- G20 10800 0"/>
                <a:gd name="G23" fmla="+- G21 10800 0"/>
                <a:gd name="G24" fmla="+- 10800 0 G20"/>
                <a:gd name="G25" fmla="+- 4129 10800 0"/>
                <a:gd name="G26" fmla="?: G9 G17 G25"/>
                <a:gd name="G27" fmla="?: G9 0 21600"/>
                <a:gd name="G28" fmla="cos 10800 -8609292"/>
                <a:gd name="G29" fmla="sin 10800 -8609292"/>
                <a:gd name="G30" fmla="sin 4129 -8609292"/>
                <a:gd name="G31" fmla="+- G28 10800 0"/>
                <a:gd name="G32" fmla="+- G29 10800 0"/>
                <a:gd name="G33" fmla="+- G30 10800 0"/>
                <a:gd name="G34" fmla="?: G4 0 G31"/>
                <a:gd name="G35" fmla="?: -8609292 G34 0"/>
                <a:gd name="G36" fmla="?: G6 G35 G31"/>
                <a:gd name="G37" fmla="+- 21600 0 G36"/>
                <a:gd name="G38" fmla="?: G4 0 G33"/>
                <a:gd name="G39" fmla="?: -8609292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866 w 21600"/>
                <a:gd name="T15" fmla="*/ 5197 h 21600"/>
                <a:gd name="T16" fmla="*/ 10800 w 21600"/>
                <a:gd name="T17" fmla="*/ 6671 h 21600"/>
                <a:gd name="T18" fmla="*/ 15734 w 21600"/>
                <a:gd name="T19" fmla="*/ 5197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071" y="7701"/>
                  </a:moveTo>
                  <a:cubicBezTo>
                    <a:pt x="8825" y="7037"/>
                    <a:pt x="9795" y="6670"/>
                    <a:pt x="10800" y="6671"/>
                  </a:cubicBezTo>
                  <a:cubicBezTo>
                    <a:pt x="11804" y="6671"/>
                    <a:pt x="12774" y="7037"/>
                    <a:pt x="13528" y="7701"/>
                  </a:cubicBezTo>
                  <a:lnTo>
                    <a:pt x="17937" y="2694"/>
                  </a:lnTo>
                  <a:cubicBezTo>
                    <a:pt x="15965" y="958"/>
                    <a:pt x="13427" y="-1"/>
                    <a:pt x="10799" y="0"/>
                  </a:cubicBezTo>
                  <a:cubicBezTo>
                    <a:pt x="8172" y="0"/>
                    <a:pt x="5634" y="958"/>
                    <a:pt x="3662" y="2694"/>
                  </a:cubicBezTo>
                  <a:close/>
                </a:path>
              </a:pathLst>
            </a:custGeom>
            <a:solidFill>
              <a:srgbClr val="B2A1C7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5" name="AutoShape 11"/>
            <p:cNvSpPr>
              <a:spLocks noChangeArrowheads="1"/>
            </p:cNvSpPr>
            <p:nvPr/>
          </p:nvSpPr>
          <p:spPr bwMode="auto">
            <a:xfrm rot="5056806">
              <a:off x="242" y="13829"/>
              <a:ext cx="2160" cy="2263"/>
            </a:xfrm>
            <a:custGeom>
              <a:avLst/>
              <a:gdLst>
                <a:gd name="G0" fmla="+- 4907 0 0"/>
                <a:gd name="G1" fmla="+- -8789464 0 0"/>
                <a:gd name="G2" fmla="+- 0 0 -8789464"/>
                <a:gd name="T0" fmla="*/ 0 256 1"/>
                <a:gd name="T1" fmla="*/ 180 256 1"/>
                <a:gd name="G3" fmla="+- -8789464 T0 T1"/>
                <a:gd name="T2" fmla="*/ 0 256 1"/>
                <a:gd name="T3" fmla="*/ 90 256 1"/>
                <a:gd name="G4" fmla="+- -8789464 T2 T3"/>
                <a:gd name="G5" fmla="*/ G4 2 1"/>
                <a:gd name="T4" fmla="*/ 90 256 1"/>
                <a:gd name="T5" fmla="*/ 0 256 1"/>
                <a:gd name="G6" fmla="+- -8789464 T4 T5"/>
                <a:gd name="G7" fmla="*/ G6 2 1"/>
                <a:gd name="G8" fmla="abs -8789464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4907"/>
                <a:gd name="G18" fmla="*/ 4907 1 2"/>
                <a:gd name="G19" fmla="+- G18 5400 0"/>
                <a:gd name="G20" fmla="cos G19 -8789464"/>
                <a:gd name="G21" fmla="sin G19 -8789464"/>
                <a:gd name="G22" fmla="+- G20 10800 0"/>
                <a:gd name="G23" fmla="+- G21 10800 0"/>
                <a:gd name="G24" fmla="+- 10800 0 G20"/>
                <a:gd name="G25" fmla="+- 4907 10800 0"/>
                <a:gd name="G26" fmla="?: G9 G17 G25"/>
                <a:gd name="G27" fmla="?: G9 0 21600"/>
                <a:gd name="G28" fmla="cos 10800 -8789464"/>
                <a:gd name="G29" fmla="sin 10800 -8789464"/>
                <a:gd name="G30" fmla="sin 4907 -8789464"/>
                <a:gd name="G31" fmla="+- G28 10800 0"/>
                <a:gd name="G32" fmla="+- G29 10800 0"/>
                <a:gd name="G33" fmla="+- G30 10800 0"/>
                <a:gd name="G34" fmla="?: G4 0 G31"/>
                <a:gd name="G35" fmla="?: -8789464 G34 0"/>
                <a:gd name="G36" fmla="?: G6 G35 G31"/>
                <a:gd name="G37" fmla="+- 21600 0 G36"/>
                <a:gd name="G38" fmla="?: G4 0 G33"/>
                <a:gd name="G39" fmla="?: -8789464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32 w 21600"/>
                <a:gd name="T15" fmla="*/ 5161 h 21600"/>
                <a:gd name="T16" fmla="*/ 10800 w 21600"/>
                <a:gd name="T17" fmla="*/ 5893 h 21600"/>
                <a:gd name="T18" fmla="*/ 16268 w 21600"/>
                <a:gd name="T19" fmla="*/ 5161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7384" y="7277"/>
                  </a:moveTo>
                  <a:cubicBezTo>
                    <a:pt x="8299" y="6389"/>
                    <a:pt x="9524" y="5892"/>
                    <a:pt x="10800" y="5893"/>
                  </a:cubicBezTo>
                  <a:cubicBezTo>
                    <a:pt x="12075" y="5893"/>
                    <a:pt x="13300" y="6389"/>
                    <a:pt x="14215" y="7277"/>
                  </a:cubicBezTo>
                  <a:lnTo>
                    <a:pt x="18318" y="3046"/>
                  </a:lnTo>
                  <a:cubicBezTo>
                    <a:pt x="16303" y="1092"/>
                    <a:pt x="13606" y="-1"/>
                    <a:pt x="10799" y="0"/>
                  </a:cubicBezTo>
                  <a:cubicBezTo>
                    <a:pt x="7993" y="0"/>
                    <a:pt x="5296" y="1092"/>
                    <a:pt x="3281" y="3046"/>
                  </a:cubicBezTo>
                  <a:close/>
                </a:path>
              </a:pathLst>
            </a:cu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6" name="AutoShape 12"/>
            <p:cNvSpPr>
              <a:spLocks noChangeArrowheads="1"/>
            </p:cNvSpPr>
            <p:nvPr/>
          </p:nvSpPr>
          <p:spPr bwMode="auto">
            <a:xfrm rot="8750358">
              <a:off x="564" y="14174"/>
              <a:ext cx="1903" cy="1796"/>
            </a:xfrm>
            <a:custGeom>
              <a:avLst/>
              <a:gdLst>
                <a:gd name="G0" fmla="+- 3463 0 0"/>
                <a:gd name="G1" fmla="+- -8634119 0 0"/>
                <a:gd name="G2" fmla="+- 0 0 -8634119"/>
                <a:gd name="T0" fmla="*/ 0 256 1"/>
                <a:gd name="T1" fmla="*/ 180 256 1"/>
                <a:gd name="G3" fmla="+- -8634119 T0 T1"/>
                <a:gd name="T2" fmla="*/ 0 256 1"/>
                <a:gd name="T3" fmla="*/ 90 256 1"/>
                <a:gd name="G4" fmla="+- -8634119 T2 T3"/>
                <a:gd name="G5" fmla="*/ G4 2 1"/>
                <a:gd name="T4" fmla="*/ 90 256 1"/>
                <a:gd name="T5" fmla="*/ 0 256 1"/>
                <a:gd name="G6" fmla="+- -8634119 T4 T5"/>
                <a:gd name="G7" fmla="*/ G6 2 1"/>
                <a:gd name="G8" fmla="abs -8634119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463"/>
                <a:gd name="G18" fmla="*/ 3463 1 2"/>
                <a:gd name="G19" fmla="+- G18 5400 0"/>
                <a:gd name="G20" fmla="cos G19 -8634119"/>
                <a:gd name="G21" fmla="sin G19 -8634119"/>
                <a:gd name="G22" fmla="+- G20 10800 0"/>
                <a:gd name="G23" fmla="+- G21 10800 0"/>
                <a:gd name="G24" fmla="+- 10800 0 G20"/>
                <a:gd name="G25" fmla="+- 3463 10800 0"/>
                <a:gd name="G26" fmla="?: G9 G17 G25"/>
                <a:gd name="G27" fmla="?: G9 0 21600"/>
                <a:gd name="G28" fmla="cos 10800 -8634119"/>
                <a:gd name="G29" fmla="sin 10800 -8634119"/>
                <a:gd name="G30" fmla="sin 3463 -8634119"/>
                <a:gd name="G31" fmla="+- G28 10800 0"/>
                <a:gd name="G32" fmla="+- G29 10800 0"/>
                <a:gd name="G33" fmla="+- G30 10800 0"/>
                <a:gd name="G34" fmla="?: G4 0 G31"/>
                <a:gd name="G35" fmla="?: -8634119 G34 0"/>
                <a:gd name="G36" fmla="?: G6 G35 G31"/>
                <a:gd name="G37" fmla="+- 21600 0 G36"/>
                <a:gd name="G38" fmla="?: G4 0 G33"/>
                <a:gd name="G39" fmla="?: -8634119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6051 w 21600"/>
                <a:gd name="T15" fmla="*/ 5478 h 21600"/>
                <a:gd name="T16" fmla="*/ 10800 w 21600"/>
                <a:gd name="T17" fmla="*/ 7337 h 21600"/>
                <a:gd name="T18" fmla="*/ 15549 w 21600"/>
                <a:gd name="T19" fmla="*/ 5478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494" y="8216"/>
                  </a:moveTo>
                  <a:cubicBezTo>
                    <a:pt x="9128" y="7649"/>
                    <a:pt x="9949" y="7336"/>
                    <a:pt x="10800" y="7337"/>
                  </a:cubicBezTo>
                  <a:cubicBezTo>
                    <a:pt x="11650" y="7337"/>
                    <a:pt x="12471" y="7649"/>
                    <a:pt x="13105" y="8216"/>
                  </a:cubicBezTo>
                  <a:lnTo>
                    <a:pt x="17990" y="2742"/>
                  </a:lnTo>
                  <a:cubicBezTo>
                    <a:pt x="16012" y="976"/>
                    <a:pt x="13452" y="-1"/>
                    <a:pt x="10799" y="0"/>
                  </a:cubicBezTo>
                  <a:cubicBezTo>
                    <a:pt x="8147" y="0"/>
                    <a:pt x="5587" y="976"/>
                    <a:pt x="3609" y="2742"/>
                  </a:cubicBezTo>
                  <a:close/>
                </a:path>
              </a:pathLst>
            </a:custGeom>
            <a:solidFill>
              <a:srgbClr val="94363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7" name="AutoShape 13"/>
            <p:cNvSpPr>
              <a:spLocks noChangeArrowheads="1"/>
            </p:cNvSpPr>
            <p:nvPr/>
          </p:nvSpPr>
          <p:spPr bwMode="auto">
            <a:xfrm rot="12401192">
              <a:off x="324" y="14254"/>
              <a:ext cx="1880" cy="1762"/>
            </a:xfrm>
            <a:custGeom>
              <a:avLst/>
              <a:gdLst>
                <a:gd name="G0" fmla="+- 3329 0 0"/>
                <a:gd name="G1" fmla="+- -9222007 0 0"/>
                <a:gd name="G2" fmla="+- 0 0 -9222007"/>
                <a:gd name="T0" fmla="*/ 0 256 1"/>
                <a:gd name="T1" fmla="*/ 180 256 1"/>
                <a:gd name="G3" fmla="+- -9222007 T0 T1"/>
                <a:gd name="T2" fmla="*/ 0 256 1"/>
                <a:gd name="T3" fmla="*/ 90 256 1"/>
                <a:gd name="G4" fmla="+- -9222007 T2 T3"/>
                <a:gd name="G5" fmla="*/ G4 2 1"/>
                <a:gd name="T4" fmla="*/ 90 256 1"/>
                <a:gd name="T5" fmla="*/ 0 256 1"/>
                <a:gd name="G6" fmla="+- -9222007 T4 T5"/>
                <a:gd name="G7" fmla="*/ G6 2 1"/>
                <a:gd name="G8" fmla="abs -9222007"/>
                <a:gd name="T6" fmla="*/ 0 256 1"/>
                <a:gd name="T7" fmla="*/ 90 256 1"/>
                <a:gd name="G9" fmla="+- G8 T6 T7"/>
                <a:gd name="G10" fmla="?: G9 G7 G5"/>
                <a:gd name="T8" fmla="*/ 0 256 1"/>
                <a:gd name="T9" fmla="*/ 360 256 1"/>
                <a:gd name="G11" fmla="+- G10 T8 T9"/>
                <a:gd name="G12" fmla="?: G10 G11 G10"/>
                <a:gd name="T10" fmla="*/ 0 256 1"/>
                <a:gd name="T11" fmla="*/ 360 256 1"/>
                <a:gd name="G13" fmla="+- G12 T10 T11"/>
                <a:gd name="G14" fmla="?: G12 G13 G12"/>
                <a:gd name="G15" fmla="+- 0 0 G14"/>
                <a:gd name="G16" fmla="+- 10800 0 0"/>
                <a:gd name="G17" fmla="+- 10800 0 3329"/>
                <a:gd name="G18" fmla="*/ 3329 1 2"/>
                <a:gd name="G19" fmla="+- G18 5400 0"/>
                <a:gd name="G20" fmla="cos G19 -9222007"/>
                <a:gd name="G21" fmla="sin G19 -9222007"/>
                <a:gd name="G22" fmla="+- G20 10800 0"/>
                <a:gd name="G23" fmla="+- G21 10800 0"/>
                <a:gd name="G24" fmla="+- 10800 0 G20"/>
                <a:gd name="G25" fmla="+- 3329 10800 0"/>
                <a:gd name="G26" fmla="?: G9 G17 G25"/>
                <a:gd name="G27" fmla="?: G9 0 21600"/>
                <a:gd name="G28" fmla="cos 10800 -9222007"/>
                <a:gd name="G29" fmla="sin 10800 -9222007"/>
                <a:gd name="G30" fmla="sin 3329 -9222007"/>
                <a:gd name="G31" fmla="+- G28 10800 0"/>
                <a:gd name="G32" fmla="+- G29 10800 0"/>
                <a:gd name="G33" fmla="+- G30 10800 0"/>
                <a:gd name="G34" fmla="?: G4 0 G31"/>
                <a:gd name="G35" fmla="?: -9222007 G34 0"/>
                <a:gd name="G36" fmla="?: G6 G35 G31"/>
                <a:gd name="G37" fmla="+- 21600 0 G36"/>
                <a:gd name="G38" fmla="?: G4 0 G33"/>
                <a:gd name="G39" fmla="?: -9222007 G38 G32"/>
                <a:gd name="G40" fmla="?: G6 G39 0"/>
                <a:gd name="G41" fmla="?: G4 G32 21600"/>
                <a:gd name="G42" fmla="?: G6 G41 G33"/>
                <a:gd name="T12" fmla="*/ 10800 w 21600"/>
                <a:gd name="T13" fmla="*/ 0 h 21600"/>
                <a:gd name="T14" fmla="*/ 5331 w 21600"/>
                <a:gd name="T15" fmla="*/ 6326 h 21600"/>
                <a:gd name="T16" fmla="*/ 10800 w 21600"/>
                <a:gd name="T17" fmla="*/ 7471 h 21600"/>
                <a:gd name="T18" fmla="*/ 16269 w 21600"/>
                <a:gd name="T19" fmla="*/ 6326 h 21600"/>
                <a:gd name="T20" fmla="*/ G36 w 21600"/>
                <a:gd name="T21" fmla="*/ G40 h 21600"/>
                <a:gd name="T22" fmla="*/ G37 w 21600"/>
                <a:gd name="T23" fmla="*/ G42 h 21600"/>
              </a:gdLst>
              <a:ahLst/>
              <a:cxnLst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T20" t="T21" r="T22" b="T23"/>
              <a:pathLst>
                <a:path w="21600" h="21600">
                  <a:moveTo>
                    <a:pt x="8223" y="8692"/>
                  </a:moveTo>
                  <a:cubicBezTo>
                    <a:pt x="8855" y="7919"/>
                    <a:pt x="9801" y="7470"/>
                    <a:pt x="10800" y="7471"/>
                  </a:cubicBezTo>
                  <a:cubicBezTo>
                    <a:pt x="11798" y="7471"/>
                    <a:pt x="12744" y="7919"/>
                    <a:pt x="13376" y="8692"/>
                  </a:cubicBezTo>
                  <a:lnTo>
                    <a:pt x="19159" y="3961"/>
                  </a:lnTo>
                  <a:cubicBezTo>
                    <a:pt x="17108" y="1454"/>
                    <a:pt x="14039" y="-1"/>
                    <a:pt x="10799" y="0"/>
                  </a:cubicBezTo>
                  <a:cubicBezTo>
                    <a:pt x="7560" y="0"/>
                    <a:pt x="4491" y="1454"/>
                    <a:pt x="2440" y="3961"/>
                  </a:cubicBezTo>
                  <a:close/>
                </a:path>
              </a:pathLst>
            </a:cu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8" name="Oval 14"/>
            <p:cNvSpPr>
              <a:spLocks noChangeArrowheads="1"/>
            </p:cNvSpPr>
            <p:nvPr/>
          </p:nvSpPr>
          <p:spPr bwMode="auto">
            <a:xfrm>
              <a:off x="884" y="14530"/>
              <a:ext cx="955" cy="888"/>
            </a:xfrm>
            <a:prstGeom prst="ellipse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0706363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0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3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out)">
                                      <p:cBhvr>
                                        <p:cTn id="14" dur="2000"/>
                                        <p:tgtEl>
                                          <p:spTgt spid="215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MM9002364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857884" y="2214554"/>
            <a:ext cx="2198566" cy="1214446"/>
          </a:xfrm>
          <a:prstGeom prst="rect">
            <a:avLst/>
          </a:prstGeom>
        </p:spPr>
      </p:pic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858280" cy="3214686"/>
          </a:xfrm>
        </p:spPr>
        <p:txBody>
          <a:bodyPr>
            <a:normAutofit/>
          </a:bodyPr>
          <a:lstStyle/>
          <a:p>
            <a:pPr algn="just">
              <a:buNone/>
            </a:pPr>
            <a:r>
              <a:rPr lang="ru-RU" b="1" i="1" dirty="0" smtClean="0"/>
              <a:t>2</a:t>
            </a:r>
            <a:r>
              <a:rPr lang="ru-RU" i="1" dirty="0" smtClean="0"/>
              <a:t>.</a:t>
            </a:r>
            <a:r>
              <a:rPr lang="ru-RU" dirty="0" smtClean="0"/>
              <a:t>Без ореха (от дупла до орешника) белка бежит со скоростью 4 </a:t>
            </a:r>
            <a:r>
              <a:rPr lang="ru-RU" dirty="0" err="1" smtClean="0"/>
              <a:t>м\с</a:t>
            </a:r>
            <a:r>
              <a:rPr lang="ru-RU" dirty="0" smtClean="0"/>
              <a:t>, а с орехом (от орешника до дупла) – со скоростью 2 </a:t>
            </a:r>
            <a:r>
              <a:rPr lang="ru-RU" dirty="0" err="1" smtClean="0"/>
              <a:t>м\с</a:t>
            </a:r>
            <a:r>
              <a:rPr lang="ru-RU" dirty="0" smtClean="0"/>
              <a:t>. На путь от дупла до орешника и обратно она тратит 54 секунды. Найдите расстояние от дупла до орешника.</a:t>
            </a:r>
          </a:p>
          <a:p>
            <a:pPr indent="19050" algn="just">
              <a:buNone/>
            </a:pPr>
            <a:r>
              <a:rPr lang="ru-RU" dirty="0" smtClean="0"/>
              <a:t>  Ответ обоснуйте.</a:t>
            </a:r>
          </a:p>
          <a:p>
            <a:pPr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500034" y="3357562"/>
            <a:ext cx="8429684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prstClr val="black"/>
                </a:solidFill>
              </a:rPr>
              <a:t>Ответ</a:t>
            </a:r>
            <a:r>
              <a:rPr lang="ru-RU" sz="2800" b="1" dirty="0" smtClean="0">
                <a:solidFill>
                  <a:prstClr val="black"/>
                </a:solidFill>
              </a:rPr>
              <a:t>: Поскольку обратно белка бежит в два раза медленнее, то время, которое она при этом тратит, в два раза больше времени, которое она тратит на дорогу от дупла к орешнику. Значит, время, затраченное от дупла к орешнику в три раза  меньше общего времени, то есть оно равно 54/3=18 сек. Расстояние от дупла до орешника равно 18х4=72м.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MM900236412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143636" y="6250777"/>
            <a:ext cx="2198566" cy="121444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094320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2000"/>
                            </p:stCondLst>
                            <p:childTnLst>
                              <p:par>
                                <p:cTn id="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path" presetSubtype="0" accel="50000" decel="50000" fill="hold" nodeType="afterEffect">
                                  <p:stCondLst>
                                    <p:cond delay="5000"/>
                                  </p:stCondLst>
                                  <p:childTnLst>
                                    <p:animMotion origin="layout" path="M 0.02275 0.00463 L 0.04723 0.61945 " pathEditMode="relative" rAng="0" ptsTypes="AA">
                                      <p:cBhvr>
                                        <p:cTn id="19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200" y="30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9000"/>
                            </p:stCondLst>
                            <p:childTnLst>
                              <p:par>
                                <p:cTn id="21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64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3.88889E-6 2.96296E-6 L 0.10156 -0.59375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5100" y="-29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286544"/>
          </a:xfrm>
        </p:spPr>
        <p:txBody>
          <a:bodyPr/>
          <a:lstStyle/>
          <a:p>
            <a:pPr>
              <a:buNone/>
            </a:pPr>
            <a:r>
              <a:rPr lang="ru-RU" b="1" dirty="0" smtClean="0"/>
              <a:t>3</a:t>
            </a:r>
            <a:r>
              <a:rPr lang="ru-RU" dirty="0" smtClean="0"/>
              <a:t>. Замените каждую букву на схеме числом от 1 до 9 так, чтобы выполнялись все неравенства, а затем расставьте буквы в порядке возрастания их числовых значений.  Какое слово у вас получилось?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aphicFrame>
        <p:nvGraphicFramePr>
          <p:cNvPr id="23" name="Объект 22"/>
          <p:cNvGraphicFramePr>
            <a:graphicFrameLocks noChangeAspect="1"/>
          </p:cNvGraphicFramePr>
          <p:nvPr/>
        </p:nvGraphicFramePr>
        <p:xfrm>
          <a:off x="2285984" y="2857496"/>
          <a:ext cx="5072098" cy="4220810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spid="_x0000_s2050" name="Документ" r:id="rId4" imgW="5946213" imgH="6879352" progId="Word.Document.12">
                  <p:embed/>
                </p:oleObj>
              </mc:Choice>
              <mc:Fallback>
                <p:oleObj name="Документ" r:id="rId4" imgW="5946213" imgH="6879352" progId="Word.Document.12">
                  <p:embed/>
                  <p:pic>
                    <p:nvPicPr>
                      <p:cNvPr id="0" name=""/>
                      <p:cNvPicPr>
                        <a:picLocks noChangeAspect="1" noChangeArrowheads="1"/>
                      </p:cNvPicPr>
                      <p:nvPr/>
                    </p:nvPicPr>
                    <p:blipFill>
                      <a:blip r:embed="rId5">
                        <a:extLst>
                          <a:ext uri="{28A0092B-C50C-407E-A947-70E740481C1C}">
                            <a14:useLocalDpi xmlns:a14="http://schemas.microsoft.com/office/drawing/2010/main" val="0"/>
                          </a:ext>
                        </a:extLst>
                      </a:blip>
                      <a:srcRect/>
                      <a:stretch>
                        <a:fillRect/>
                      </a:stretch>
                    </p:blipFill>
                    <p:spPr bwMode="auto">
                      <a:xfrm>
                        <a:off x="2285984" y="2857496"/>
                        <a:ext cx="5072098" cy="4220810"/>
                      </a:xfrm>
                      <a:prstGeom prst="rect">
                        <a:avLst/>
                      </a:prstGeom>
                      <a:noFill/>
                      <a:extLst>
                        <a:ext uri="{909E8E84-426E-40DD-AFC4-6F175D3DCCD1}">
                          <a14:hiddenFill xmlns:a14="http://schemas.microsoft.com/office/drawing/2010/main">
                            <a:solidFill>
                              <a:srgbClr val="FFFFFF"/>
                            </a:solidFill>
                          </a14:hiddenFill>
                        </a:ext>
                      </a:extLst>
                    </p:spPr>
                  </p:pic>
                </p:oleObj>
              </mc:Fallback>
            </mc:AlternateContent>
          </a:graphicData>
        </a:graphic>
      </p:graphicFrame>
      <p:pic>
        <p:nvPicPr>
          <p:cNvPr id="23574" name="Picture 22" descr="C:\Documents and Settings\Сергей\Local Settings\Temporary Internet Files\Content.IE5\DUJTU9WQ\MC900232099[1]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00034" y="3286124"/>
            <a:ext cx="2428892" cy="271565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419698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0"/>
            <a:ext cx="8686800" cy="2000240"/>
          </a:xfrm>
        </p:spPr>
        <p:txBody>
          <a:bodyPr/>
          <a:lstStyle/>
          <a:p>
            <a:pPr marL="274638" indent="-274638">
              <a:buNone/>
            </a:pPr>
            <a:r>
              <a:rPr lang="ru-RU" b="1" dirty="0" smtClean="0"/>
              <a:t>4</a:t>
            </a:r>
            <a:r>
              <a:rPr lang="ru-RU" sz="2800" dirty="0" smtClean="0"/>
              <a:t>. Имеются 12- литровый бочонок, наполненный квасом, и два пустых бочонка – в 5 и 8 литров. Пользуясь этими бочонками, разделите квас на две равные части.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49154" name="Picture 2" descr="C:\Documents and Settings\Сергей\Local Settings\Temporary Internet Files\Content.IE5\9X72AJSO\MC900290763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85786" y="3357562"/>
            <a:ext cx="2205714" cy="2176515"/>
          </a:xfrm>
          <a:prstGeom prst="rect">
            <a:avLst/>
          </a:prstGeom>
          <a:noFill/>
        </p:spPr>
      </p:pic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4000463" y="1643025"/>
          <a:ext cx="5143537" cy="5214975"/>
        </p:xfrm>
        <a:graphic>
          <a:graphicData uri="http://schemas.openxmlformats.org/drawingml/2006/table">
            <a:tbl>
              <a:tblPr/>
              <a:tblGrid>
                <a:gridCol w="1715180"/>
                <a:gridCol w="1900415"/>
                <a:gridCol w="1527942"/>
              </a:tblGrid>
              <a:tr h="502026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12 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5 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8 л</a:t>
                      </a: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472545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bg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0</a:t>
                      </a:r>
                      <a:endParaRPr lang="ru-RU" sz="1800" b="1" dirty="0">
                        <a:solidFill>
                          <a:schemeClr val="bg1"/>
                        </a:solidFill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4334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3962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8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36195" marR="36195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4000464" y="214311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12                       0                       0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000464" y="2643182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4                        0                       8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000464" y="4786322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3                        1                       8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000464" y="3071810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0                        4                       8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000464" y="3500438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8                        4                       0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000464" y="3857628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8                        0                       4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4000464" y="5214950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11                       1                       0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000464" y="5643578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11                       0                       1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000464" y="6072206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6                        5                       1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00464" y="6396335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6                        0                       6</a:t>
            </a:r>
            <a:endParaRPr lang="ru-RU" sz="2400" b="1" dirty="0">
              <a:solidFill>
                <a:prstClr val="black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000464" y="4357694"/>
            <a:ext cx="514353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615950"/>
            <a:r>
              <a:rPr lang="ru-RU" sz="2400" b="1" dirty="0" smtClean="0">
                <a:solidFill>
                  <a:prstClr val="black"/>
                </a:solidFill>
              </a:rPr>
              <a:t> 3                        5                       4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7017959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4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  <p:bldP spid="14" grpId="0"/>
      <p:bldP spid="15" grpId="0"/>
      <p:bldP spid="16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214290"/>
            <a:ext cx="8229600" cy="6429420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b="1" dirty="0" smtClean="0"/>
              <a:t>5</a:t>
            </a:r>
            <a:r>
              <a:rPr lang="ru-RU" dirty="0" smtClean="0"/>
              <a:t>.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КУВШИН</a:t>
            </a:r>
            <a:r>
              <a:rPr lang="ru-RU" dirty="0" smtClean="0"/>
              <a:t> = </a:t>
            </a:r>
            <a:r>
              <a:rPr lang="ru-RU" dirty="0" smtClean="0">
                <a:solidFill>
                  <a:srgbClr val="C00000"/>
                </a:solidFill>
              </a:rPr>
              <a:t>БАНКА</a:t>
            </a:r>
            <a:r>
              <a:rPr lang="ru-RU" dirty="0" smtClean="0"/>
              <a:t> + </a:t>
            </a:r>
            <a:r>
              <a:rPr lang="ru-RU" dirty="0" smtClean="0">
                <a:solidFill>
                  <a:srgbClr val="0070C0"/>
                </a:solidFill>
              </a:rPr>
              <a:t>СТАКАН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ДВА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</a:rPr>
              <a:t>КУВШИНА</a:t>
            </a:r>
            <a:r>
              <a:rPr lang="ru-RU" dirty="0" smtClean="0"/>
              <a:t> = СЕМЬ </a:t>
            </a:r>
            <a:r>
              <a:rPr lang="ru-RU" dirty="0" smtClean="0">
                <a:solidFill>
                  <a:srgbClr val="0070C0"/>
                </a:solidFill>
              </a:rPr>
              <a:t>СТАКАНОВ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БАНКА</a:t>
            </a:r>
            <a:r>
              <a:rPr lang="ru-RU" dirty="0" smtClean="0"/>
              <a:t> = </a:t>
            </a:r>
            <a:r>
              <a:rPr lang="ru-RU" dirty="0" smtClean="0">
                <a:solidFill>
                  <a:srgbClr val="C82686"/>
                </a:solidFill>
              </a:rPr>
              <a:t>ЧАШКА</a:t>
            </a:r>
            <a:r>
              <a:rPr lang="ru-RU" dirty="0" smtClean="0"/>
              <a:t> + ДВА </a:t>
            </a:r>
            <a:r>
              <a:rPr lang="ru-RU" dirty="0" smtClean="0">
                <a:solidFill>
                  <a:srgbClr val="0070C0"/>
                </a:solidFill>
              </a:rPr>
              <a:t>СТАКАНА</a:t>
            </a:r>
            <a:r>
              <a:rPr lang="ru-RU" dirty="0" smtClean="0"/>
              <a:t>;</a:t>
            </a:r>
          </a:p>
          <a:p>
            <a:pPr>
              <a:buNone/>
            </a:pPr>
            <a:r>
              <a:rPr lang="ru-RU" dirty="0" smtClean="0"/>
              <a:t>    </a:t>
            </a:r>
            <a:r>
              <a:rPr lang="ru-RU" dirty="0" smtClean="0">
                <a:solidFill>
                  <a:srgbClr val="C00000"/>
                </a:solidFill>
              </a:rPr>
              <a:t>БАНКА</a:t>
            </a:r>
            <a:r>
              <a:rPr lang="ru-RU" dirty="0" smtClean="0"/>
              <a:t> = сколько </a:t>
            </a:r>
            <a:r>
              <a:rPr lang="ru-RU" dirty="0" smtClean="0">
                <a:solidFill>
                  <a:srgbClr val="C82686"/>
                </a:solidFill>
              </a:rPr>
              <a:t>ЧАШЕК</a:t>
            </a:r>
            <a:r>
              <a:rPr lang="ru-RU" dirty="0" smtClean="0"/>
              <a:t>?</a:t>
            </a:r>
          </a:p>
          <a:p>
            <a:pPr lvl="0">
              <a:buNone/>
            </a:pPr>
            <a:r>
              <a:rPr lang="ru-RU" b="1" i="1" dirty="0" smtClean="0"/>
              <a:t>Решение:</a:t>
            </a:r>
            <a:endParaRPr lang="ru-RU" b="1" dirty="0" smtClean="0"/>
          </a:p>
          <a:p>
            <a:pPr>
              <a:buNone/>
            </a:pPr>
            <a:r>
              <a:rPr lang="ru-RU" dirty="0" smtClean="0"/>
              <a:t>                     К=Б+С</a:t>
            </a:r>
          </a:p>
          <a:p>
            <a:pPr>
              <a:buNone/>
            </a:pPr>
            <a:r>
              <a:rPr lang="ru-RU" dirty="0" smtClean="0"/>
              <a:t>                     2К=7С</a:t>
            </a:r>
          </a:p>
          <a:p>
            <a:pPr>
              <a:buNone/>
            </a:pPr>
            <a:r>
              <a:rPr lang="ru-RU" dirty="0" smtClean="0"/>
              <a:t>                     Б=Ч+2С</a:t>
            </a:r>
          </a:p>
          <a:p>
            <a:pPr>
              <a:buNone/>
            </a:pPr>
            <a:r>
              <a:rPr lang="ru-RU" dirty="0" smtClean="0"/>
              <a:t>                     К=Ч+3С</a:t>
            </a:r>
          </a:p>
          <a:p>
            <a:pPr>
              <a:buNone/>
            </a:pPr>
            <a:r>
              <a:rPr lang="ru-RU" dirty="0" smtClean="0"/>
              <a:t>                     2К=2Ч+6С</a:t>
            </a:r>
          </a:p>
          <a:p>
            <a:pPr>
              <a:buNone/>
            </a:pPr>
            <a:r>
              <a:rPr lang="ru-RU" dirty="0" smtClean="0"/>
              <a:t>                     2Ч+6С=7С</a:t>
            </a:r>
          </a:p>
          <a:p>
            <a:pPr>
              <a:buNone/>
            </a:pPr>
            <a:r>
              <a:rPr lang="ru-RU" dirty="0" smtClean="0"/>
              <a:t>                     2Ч=С</a:t>
            </a:r>
          </a:p>
          <a:p>
            <a:pPr>
              <a:buNone/>
            </a:pPr>
            <a:r>
              <a:rPr lang="ru-RU" dirty="0" smtClean="0"/>
              <a:t>                     Б=Ч+4Ч=5Ч     </a:t>
            </a:r>
            <a:r>
              <a:rPr lang="ru-RU" i="1" dirty="0" smtClean="0">
                <a:solidFill>
                  <a:srgbClr val="C00000"/>
                </a:solidFill>
              </a:rPr>
              <a:t>Ответ:</a:t>
            </a:r>
            <a:r>
              <a:rPr lang="ru-RU" dirty="0" smtClean="0">
                <a:solidFill>
                  <a:srgbClr val="C00000"/>
                </a:solidFill>
              </a:rPr>
              <a:t> 5 чашек</a:t>
            </a:r>
            <a:r>
              <a:rPr lang="ru-RU" dirty="0" smtClean="0"/>
              <a:t>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48137" name="Picture 9" descr="C:\Documents and Settings\Сергей\Local Settings\Temporary Internet Files\Content.IE5\JBVYGORU\MC900423451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4286256"/>
            <a:ext cx="905974" cy="1155001"/>
          </a:xfrm>
          <a:prstGeom prst="rect">
            <a:avLst/>
          </a:prstGeom>
          <a:noFill/>
        </p:spPr>
      </p:pic>
      <p:pic>
        <p:nvPicPr>
          <p:cNvPr id="48139" name="Picture 11" descr="C:\Documents and Settings\Сергей\Local Settings\Temporary Internet Files\Content.IE5\JBVYGORU\MC900239561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2571744"/>
            <a:ext cx="1143008" cy="1242981"/>
          </a:xfrm>
          <a:prstGeom prst="rect">
            <a:avLst/>
          </a:prstGeom>
          <a:noFill/>
        </p:spPr>
      </p:pic>
      <p:pic>
        <p:nvPicPr>
          <p:cNvPr id="48140" name="Picture 12" descr="C:\Documents and Settings\Сергей\Local Settings\Temporary Internet Files\Content.IE5\DUJTU9WQ\MC900411884[1].wmf"/>
          <p:cNvPicPr>
            <a:picLocks noChangeAspect="1" noChangeArrowheads="1"/>
          </p:cNvPicPr>
          <p:nvPr/>
        </p:nvPicPr>
        <p:blipFill>
          <a:blip r:embed="rId4" cstate="print">
            <a:grayscl/>
          </a:blip>
          <a:srcRect r="13394" b="18168"/>
          <a:stretch>
            <a:fillRect/>
          </a:stretch>
        </p:blipFill>
        <p:spPr bwMode="auto">
          <a:xfrm>
            <a:off x="7894852" y="285728"/>
            <a:ext cx="1249148" cy="1357322"/>
          </a:xfrm>
          <a:prstGeom prst="rect">
            <a:avLst/>
          </a:prstGeom>
          <a:noFill/>
        </p:spPr>
      </p:pic>
      <p:pic>
        <p:nvPicPr>
          <p:cNvPr id="48146" name="Picture 18" descr="C:\Documents and Settings\Сергей\Local Settings\Temporary Internet Files\Content.IE5\2Z67HJ1S\MC900199326[1].wmf"/>
          <p:cNvPicPr>
            <a:picLocks noChangeAspect="1" noChangeArrowheads="1"/>
          </p:cNvPicPr>
          <p:nvPr/>
        </p:nvPicPr>
        <p:blipFill>
          <a:blip r:embed="rId5" cstate="print">
            <a:grayscl/>
          </a:blip>
          <a:srcRect/>
          <a:stretch>
            <a:fillRect/>
          </a:stretch>
        </p:blipFill>
        <p:spPr bwMode="auto">
          <a:xfrm>
            <a:off x="6286512" y="1928802"/>
            <a:ext cx="1280424" cy="175259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74024965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3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3500"/>
                            </p:stCondLst>
                            <p:childTnLst>
                              <p:par>
                                <p:cTn id="3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9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0" dur="3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6500"/>
                            </p:stCondLst>
                            <p:childTnLst>
                              <p:par>
                                <p:cTn id="42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4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5" dur="3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0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1" dur="3000" fill="hold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3000"/>
                            </p:stCondLst>
                            <p:childTnLst>
                              <p:par>
                                <p:cTn id="5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3000" fill="hold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6000"/>
                            </p:stCondLst>
                            <p:childTnLst>
                              <p:par>
                                <p:cTn id="5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0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1" dur="3000" fill="hold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9000"/>
                            </p:stCondLst>
                            <p:childTnLst>
                              <p:par>
                                <p:cTn id="63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5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6" dur="3000" fill="hold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2000"/>
                            </p:stCondLst>
                            <p:childTnLst>
                              <p:par>
                                <p:cTn id="68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0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1" dur="3000" fill="hold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0"/>
            <a:ext cx="4357718" cy="1143000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/>
              <a:t/>
            </a:r>
            <a:br>
              <a:rPr lang="ru-RU" b="1" i="1" dirty="0" smtClean="0"/>
            </a:br>
            <a:r>
              <a:rPr lang="ru-RU" b="1" i="1" dirty="0" smtClean="0">
                <a:solidFill>
                  <a:srgbClr val="C00000"/>
                </a:solidFill>
              </a:rPr>
              <a:t>Разминка</a:t>
            </a:r>
            <a:r>
              <a:rPr lang="ru-RU" sz="5300" b="1" dirty="0" smtClean="0">
                <a:solidFill>
                  <a:schemeClr val="accent6">
                    <a:lumMod val="50000"/>
                  </a:schemeClr>
                </a:solidFill>
              </a:rPr>
              <a:t/>
            </a:r>
            <a:br>
              <a:rPr lang="ru-RU" sz="5300" b="1" dirty="0" smtClean="0">
                <a:solidFill>
                  <a:schemeClr val="accent6">
                    <a:lumMod val="50000"/>
                  </a:schemeClr>
                </a:solidFill>
              </a:rPr>
            </a:br>
            <a:endParaRPr lang="ru-RU" b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071546"/>
            <a:ext cx="3829048" cy="5357850"/>
          </a:xfrm>
        </p:spPr>
        <p:txBody>
          <a:bodyPr>
            <a:normAutofit fontScale="77500" lnSpcReduction="20000"/>
          </a:bodyPr>
          <a:lstStyle/>
          <a:p>
            <a:pPr algn="ctr">
              <a:buNone/>
            </a:pPr>
            <a:r>
              <a:rPr lang="ru-RU" sz="4000" dirty="0" smtClean="0">
                <a:solidFill>
                  <a:srgbClr val="002060"/>
                </a:solidFill>
              </a:rPr>
              <a:t> Исключите лишнее слово: </a:t>
            </a:r>
          </a:p>
          <a:p>
            <a:pPr algn="ctr">
              <a:lnSpc>
                <a:spcPct val="170000"/>
              </a:lnSpc>
              <a:buNone/>
            </a:pPr>
            <a:r>
              <a:rPr lang="ru-RU" b="1" dirty="0" smtClean="0">
                <a:solidFill>
                  <a:schemeClr val="accent2">
                    <a:lumMod val="75000"/>
                  </a:schemeClr>
                </a:solidFill>
              </a:rPr>
              <a:t>    </a:t>
            </a: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Н И А В Д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 Е О Т Т 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С Л О Т</a:t>
            </a:r>
            <a:b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</a:br>
            <a:r>
              <a:rPr lang="ru-RU" sz="4400" b="1" dirty="0" smtClean="0">
                <a:solidFill>
                  <a:schemeClr val="accent2">
                    <a:lumMod val="75000"/>
                  </a:schemeClr>
                </a:solidFill>
              </a:rPr>
              <a:t>Л Е К С О Р</a:t>
            </a:r>
            <a:endParaRPr lang="ru-RU" sz="4400" dirty="0" smtClean="0">
              <a:solidFill>
                <a:schemeClr val="accent2">
                  <a:lumMod val="75000"/>
                </a:schemeClr>
              </a:solidFill>
            </a:endParaRP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071934" y="1214422"/>
            <a:ext cx="3967162" cy="4286280"/>
          </a:xfrm>
        </p:spPr>
        <p:txBody>
          <a:bodyPr>
            <a:normAutofit fontScale="77500" lnSpcReduction="20000"/>
          </a:bodyPr>
          <a:lstStyle/>
          <a:p>
            <a:pPr>
              <a:buNone/>
            </a:pPr>
            <a:endParaRPr lang="ru-RU" i="1" dirty="0" smtClean="0"/>
          </a:p>
          <a:p>
            <a:pPr>
              <a:buNone/>
            </a:pPr>
            <a:endParaRPr lang="ru-RU" i="1" dirty="0" smtClean="0"/>
          </a:p>
          <a:p>
            <a:pPr algn="ctr">
              <a:lnSpc>
                <a:spcPct val="16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ДИВАН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ТЕСТО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СТОЛ</a:t>
            </a:r>
          </a:p>
          <a:p>
            <a:pPr algn="ctr">
              <a:lnSpc>
                <a:spcPct val="160000"/>
              </a:lnSpc>
              <a:buNone/>
            </a:pPr>
            <a:r>
              <a:rPr lang="ru-RU" sz="4400" b="1" dirty="0" smtClean="0">
                <a:solidFill>
                  <a:srgbClr val="002060"/>
                </a:solidFill>
              </a:rPr>
              <a:t>КРЕСЛО</a:t>
            </a:r>
          </a:p>
        </p:txBody>
      </p:sp>
      <p:pic>
        <p:nvPicPr>
          <p:cNvPr id="33794" name="Picture 2" descr="C:\Documents and Settings\Сергей\Local Settings\Temporary Internet Files\Content.IE5\DUJTU9WQ\MC900319622[1].wmf"/>
          <p:cNvPicPr>
            <a:picLocks noChangeAspect="1" noChangeArrowheads="1"/>
          </p:cNvPicPr>
          <p:nvPr/>
        </p:nvPicPr>
        <p:blipFill>
          <a:blip r:embed="rId2" cstate="print">
            <a:duotone>
              <a:prstClr val="black"/>
              <a:srgbClr val="46A4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>
            <a:off x="2000232" y="5143512"/>
            <a:ext cx="1591626" cy="1403855"/>
          </a:xfrm>
          <a:prstGeom prst="rect">
            <a:avLst/>
          </a:prstGeom>
          <a:noFill/>
        </p:spPr>
      </p:pic>
      <p:pic>
        <p:nvPicPr>
          <p:cNvPr id="33796" name="Picture 4" descr="C:\Documents and Settings\Сергей\Local Settings\Temporary Internet Files\Content.IE5\DUJTU9WQ\MC900319620[1].wmf"/>
          <p:cNvPicPr>
            <a:picLocks noChangeAspect="1" noChangeArrowheads="1"/>
          </p:cNvPicPr>
          <p:nvPr/>
        </p:nvPicPr>
        <p:blipFill>
          <a:blip r:embed="rId3" cstate="print">
            <a:duotone>
              <a:prstClr val="black"/>
              <a:srgbClr val="46A400">
                <a:tint val="45000"/>
                <a:satMod val="400000"/>
              </a:srgbClr>
            </a:duotone>
          </a:blip>
          <a:srcRect t="7891"/>
          <a:stretch>
            <a:fillRect/>
          </a:stretch>
        </p:blipFill>
        <p:spPr bwMode="auto">
          <a:xfrm>
            <a:off x="3786182" y="5000636"/>
            <a:ext cx="1432865" cy="1667636"/>
          </a:xfrm>
          <a:prstGeom prst="rect">
            <a:avLst/>
          </a:prstGeom>
          <a:noFill/>
        </p:spPr>
      </p:pic>
      <p:pic>
        <p:nvPicPr>
          <p:cNvPr id="33799" name="Picture 7" descr="C:\Documents and Settings\Сергей\Local Settings\Temporary Internet Files\Content.IE5\2Z67HJ1S\MC900292752[1].wmf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000000"/>
              </a:clrFrom>
              <a:clrTo>
                <a:srgbClr val="000000">
                  <a:alpha val="0"/>
                </a:srgbClr>
              </a:clrTo>
            </a:clrChange>
            <a:duotone>
              <a:prstClr val="black"/>
              <a:srgbClr val="46A400">
                <a:tint val="45000"/>
                <a:satMod val="400000"/>
              </a:srgbClr>
            </a:duotone>
          </a:blip>
          <a:srcRect/>
          <a:stretch>
            <a:fillRect/>
          </a:stretch>
        </p:blipFill>
        <p:spPr bwMode="auto">
          <a:xfrm flipH="1">
            <a:off x="5357818" y="5715016"/>
            <a:ext cx="1663759" cy="89679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4131286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2000"/>
                            </p:stCondLst>
                            <p:childTnLst>
                              <p:par>
                                <p:cTn id="16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5" fill="hold">
                            <p:stCondLst>
                              <p:cond delay="1000"/>
                            </p:stCondLst>
                            <p:childTnLst>
                              <p:par>
                                <p:cTn id="36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20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2000"/>
                                        <p:tgtEl>
                                          <p:spTgt spid="337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2000"/>
                                        <p:tgtEl>
                                          <p:spTgt spid="337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33" presetClass="emph" presetSubtype="0" fill="remove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60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animClr clrSpc="rgb" dir="cw">
                                      <p:cBhvr>
                                        <p:cTn id="61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rgbClr val="FF0000"/>
                                      </p:to>
                                    </p:animClr>
                                    <p:set>
                                      <p:cBhvr>
                                        <p:cTn id="62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63" dur="3000" fill="hold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Scale>
                                      <p:cBhvr>
                                        <p:cTn id="64" dur="1500" accel="50000" autoRev="1" fill="hold" tmFilter="0, 0; .33333, 1; 1, 1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  <p:from x="100000" y="100000"/>
                                      <p:to x="100000" y="14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b="1" i="1" dirty="0" smtClean="0">
                <a:solidFill>
                  <a:schemeClr val="accent6">
                    <a:lumMod val="50000"/>
                  </a:schemeClr>
                </a:solidFill>
              </a:rPr>
              <a:t>Решения домашних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00034" y="928671"/>
            <a:ext cx="3000396" cy="1857387"/>
          </a:xfrm>
          <a:ln>
            <a:noFill/>
          </a:ln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3.1. </a:t>
            </a:r>
          </a:p>
          <a:p>
            <a:pPr>
              <a:buNone/>
            </a:pPr>
            <a:r>
              <a:rPr lang="ru-RU" sz="9600" b="1" i="1" dirty="0" smtClean="0">
                <a:solidFill>
                  <a:srgbClr val="FF0000"/>
                </a:solidFill>
              </a:rPr>
              <a:t>Ч</a:t>
            </a:r>
            <a:r>
              <a:rPr lang="ru-RU" sz="9600" b="1" dirty="0" smtClean="0"/>
              <a:t> </a:t>
            </a:r>
            <a:r>
              <a:rPr lang="ru-RU" sz="9600" dirty="0" smtClean="0"/>
              <a:t>+ </a:t>
            </a:r>
            <a:r>
              <a:rPr lang="ru-RU" sz="9600" b="1" i="1" dirty="0" smtClean="0">
                <a:solidFill>
                  <a:srgbClr val="FF0000"/>
                </a:solidFill>
              </a:rPr>
              <a:t>Б</a:t>
            </a:r>
            <a:r>
              <a:rPr lang="ru-RU" sz="9600" dirty="0" smtClean="0"/>
              <a:t> =250 РУБ</a:t>
            </a:r>
          </a:p>
          <a:p>
            <a:pPr>
              <a:buNone/>
            </a:pPr>
            <a:r>
              <a:rPr lang="ru-RU" sz="9600" dirty="0" smtClean="0"/>
              <a:t>3</a:t>
            </a:r>
            <a:r>
              <a:rPr lang="ru-RU" sz="9600" b="1" i="1" dirty="0" smtClean="0">
                <a:solidFill>
                  <a:srgbClr val="FF0000"/>
                </a:solidFill>
              </a:rPr>
              <a:t>Ч</a:t>
            </a:r>
            <a:r>
              <a:rPr lang="ru-RU" sz="9600" b="1" dirty="0" smtClean="0"/>
              <a:t> </a:t>
            </a:r>
            <a:r>
              <a:rPr lang="ru-RU" sz="9600" dirty="0" smtClean="0"/>
              <a:t>+ 3</a:t>
            </a:r>
            <a:r>
              <a:rPr lang="ru-RU" sz="9600" b="1" i="1" dirty="0" smtClean="0">
                <a:solidFill>
                  <a:srgbClr val="FF0000"/>
                </a:solidFill>
              </a:rPr>
              <a:t>Б</a:t>
            </a:r>
            <a:r>
              <a:rPr lang="ru-RU" sz="9600" dirty="0" smtClean="0"/>
              <a:t> =750 РУБ</a:t>
            </a:r>
          </a:p>
          <a:p>
            <a:pPr>
              <a:buNone/>
            </a:pPr>
            <a:r>
              <a:rPr lang="ru-RU" sz="9600" dirty="0" smtClean="0"/>
              <a:t>1</a:t>
            </a:r>
            <a:r>
              <a:rPr lang="ru-RU" sz="9600" b="1" dirty="0" smtClean="0">
                <a:solidFill>
                  <a:srgbClr val="FF0000"/>
                </a:solidFill>
              </a:rPr>
              <a:t>Ч</a:t>
            </a:r>
            <a:r>
              <a:rPr lang="ru-RU" sz="9600" b="1" dirty="0" smtClean="0"/>
              <a:t> </a:t>
            </a:r>
            <a:r>
              <a:rPr lang="ru-RU" sz="9600" dirty="0" smtClean="0"/>
              <a:t>=887-750=137 РУБ</a:t>
            </a:r>
          </a:p>
          <a:p>
            <a:pPr>
              <a:buNone/>
            </a:pPr>
            <a:r>
              <a:rPr lang="ru-RU" sz="9600" dirty="0" smtClean="0"/>
              <a:t>1</a:t>
            </a:r>
            <a:r>
              <a:rPr lang="ru-RU" sz="9600" b="1" i="1" dirty="0" smtClean="0">
                <a:solidFill>
                  <a:srgbClr val="FF0000"/>
                </a:solidFill>
              </a:rPr>
              <a:t>Б</a:t>
            </a:r>
            <a:r>
              <a:rPr lang="ru-RU" sz="9600" dirty="0" smtClean="0"/>
              <a:t> =250-137=113 РУБ</a:t>
            </a:r>
          </a:p>
          <a:p>
            <a:pPr>
              <a:buNone/>
            </a:pPr>
            <a:endParaRPr lang="ru-RU" sz="7400" dirty="0" smtClean="0"/>
          </a:p>
          <a:p>
            <a:pPr>
              <a:lnSpc>
                <a:spcPct val="120000"/>
              </a:lnSpc>
              <a:buNone/>
            </a:pPr>
            <a:r>
              <a:rPr lang="ru-RU" sz="9600" b="1" dirty="0" smtClean="0"/>
              <a:t>3.3. 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48384    126 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378        384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1058 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1008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   504   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   504</a:t>
            </a:r>
          </a:p>
          <a:p>
            <a:pPr>
              <a:lnSpc>
                <a:spcPct val="120000"/>
              </a:lnSpc>
              <a:buNone/>
            </a:pPr>
            <a:r>
              <a:rPr lang="ru-RU" sz="9600" dirty="0" smtClean="0"/>
              <a:t>       0</a:t>
            </a:r>
          </a:p>
          <a:p>
            <a:endParaRPr lang="ru-RU" dirty="0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929190" y="1000108"/>
            <a:ext cx="3714808" cy="4500594"/>
          </a:xfrm>
        </p:spPr>
        <p:txBody>
          <a:bodyPr>
            <a:normAutofit fontScale="25000" lnSpcReduction="20000"/>
          </a:bodyPr>
          <a:lstStyle/>
          <a:p>
            <a:pPr>
              <a:buNone/>
            </a:pPr>
            <a:r>
              <a:rPr lang="ru-RU" sz="9600" b="1" dirty="0" smtClean="0"/>
              <a:t>3.2. </a:t>
            </a:r>
          </a:p>
          <a:p>
            <a:pPr>
              <a:buNone/>
            </a:pPr>
            <a:r>
              <a:rPr lang="ru-RU" sz="9600" dirty="0" smtClean="0"/>
              <a:t>(100-20)·3+2=242</a:t>
            </a:r>
          </a:p>
          <a:p>
            <a:pPr>
              <a:buNone/>
            </a:pPr>
            <a:r>
              <a:rPr lang="ru-RU" sz="9600" dirty="0" smtClean="0"/>
              <a:t>100-20·(3+2)=0</a:t>
            </a:r>
          </a:p>
          <a:p>
            <a:pPr>
              <a:buNone/>
            </a:pPr>
            <a:r>
              <a:rPr lang="ru-RU" sz="9600" dirty="0" smtClean="0"/>
              <a:t>100-(20·3+2)=38</a:t>
            </a:r>
          </a:p>
          <a:p>
            <a:pPr>
              <a:buNone/>
            </a:pPr>
            <a:r>
              <a:rPr lang="ru-RU" sz="9600" dirty="0" smtClean="0"/>
              <a:t>100-20·3+2=42</a:t>
            </a:r>
          </a:p>
          <a:p>
            <a:pPr>
              <a:buNone/>
            </a:pPr>
            <a:r>
              <a:rPr lang="ru-RU" sz="9600" dirty="0" smtClean="0"/>
              <a:t>(100-20)·(3+2)=400 – наибольший результат.</a:t>
            </a:r>
          </a:p>
          <a:p>
            <a:endParaRPr lang="ru-RU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47172" name="Rectangle 68"/>
          <p:cNvSpPr>
            <a:spLocks noChangeArrowheads="1"/>
          </p:cNvSpPr>
          <p:nvPr/>
        </p:nvSpPr>
        <p:spPr bwMode="auto">
          <a:xfrm>
            <a:off x="0" y="457200"/>
            <a:ext cx="184731" cy="7540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7173" name="Rectangle 69"/>
          <p:cNvSpPr>
            <a:spLocks noChangeArrowheads="1"/>
          </p:cNvSpPr>
          <p:nvPr/>
        </p:nvSpPr>
        <p:spPr bwMode="auto">
          <a:xfrm>
            <a:off x="0" y="457200"/>
            <a:ext cx="184731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89" name="Группа 88"/>
          <p:cNvGrpSpPr/>
          <p:nvPr/>
        </p:nvGrpSpPr>
        <p:grpSpPr>
          <a:xfrm>
            <a:off x="428596" y="3571876"/>
            <a:ext cx="1714512" cy="3000396"/>
            <a:chOff x="1071538" y="3000372"/>
            <a:chExt cx="1357322" cy="2798224"/>
          </a:xfrm>
        </p:grpSpPr>
        <p:sp>
          <p:nvSpPr>
            <p:cNvPr id="52" name="TextBox 51"/>
            <p:cNvSpPr txBox="1"/>
            <p:nvPr/>
          </p:nvSpPr>
          <p:spPr>
            <a:xfrm>
              <a:off x="1071538" y="5429264"/>
              <a:ext cx="184731" cy="369332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endParaRPr lang="ru-RU" dirty="0">
                <a:solidFill>
                  <a:prstClr val="black"/>
                </a:solidFill>
              </a:endParaRPr>
            </a:p>
          </p:txBody>
        </p:sp>
        <p:cxnSp>
          <p:nvCxnSpPr>
            <p:cNvPr id="71" name="Прямая соединительная линия 70"/>
            <p:cNvCxnSpPr/>
            <p:nvPr/>
          </p:nvCxnSpPr>
          <p:spPr>
            <a:xfrm rot="5400000">
              <a:off x="1572398" y="3285330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Прямая соединительная линия 72"/>
            <p:cNvCxnSpPr/>
            <p:nvPr/>
          </p:nvCxnSpPr>
          <p:spPr>
            <a:xfrm>
              <a:off x="1857356" y="3286124"/>
              <a:ext cx="571504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Прямая соединительная линия 74"/>
            <p:cNvCxnSpPr/>
            <p:nvPr/>
          </p:nvCxnSpPr>
          <p:spPr>
            <a:xfrm>
              <a:off x="1142976" y="3786190"/>
              <a:ext cx="785818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Прямая соединительная линия 77"/>
            <p:cNvCxnSpPr/>
            <p:nvPr/>
          </p:nvCxnSpPr>
          <p:spPr>
            <a:xfrm>
              <a:off x="1142976" y="4643446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Прямая соединительная линия 79"/>
            <p:cNvCxnSpPr/>
            <p:nvPr/>
          </p:nvCxnSpPr>
          <p:spPr>
            <a:xfrm>
              <a:off x="1142976" y="5429264"/>
              <a:ext cx="857256" cy="1588"/>
            </a:xfrm>
            <a:prstGeom prst="line">
              <a:avLst/>
            </a:prstGeom>
            <a:ln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Прямая соединительная линия 81"/>
            <p:cNvCxnSpPr/>
            <p:nvPr/>
          </p:nvCxnSpPr>
          <p:spPr>
            <a:xfrm>
              <a:off x="1071538" y="3286124"/>
              <a:ext cx="142876" cy="1588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Прямая соединительная линия 83"/>
            <p:cNvCxnSpPr/>
            <p:nvPr/>
          </p:nvCxnSpPr>
          <p:spPr>
            <a:xfrm rot="10800000">
              <a:off x="1142976" y="4214818"/>
              <a:ext cx="142876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Прямая соединительная линия 85"/>
            <p:cNvCxnSpPr/>
            <p:nvPr/>
          </p:nvCxnSpPr>
          <p:spPr>
            <a:xfrm rot="10800000">
              <a:off x="1285852" y="5143512"/>
              <a:ext cx="142876" cy="1588"/>
            </a:xfrm>
            <a:prstGeom prst="line">
              <a:avLst/>
            </a:prstGeom>
            <a:ln w="15875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pic>
        <p:nvPicPr>
          <p:cNvPr id="32769" name="Picture 1" descr="C:\Documents and Settings\Сергей\Local Settings\Temporary Internet Files\Content.IE5\JBVYGORU\MC90029213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72198" y="4071942"/>
            <a:ext cx="1432865" cy="1822399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34426210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2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20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20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200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3">
                                            <p:txEl>
                                              <p:pRg st="12" end="1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3">
                                            <p:txEl>
                                              <p:pRg st="13" end="1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20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14414" y="214290"/>
            <a:ext cx="7115196" cy="868346"/>
          </a:xfrm>
        </p:spPr>
        <p:txBody>
          <a:bodyPr>
            <a:normAutofit/>
          </a:bodyPr>
          <a:lstStyle/>
          <a:p>
            <a:pPr lvl="0"/>
            <a:r>
              <a:rPr lang="ru-RU" sz="3600" b="1" i="1" dirty="0" smtClean="0">
                <a:solidFill>
                  <a:srgbClr val="C00000"/>
                </a:solidFill>
              </a:rPr>
              <a:t>Решение олимпиадных задач</a:t>
            </a:r>
            <a:endParaRPr lang="ru-RU" sz="3600" b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472518" cy="4972072"/>
          </a:xfrm>
        </p:spPr>
        <p:txBody>
          <a:bodyPr/>
          <a:lstStyle/>
          <a:p>
            <a:pPr marL="514350" lvl="0" indent="-71438">
              <a:buNone/>
            </a:pPr>
            <a:r>
              <a:rPr lang="ru-RU" dirty="0" smtClean="0"/>
              <a:t>Из спичек построена фигура, показанная на рисунке. Переложить в ней пять спичек так, чтобы получилось три квадрата.</a:t>
            </a:r>
          </a:p>
          <a:p>
            <a:pPr marL="514350" lvl="0" indent="-514350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   </a:t>
            </a:r>
            <a:endParaRPr lang="ru-RU" dirty="0"/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928662" y="3571876"/>
            <a:ext cx="3429024" cy="1928826"/>
            <a:chOff x="2357" y="7273"/>
            <a:chExt cx="1495" cy="833"/>
          </a:xfrm>
        </p:grpSpPr>
        <p:cxnSp>
          <p:nvCxnSpPr>
            <p:cNvPr id="1027" name="AutoShape 3"/>
            <p:cNvCxnSpPr>
              <a:cxnSpLocks noChangeShapeType="1"/>
            </p:cNvCxnSpPr>
            <p:nvPr/>
          </p:nvCxnSpPr>
          <p:spPr bwMode="auto">
            <a:xfrm>
              <a:off x="2693" y="7273"/>
              <a:ext cx="0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>
              <a:off x="2694" y="7806"/>
              <a:ext cx="1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2357" y="7693"/>
              <a:ext cx="300" cy="1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2720" y="7693"/>
              <a:ext cx="347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>
              <a:off x="3067" y="7273"/>
              <a:ext cx="0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2" name="AutoShape 8"/>
            <p:cNvCxnSpPr>
              <a:cxnSpLocks noChangeShapeType="1"/>
            </p:cNvCxnSpPr>
            <p:nvPr/>
          </p:nvCxnSpPr>
          <p:spPr bwMode="auto">
            <a:xfrm>
              <a:off x="3067" y="7806"/>
              <a:ext cx="0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3" name="AutoShape 9"/>
            <p:cNvCxnSpPr>
              <a:cxnSpLocks noChangeShapeType="1"/>
            </p:cNvCxnSpPr>
            <p:nvPr/>
          </p:nvCxnSpPr>
          <p:spPr bwMode="auto">
            <a:xfrm flipH="1">
              <a:off x="3070" y="7273"/>
              <a:ext cx="335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4" name="AutoShape 10"/>
            <p:cNvCxnSpPr>
              <a:cxnSpLocks noChangeShapeType="1"/>
            </p:cNvCxnSpPr>
            <p:nvPr/>
          </p:nvCxnSpPr>
          <p:spPr bwMode="auto">
            <a:xfrm flipH="1">
              <a:off x="3070" y="8105"/>
              <a:ext cx="335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5" name="AutoShape 11"/>
            <p:cNvCxnSpPr>
              <a:cxnSpLocks noChangeShapeType="1"/>
            </p:cNvCxnSpPr>
            <p:nvPr/>
          </p:nvCxnSpPr>
          <p:spPr bwMode="auto">
            <a:xfrm>
              <a:off x="3539" y="7273"/>
              <a:ext cx="313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6" name="AutoShape 12"/>
            <p:cNvCxnSpPr>
              <a:cxnSpLocks noChangeShapeType="1"/>
            </p:cNvCxnSpPr>
            <p:nvPr/>
          </p:nvCxnSpPr>
          <p:spPr bwMode="auto">
            <a:xfrm>
              <a:off x="3539" y="8105"/>
              <a:ext cx="313" cy="1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7" name="AutoShape 13"/>
            <p:cNvCxnSpPr>
              <a:cxnSpLocks noChangeShapeType="1"/>
            </p:cNvCxnSpPr>
            <p:nvPr/>
          </p:nvCxnSpPr>
          <p:spPr bwMode="auto">
            <a:xfrm>
              <a:off x="3852" y="7273"/>
              <a:ext cx="0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38" name="AutoShape 14"/>
            <p:cNvCxnSpPr>
              <a:cxnSpLocks noChangeShapeType="1"/>
            </p:cNvCxnSpPr>
            <p:nvPr/>
          </p:nvCxnSpPr>
          <p:spPr bwMode="auto">
            <a:xfrm>
              <a:off x="3852" y="7694"/>
              <a:ext cx="0" cy="299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</p:cxnSp>
      </p:grpSp>
      <p:grpSp>
        <p:nvGrpSpPr>
          <p:cNvPr id="166" name="Группа 165"/>
          <p:cNvGrpSpPr/>
          <p:nvPr/>
        </p:nvGrpSpPr>
        <p:grpSpPr>
          <a:xfrm>
            <a:off x="5571338" y="4000504"/>
            <a:ext cx="3154392" cy="2001852"/>
            <a:chOff x="5571338" y="4000504"/>
            <a:chExt cx="3154392" cy="2001852"/>
          </a:xfrm>
        </p:grpSpPr>
        <p:cxnSp>
          <p:nvCxnSpPr>
            <p:cNvPr id="1040" name="AutoShape 16"/>
            <p:cNvCxnSpPr>
              <a:cxnSpLocks noChangeShapeType="1"/>
            </p:cNvCxnSpPr>
            <p:nvPr/>
          </p:nvCxnSpPr>
          <p:spPr bwMode="auto">
            <a:xfrm rot="5400000">
              <a:off x="6193165" y="4487726"/>
              <a:ext cx="859804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1" name="AutoShape 17"/>
            <p:cNvCxnSpPr>
              <a:cxnSpLocks noChangeShapeType="1"/>
            </p:cNvCxnSpPr>
            <p:nvPr/>
          </p:nvCxnSpPr>
          <p:spPr bwMode="auto">
            <a:xfrm rot="5400000">
              <a:off x="7244099" y="4430406"/>
              <a:ext cx="859804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2" name="AutoShape 18"/>
            <p:cNvCxnSpPr>
              <a:cxnSpLocks noChangeShapeType="1"/>
            </p:cNvCxnSpPr>
            <p:nvPr/>
          </p:nvCxnSpPr>
          <p:spPr bwMode="auto">
            <a:xfrm rot="5400000">
              <a:off x="6193165" y="5449432"/>
              <a:ext cx="859804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3" name="AutoShape 19"/>
            <p:cNvCxnSpPr>
              <a:cxnSpLocks noChangeShapeType="1"/>
            </p:cNvCxnSpPr>
            <p:nvPr/>
          </p:nvCxnSpPr>
          <p:spPr bwMode="auto">
            <a:xfrm rot="5400000">
              <a:off x="5142230" y="5446248"/>
              <a:ext cx="859804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4" name="AutoShape 20"/>
            <p:cNvCxnSpPr>
              <a:cxnSpLocks noChangeShapeType="1"/>
            </p:cNvCxnSpPr>
            <p:nvPr/>
          </p:nvCxnSpPr>
          <p:spPr bwMode="auto">
            <a:xfrm rot="5400000">
              <a:off x="7189581" y="5372678"/>
              <a:ext cx="939470" cy="30963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5" name="AutoShape 21"/>
            <p:cNvCxnSpPr>
              <a:cxnSpLocks noChangeShapeType="1"/>
            </p:cNvCxnSpPr>
            <p:nvPr/>
          </p:nvCxnSpPr>
          <p:spPr bwMode="auto">
            <a:xfrm rot="5400000">
              <a:off x="8295034" y="5446248"/>
              <a:ext cx="859804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6" name="AutoShape 22"/>
            <p:cNvCxnSpPr>
              <a:cxnSpLocks noChangeShapeType="1"/>
            </p:cNvCxnSpPr>
            <p:nvPr/>
          </p:nvCxnSpPr>
          <p:spPr bwMode="auto">
            <a:xfrm>
              <a:off x="6623067" y="4000504"/>
              <a:ext cx="1050935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7" name="AutoShape 23"/>
            <p:cNvCxnSpPr>
              <a:cxnSpLocks noChangeShapeType="1"/>
            </p:cNvCxnSpPr>
            <p:nvPr/>
          </p:nvCxnSpPr>
          <p:spPr bwMode="auto">
            <a:xfrm>
              <a:off x="6623067" y="5016346"/>
              <a:ext cx="1050935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8" name="AutoShape 24"/>
            <p:cNvCxnSpPr>
              <a:cxnSpLocks noChangeShapeType="1"/>
            </p:cNvCxnSpPr>
            <p:nvPr/>
          </p:nvCxnSpPr>
          <p:spPr bwMode="auto">
            <a:xfrm>
              <a:off x="5572132" y="5016346"/>
              <a:ext cx="1050935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49" name="AutoShape 25"/>
            <p:cNvCxnSpPr>
              <a:cxnSpLocks noChangeShapeType="1"/>
            </p:cNvCxnSpPr>
            <p:nvPr/>
          </p:nvCxnSpPr>
          <p:spPr bwMode="auto">
            <a:xfrm>
              <a:off x="5572132" y="6000768"/>
              <a:ext cx="1071570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50" name="AutoShape 26"/>
            <p:cNvCxnSpPr>
              <a:cxnSpLocks noChangeShapeType="1"/>
            </p:cNvCxnSpPr>
            <p:nvPr/>
          </p:nvCxnSpPr>
          <p:spPr bwMode="auto">
            <a:xfrm>
              <a:off x="7674001" y="5016346"/>
              <a:ext cx="1050935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  <p:cxnSp>
          <p:nvCxnSpPr>
            <p:cNvPr id="1051" name="AutoShape 27"/>
            <p:cNvCxnSpPr>
              <a:cxnSpLocks noChangeShapeType="1"/>
            </p:cNvCxnSpPr>
            <p:nvPr/>
          </p:nvCxnSpPr>
          <p:spPr bwMode="auto">
            <a:xfrm>
              <a:off x="7715272" y="6000768"/>
              <a:ext cx="1000132" cy="1588"/>
            </a:xfrm>
            <a:prstGeom prst="straightConnector1">
              <a:avLst/>
            </a:prstGeom>
            <a:noFill/>
            <a:ln w="19050">
              <a:solidFill>
                <a:srgbClr val="E36C0A"/>
              </a:solidFill>
              <a:round/>
              <a:headEnd/>
              <a:tailEnd/>
            </a:ln>
          </p:spPr>
        </p:cxnSp>
      </p:grpSp>
      <p:sp>
        <p:nvSpPr>
          <p:cNvPr id="32" name="Прямоугольник 31"/>
          <p:cNvSpPr/>
          <p:nvPr/>
        </p:nvSpPr>
        <p:spPr>
          <a:xfrm>
            <a:off x="5286380" y="3357562"/>
            <a:ext cx="18678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b="1" i="1" dirty="0" smtClean="0">
                <a:solidFill>
                  <a:prstClr val="black"/>
                </a:solidFill>
              </a:rPr>
              <a:t>Ответ:</a:t>
            </a:r>
            <a:r>
              <a:rPr lang="ru-RU" i="1" dirty="0" smtClean="0">
                <a:solidFill>
                  <a:prstClr val="black"/>
                </a:solidFill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2225887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2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1000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158" y="285728"/>
            <a:ext cx="8229600" cy="6072230"/>
          </a:xfrm>
        </p:spPr>
        <p:txBody>
          <a:bodyPr>
            <a:normAutofit/>
          </a:bodyPr>
          <a:lstStyle/>
          <a:p>
            <a:pPr indent="11113" algn="just">
              <a:buNone/>
            </a:pPr>
            <a:r>
              <a:rPr lang="ru-RU" dirty="0" smtClean="0"/>
              <a:t>В шесть часов утра в воскресенье гусеница начинает вползать на дерево. В течение дня, то есть до 18 часов, она вползает на высоту 5м, а в течение ночи спускается на 2м. В какой день и час она вползёт на высоту 9м? </a:t>
            </a:r>
          </a:p>
          <a:p>
            <a:pPr algn="just">
              <a:buNone/>
            </a:pPr>
            <a:endParaRPr lang="ru-RU" dirty="0" smtClean="0"/>
          </a:p>
          <a:p>
            <a:pPr algn="just"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 </a:t>
            </a:r>
            <a:r>
              <a:rPr lang="ru-RU" i="1" dirty="0" smtClean="0"/>
              <a:t>Ответ:</a:t>
            </a:r>
          </a:p>
          <a:p>
            <a:pPr>
              <a:buNone/>
            </a:pPr>
            <a:r>
              <a:rPr lang="ru-RU" dirty="0" smtClean="0"/>
              <a:t> во вторник, в 13 часов 12 минут.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30722" name="Picture 2" descr="C:\Documents and Settings\Сергей\Local Settings\Temporary Internet Files\Content.IE5\DUJTU9WQ\MC90043746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472" y="4643446"/>
            <a:ext cx="1825625" cy="15875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62056505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5.83333E-6 4.64987E-6 L 0.17326 -0.32494 " pathEditMode="relative" ptsTypes="AA">
                                      <p:cBhvr>
                                        <p:cTn id="11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7000"/>
                            </p:stCondLst>
                            <p:childTnLst>
                              <p:par>
                                <p:cTn id="13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17326 -0.32494 L 0.26788 -0.09429 " pathEditMode="relative" ptsTypes="AA">
                                      <p:cBhvr>
                                        <p:cTn id="14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9000"/>
                            </p:stCondLst>
                            <p:childTnLst>
                              <p:par>
                                <p:cTn id="16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6788 -0.09429 L 0.44913 -0.24104 " pathEditMode="relative" ptsTypes="AA">
                                      <p:cBhvr>
                                        <p:cTn id="17" dur="2000" fill="hold"/>
                                        <p:tgtEl>
                                          <p:spTgt spid="3072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14290"/>
            <a:ext cx="8229600" cy="5740409"/>
          </a:xfrm>
        </p:spPr>
        <p:txBody>
          <a:bodyPr/>
          <a:lstStyle/>
          <a:p>
            <a:pPr indent="11113" algn="just">
              <a:buNone/>
            </a:pPr>
            <a:r>
              <a:rPr lang="ru-RU" dirty="0" smtClean="0"/>
              <a:t>Три купца должны поделить между собой 21 бочонок, из которых 7 бочонков полных кваса, 7 полных наполовину и 7 пустых. Спрашивается, как они могут поделить так, чтобы каждый имел одинаковое количество кваса и одинаковое количество бочонков, причём переливать квас из бочонка в бочонок нельзя.</a:t>
            </a:r>
          </a:p>
          <a:p>
            <a:pPr>
              <a:buNone/>
            </a:pPr>
            <a:r>
              <a:rPr lang="ru-RU" i="1" dirty="0" smtClean="0"/>
              <a:t>Решение:   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714348" y="285728"/>
            <a:ext cx="7643866" cy="5572164"/>
            <a:chOff x="2950" y="13282"/>
            <a:chExt cx="4475" cy="2715"/>
          </a:xfrm>
        </p:grpSpPr>
        <p:sp>
          <p:nvSpPr>
            <p:cNvPr id="2051" name="AutoShape 3"/>
            <p:cNvSpPr>
              <a:spLocks noChangeArrowheads="1"/>
            </p:cNvSpPr>
            <p:nvPr/>
          </p:nvSpPr>
          <p:spPr bwMode="auto">
            <a:xfrm>
              <a:off x="6313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>
              <a:off x="5663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>
              <a:off x="5003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>
              <a:off x="4350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5" name="AutoShape 7"/>
            <p:cNvSpPr>
              <a:spLocks noChangeArrowheads="1"/>
            </p:cNvSpPr>
            <p:nvPr/>
          </p:nvSpPr>
          <p:spPr bwMode="auto">
            <a:xfrm>
              <a:off x="3669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>
              <a:off x="5003" y="14261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7" name="AutoShape 9"/>
            <p:cNvSpPr>
              <a:spLocks noChangeArrowheads="1"/>
            </p:cNvSpPr>
            <p:nvPr/>
          </p:nvSpPr>
          <p:spPr bwMode="auto">
            <a:xfrm>
              <a:off x="3669" y="13282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>
              <a:off x="4350" y="13282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9" name="AutoShape 11"/>
            <p:cNvSpPr>
              <a:spLocks noChangeArrowheads="1"/>
            </p:cNvSpPr>
            <p:nvPr/>
          </p:nvSpPr>
          <p:spPr bwMode="auto">
            <a:xfrm>
              <a:off x="5003" y="13282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5663" y="13282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>
              <a:off x="6313" y="13282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2" name="AutoShape 14"/>
            <p:cNvSpPr>
              <a:spLocks noChangeArrowheads="1"/>
            </p:cNvSpPr>
            <p:nvPr/>
          </p:nvSpPr>
          <p:spPr bwMode="auto">
            <a:xfrm>
              <a:off x="6953" y="13282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3" name="AutoShape 15"/>
            <p:cNvSpPr>
              <a:spLocks noChangeArrowheads="1"/>
            </p:cNvSpPr>
            <p:nvPr/>
          </p:nvSpPr>
          <p:spPr bwMode="auto">
            <a:xfrm>
              <a:off x="2950" y="13282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4" name="AutoShape 16"/>
            <p:cNvSpPr>
              <a:spLocks noChangeArrowheads="1"/>
            </p:cNvSpPr>
            <p:nvPr/>
          </p:nvSpPr>
          <p:spPr bwMode="auto">
            <a:xfrm>
              <a:off x="4350" y="14261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5" name="AutoShape 17"/>
            <p:cNvSpPr>
              <a:spLocks noChangeArrowheads="1"/>
            </p:cNvSpPr>
            <p:nvPr/>
          </p:nvSpPr>
          <p:spPr bwMode="auto">
            <a:xfrm>
              <a:off x="3669" y="14261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6" name="AutoShape 18"/>
            <p:cNvSpPr>
              <a:spLocks noChangeArrowheads="1"/>
            </p:cNvSpPr>
            <p:nvPr/>
          </p:nvSpPr>
          <p:spPr bwMode="auto">
            <a:xfrm>
              <a:off x="2950" y="15314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7" name="AutoShape 19"/>
            <p:cNvSpPr>
              <a:spLocks noChangeArrowheads="1"/>
            </p:cNvSpPr>
            <p:nvPr/>
          </p:nvSpPr>
          <p:spPr bwMode="auto">
            <a:xfrm>
              <a:off x="2950" y="14261"/>
              <a:ext cx="472" cy="683"/>
            </a:xfrm>
            <a:prstGeom prst="can">
              <a:avLst>
                <a:gd name="adj" fmla="val 36176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8" name="AutoShape 20"/>
            <p:cNvSpPr>
              <a:spLocks noChangeArrowheads="1"/>
            </p:cNvSpPr>
            <p:nvPr/>
          </p:nvSpPr>
          <p:spPr bwMode="auto">
            <a:xfrm>
              <a:off x="5003" y="13522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9" name="AutoShape 21"/>
            <p:cNvSpPr>
              <a:spLocks noChangeArrowheads="1"/>
            </p:cNvSpPr>
            <p:nvPr/>
          </p:nvSpPr>
          <p:spPr bwMode="auto">
            <a:xfrm>
              <a:off x="5003" y="14501"/>
              <a:ext cx="472" cy="443"/>
            </a:xfrm>
            <a:prstGeom prst="can">
              <a:avLst>
                <a:gd name="adj" fmla="val 50000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0" name="AutoShape 22"/>
            <p:cNvSpPr>
              <a:spLocks noChangeArrowheads="1"/>
            </p:cNvSpPr>
            <p:nvPr/>
          </p:nvSpPr>
          <p:spPr bwMode="auto">
            <a:xfrm>
              <a:off x="3669" y="15554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1" name="AutoShape 23"/>
            <p:cNvSpPr>
              <a:spLocks noChangeArrowheads="1"/>
            </p:cNvSpPr>
            <p:nvPr/>
          </p:nvSpPr>
          <p:spPr bwMode="auto">
            <a:xfrm>
              <a:off x="4350" y="15554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2" name="AutoShape 24"/>
            <p:cNvSpPr>
              <a:spLocks noChangeArrowheads="1"/>
            </p:cNvSpPr>
            <p:nvPr/>
          </p:nvSpPr>
          <p:spPr bwMode="auto">
            <a:xfrm>
              <a:off x="5003" y="15554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3" name="AutoShape 25"/>
            <p:cNvSpPr>
              <a:spLocks noChangeArrowheads="1"/>
            </p:cNvSpPr>
            <p:nvPr/>
          </p:nvSpPr>
          <p:spPr bwMode="auto">
            <a:xfrm>
              <a:off x="5663" y="15554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4" name="AutoShape 26"/>
            <p:cNvSpPr>
              <a:spLocks noChangeArrowheads="1"/>
            </p:cNvSpPr>
            <p:nvPr/>
          </p:nvSpPr>
          <p:spPr bwMode="auto">
            <a:xfrm>
              <a:off x="6313" y="15554"/>
              <a:ext cx="472" cy="443"/>
            </a:xfrm>
            <a:prstGeom prst="can">
              <a:avLst>
                <a:gd name="adj" fmla="val 37852"/>
              </a:avLst>
            </a:prstGeom>
            <a:gradFill rotWithShape="0">
              <a:gsLst>
                <a:gs pos="0">
                  <a:srgbClr val="FABF8F"/>
                </a:gs>
                <a:gs pos="50000">
                  <a:srgbClr val="F79646"/>
                </a:gs>
                <a:gs pos="100000">
                  <a:srgbClr val="FABF8F"/>
                </a:gs>
              </a:gsLst>
              <a:lin ang="5400000" scaled="1"/>
            </a:gradFill>
            <a:ln w="12700">
              <a:solidFill>
                <a:srgbClr val="F79646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5" name="AutoShape 27"/>
            <p:cNvSpPr>
              <a:spLocks noChangeArrowheads="1"/>
            </p:cNvSpPr>
            <p:nvPr/>
          </p:nvSpPr>
          <p:spPr bwMode="auto">
            <a:xfrm>
              <a:off x="5663" y="14261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6" name="AutoShape 28"/>
            <p:cNvSpPr>
              <a:spLocks noChangeArrowheads="1"/>
            </p:cNvSpPr>
            <p:nvPr/>
          </p:nvSpPr>
          <p:spPr bwMode="auto">
            <a:xfrm>
              <a:off x="6313" y="14261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7" name="AutoShape 29"/>
            <p:cNvSpPr>
              <a:spLocks noChangeArrowheads="1"/>
            </p:cNvSpPr>
            <p:nvPr/>
          </p:nvSpPr>
          <p:spPr bwMode="auto">
            <a:xfrm>
              <a:off x="6953" y="14261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8" name="AutoShape 30"/>
            <p:cNvSpPr>
              <a:spLocks noChangeArrowheads="1"/>
            </p:cNvSpPr>
            <p:nvPr/>
          </p:nvSpPr>
          <p:spPr bwMode="auto">
            <a:xfrm>
              <a:off x="6953" y="15314"/>
              <a:ext cx="472" cy="683"/>
            </a:xfrm>
            <a:prstGeom prst="can">
              <a:avLst>
                <a:gd name="adj" fmla="val 36176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48183627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9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9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500"/>
                            </p:stCondLst>
                            <p:childTnLst>
                              <p:par>
                                <p:cTn id="2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500834"/>
          </a:xfrm>
        </p:spPr>
        <p:txBody>
          <a:bodyPr>
            <a:normAutofit fontScale="77500" lnSpcReduction="20000"/>
          </a:bodyPr>
          <a:lstStyle/>
          <a:p>
            <a:pPr indent="11113">
              <a:buNone/>
            </a:pPr>
            <a:r>
              <a:rPr lang="ru-RU" sz="4200" dirty="0" smtClean="0"/>
              <a:t>Используя только знаки арифметических действий, записать число 31 пятью пятёрками.</a:t>
            </a:r>
          </a:p>
          <a:p>
            <a:pPr algn="ctr">
              <a:buNone/>
            </a:pPr>
            <a:r>
              <a:rPr lang="ru-RU" sz="4800" b="1" i="1" dirty="0" smtClean="0">
                <a:solidFill>
                  <a:srgbClr val="C00000"/>
                </a:solidFill>
              </a:rPr>
              <a:t>Решение:</a:t>
            </a:r>
            <a:r>
              <a:rPr lang="ru-RU" sz="4800" b="1" dirty="0" smtClean="0">
                <a:solidFill>
                  <a:srgbClr val="C00000"/>
                </a:solidFill>
              </a:rPr>
              <a:t> 5·5+5+5:5</a:t>
            </a:r>
          </a:p>
          <a:p>
            <a:pPr indent="11113" algn="just">
              <a:buNone/>
            </a:pPr>
            <a:r>
              <a:rPr lang="ru-RU" sz="4100" dirty="0" smtClean="0"/>
              <a:t>Археологи откопали сосуд. Первый сказал, что амфора изготовлена финикийцами в V веке, второй сказал, что греками в </a:t>
            </a:r>
            <a:r>
              <a:rPr lang="ru-RU" sz="4100" dirty="0" err="1" smtClean="0"/>
              <a:t>lll</a:t>
            </a:r>
            <a:r>
              <a:rPr lang="ru-RU" sz="4100" dirty="0" smtClean="0"/>
              <a:t> веке, а третий, что амфора не греческая и изготовлена в </a:t>
            </a:r>
            <a:r>
              <a:rPr lang="ru-RU" sz="4100" dirty="0" err="1" smtClean="0"/>
              <a:t>lV</a:t>
            </a:r>
            <a:r>
              <a:rPr lang="ru-RU" sz="4100" dirty="0" smtClean="0"/>
              <a:t> веке. Когда и где изготовлена амфора, если в каждом из трёх предложений одно утверждение истинно, а второе ложно?</a:t>
            </a:r>
          </a:p>
          <a:p>
            <a:pPr algn="just">
              <a:buNone/>
            </a:pPr>
            <a:r>
              <a:rPr lang="ru-RU" sz="4100" b="1" dirty="0" smtClean="0">
                <a:solidFill>
                  <a:srgbClr val="002060"/>
                </a:solidFill>
              </a:rPr>
              <a:t> </a:t>
            </a:r>
          </a:p>
          <a:p>
            <a:pPr>
              <a:buNone/>
            </a:pPr>
            <a:r>
              <a:rPr lang="ru-RU" sz="4400" b="1" i="1" dirty="0" smtClean="0">
                <a:solidFill>
                  <a:srgbClr val="C00000"/>
                </a:solidFill>
              </a:rPr>
              <a:t>Ответ:</a:t>
            </a:r>
            <a:r>
              <a:rPr lang="ru-RU" sz="4400" b="1" dirty="0" smtClean="0">
                <a:solidFill>
                  <a:srgbClr val="C00000"/>
                </a:solidFill>
              </a:rPr>
              <a:t> финикийцами в III веке.</a:t>
            </a:r>
          </a:p>
          <a:p>
            <a:pPr>
              <a:buNone/>
            </a:pPr>
            <a:endParaRPr lang="ru-RU" sz="4800" b="1" dirty="0" smtClean="0">
              <a:solidFill>
                <a:srgbClr val="00B050"/>
              </a:solidFill>
            </a:endParaRPr>
          </a:p>
          <a:p>
            <a:pPr>
              <a:buNone/>
            </a:pPr>
            <a:endParaRPr lang="ru-RU" dirty="0"/>
          </a:p>
        </p:txBody>
      </p:sp>
      <p:pic>
        <p:nvPicPr>
          <p:cNvPr id="28673" name="Picture 1" descr="C:\Documents and Settings\Сергей\Local Settings\Temporary Internet Files\Content.IE5\DUJTU9WQ\MC90021564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206" y="5121850"/>
            <a:ext cx="1143008" cy="17361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03059607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2007-2008 год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229600" cy="5268931"/>
          </a:xfrm>
        </p:spPr>
        <p:txBody>
          <a:bodyPr/>
          <a:lstStyle/>
          <a:p>
            <a:pPr indent="11113" algn="just">
              <a:buNone/>
            </a:pPr>
            <a:r>
              <a:rPr lang="ru-RU" sz="2800" dirty="0" smtClean="0"/>
              <a:t>На рисунке изображена карта. Необходимо раскрасить карту так, чтобы две любые соседние страны (то есть имеющие общую границу), были закрашены в разные цвета, при этом не пограничные страны можно закрашивать одним цветом. Какое минимальное число красок для этого требуется?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sp>
        <p:nvSpPr>
          <p:cNvPr id="19458" name="AutoShape 2"/>
          <p:cNvSpPr>
            <a:spLocks noChangeArrowheads="1"/>
          </p:cNvSpPr>
          <p:nvPr/>
        </p:nvSpPr>
        <p:spPr bwMode="auto">
          <a:xfrm>
            <a:off x="714348" y="4143380"/>
            <a:ext cx="2643206" cy="2428892"/>
          </a:xfrm>
          <a:prstGeom prst="bevel">
            <a:avLst>
              <a:gd name="adj" fmla="val 33903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9459" name="AutoShape 3"/>
          <p:cNvSpPr>
            <a:spLocks noChangeArrowheads="1"/>
          </p:cNvSpPr>
          <p:nvPr/>
        </p:nvSpPr>
        <p:spPr bwMode="auto">
          <a:xfrm>
            <a:off x="5500694" y="4000504"/>
            <a:ext cx="2571768" cy="2643206"/>
          </a:xfrm>
          <a:custGeom>
            <a:avLst/>
            <a:gdLst>
              <a:gd name="G0" fmla="+- 6207 0 0"/>
              <a:gd name="G1" fmla="+- 21600 0 6207"/>
              <a:gd name="G2" fmla="+- 21600 0 6207"/>
              <a:gd name="G3" fmla="*/ G0 2929 10000"/>
              <a:gd name="G4" fmla="+- 21600 0 G3"/>
              <a:gd name="G5" fmla="+- 21600 0 G3"/>
              <a:gd name="T0" fmla="*/ 10800 w 21600"/>
              <a:gd name="T1" fmla="*/ 0 h 21600"/>
              <a:gd name="T2" fmla="*/ 3163 w 21600"/>
              <a:gd name="T3" fmla="*/ 3163 h 21600"/>
              <a:gd name="T4" fmla="*/ 0 w 21600"/>
              <a:gd name="T5" fmla="*/ 10800 h 21600"/>
              <a:gd name="T6" fmla="*/ 3163 w 21600"/>
              <a:gd name="T7" fmla="*/ 18437 h 21600"/>
              <a:gd name="T8" fmla="*/ 10800 w 21600"/>
              <a:gd name="T9" fmla="*/ 21600 h 21600"/>
              <a:gd name="T10" fmla="*/ 18437 w 21600"/>
              <a:gd name="T11" fmla="*/ 18437 h 21600"/>
              <a:gd name="T12" fmla="*/ 21600 w 21600"/>
              <a:gd name="T13" fmla="*/ 10800 h 21600"/>
              <a:gd name="T14" fmla="*/ 18437 w 21600"/>
              <a:gd name="T15" fmla="*/ 3163 h 21600"/>
              <a:gd name="T16" fmla="*/ 3163 w 21600"/>
              <a:gd name="T17" fmla="*/ 3163 h 21600"/>
              <a:gd name="T18" fmla="*/ 18437 w 21600"/>
              <a:gd name="T19" fmla="*/ 18437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T16" t="T17" r="T18" b="T19"/>
            <a:pathLst>
              <a:path w="21600" h="21600">
                <a:moveTo>
                  <a:pt x="0" y="10800"/>
                </a:moveTo>
                <a:cubicBezTo>
                  <a:pt x="0" y="4835"/>
                  <a:pt x="4835" y="0"/>
                  <a:pt x="10800" y="0"/>
                </a:cubicBezTo>
                <a:cubicBezTo>
                  <a:pt x="16765" y="0"/>
                  <a:pt x="21600" y="4835"/>
                  <a:pt x="21600" y="10800"/>
                </a:cubicBezTo>
                <a:cubicBezTo>
                  <a:pt x="21600" y="16765"/>
                  <a:pt x="16765" y="21600"/>
                  <a:pt x="10800" y="21600"/>
                </a:cubicBezTo>
                <a:cubicBezTo>
                  <a:pt x="4835" y="21600"/>
                  <a:pt x="0" y="16765"/>
                  <a:pt x="0" y="10800"/>
                </a:cubicBezTo>
                <a:close/>
                <a:moveTo>
                  <a:pt x="6207" y="10800"/>
                </a:moveTo>
                <a:cubicBezTo>
                  <a:pt x="6207" y="13337"/>
                  <a:pt x="8263" y="15393"/>
                  <a:pt x="10800" y="15393"/>
                </a:cubicBezTo>
                <a:cubicBezTo>
                  <a:pt x="13337" y="15393"/>
                  <a:pt x="15393" y="13337"/>
                  <a:pt x="15393" y="10800"/>
                </a:cubicBezTo>
                <a:cubicBezTo>
                  <a:pt x="15393" y="8263"/>
                  <a:pt x="13337" y="6207"/>
                  <a:pt x="10800" y="6207"/>
                </a:cubicBezTo>
                <a:cubicBezTo>
                  <a:pt x="8263" y="6207"/>
                  <a:pt x="6207" y="8263"/>
                  <a:pt x="6207" y="10800"/>
                </a:cubicBezTo>
                <a:close/>
              </a:path>
            </a:pathLst>
          </a:custGeom>
          <a:gradFill rotWithShape="1">
            <a:gsLst>
              <a:gs pos="0">
                <a:srgbClr val="CCECFF">
                  <a:alpha val="7001"/>
                </a:srgbClr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</a:gra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 rot="16200000" flipH="1">
            <a:off x="5965041" y="4321975"/>
            <a:ext cx="571504" cy="50006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flipH="1">
            <a:off x="7072330" y="4214818"/>
            <a:ext cx="480659" cy="613074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 flipV="1">
            <a:off x="5572132" y="5500702"/>
            <a:ext cx="714380" cy="214314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>
            <a:stCxn id="19459" idx="4"/>
          </p:cNvCxnSpPr>
          <p:nvPr/>
        </p:nvCxnSpPr>
        <p:spPr>
          <a:xfrm flipV="1">
            <a:off x="6786578" y="5857892"/>
            <a:ext cx="1588" cy="785818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 rot="10800000">
            <a:off x="7286644" y="5500702"/>
            <a:ext cx="785820" cy="142876"/>
          </a:xfrm>
          <a:prstGeom prst="line">
            <a:avLst/>
          </a:prstGeom>
        </p:spPr>
        <p:style>
          <a:lnRef idx="2">
            <a:schemeClr val="accent2"/>
          </a:lnRef>
          <a:fillRef idx="0">
            <a:schemeClr val="accent2"/>
          </a:fillRef>
          <a:effectRef idx="1">
            <a:schemeClr val="accent2"/>
          </a:effectRef>
          <a:fontRef idx="minor">
            <a:schemeClr val="tx1"/>
          </a:fontRef>
        </p:style>
      </p:cxnSp>
      <p:sp>
        <p:nvSpPr>
          <p:cNvPr id="12" name="Овал 11"/>
          <p:cNvSpPr/>
          <p:nvPr/>
        </p:nvSpPr>
        <p:spPr>
          <a:xfrm>
            <a:off x="6215074" y="4714884"/>
            <a:ext cx="1143008" cy="1214446"/>
          </a:xfrm>
          <a:prstGeom prst="ellipse">
            <a:avLst/>
          </a:prstGeom>
          <a:gradFill flip="none" rotWithShape="1">
            <a:gsLst>
              <a:gs pos="0">
                <a:schemeClr val="accent1">
                  <a:lumMod val="40000"/>
                  <a:lumOff val="60000"/>
                  <a:alpha val="15000"/>
                </a:schemeClr>
              </a:gs>
              <a:gs pos="100000">
                <a:srgbClr val="CCECFF">
                  <a:gamma/>
                  <a:shade val="46275"/>
                  <a:invGamma/>
                </a:srgbClr>
              </a:gs>
            </a:gsLst>
            <a:path path="rect">
              <a:fillToRect r="100000" b="100000"/>
            </a:path>
            <a:tileRect l="-100000" t="-100000"/>
          </a:gradFill>
          <a:ln>
            <a:solidFill>
              <a:schemeClr val="accent2">
                <a:lumMod val="75000"/>
                <a:alpha val="8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012496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945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194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1945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194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58" grpId="0" animBg="1"/>
      <p:bldP spid="19459" grpId="0" animBg="1"/>
      <p:bldP spid="12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5768997"/>
          </a:xfrm>
        </p:spPr>
        <p:txBody>
          <a:bodyPr/>
          <a:lstStyle/>
          <a:p>
            <a:pPr>
              <a:buNone/>
            </a:pPr>
            <a:r>
              <a:rPr lang="ru-RU" b="1" i="1" u="sng" dirty="0" smtClean="0"/>
              <a:t>РЕШЕНИЯ:</a:t>
            </a:r>
            <a:endParaRPr lang="ru-RU" dirty="0" smtClean="0"/>
          </a:p>
          <a:p>
            <a:pPr lvl="0">
              <a:buNone/>
            </a:pPr>
            <a:r>
              <a:rPr lang="ru-RU" dirty="0" smtClean="0"/>
              <a:t> </a:t>
            </a:r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Для первой карты.</a:t>
            </a:r>
          </a:p>
          <a:p>
            <a:pPr>
              <a:buNone/>
            </a:pPr>
            <a:r>
              <a:rPr lang="ru-RU" dirty="0" smtClean="0"/>
              <a:t>    Очевидно, нам необходимы 3 краски, чтобы закрасить три соседние страны, имеющие попарно общие границы. Оставшиеся страны можно закрасить уже использованными цветами. </a:t>
            </a:r>
          </a:p>
          <a:p>
            <a:pPr>
              <a:buNone/>
            </a:pPr>
            <a:endParaRPr lang="ru-RU" dirty="0"/>
          </a:p>
        </p:txBody>
      </p:sp>
      <p:grpSp>
        <p:nvGrpSpPr>
          <p:cNvPr id="20482" name="Group 2"/>
          <p:cNvGrpSpPr>
            <a:grpSpLocks/>
          </p:cNvGrpSpPr>
          <p:nvPr/>
        </p:nvGrpSpPr>
        <p:grpSpPr bwMode="auto">
          <a:xfrm>
            <a:off x="2643174" y="4071942"/>
            <a:ext cx="2786082" cy="2571768"/>
            <a:chOff x="310" y="1663"/>
            <a:chExt cx="1877" cy="1727"/>
          </a:xfrm>
        </p:grpSpPr>
        <p:sp>
          <p:nvSpPr>
            <p:cNvPr id="20483" name="AutoShape 3"/>
            <p:cNvSpPr>
              <a:spLocks noChangeArrowheads="1"/>
            </p:cNvSpPr>
            <p:nvPr/>
          </p:nvSpPr>
          <p:spPr bwMode="auto">
            <a:xfrm>
              <a:off x="310" y="1663"/>
              <a:ext cx="1877" cy="1727"/>
            </a:xfrm>
            <a:prstGeom prst="bevel">
              <a:avLst>
                <a:gd name="adj" fmla="val 33903"/>
              </a:avLst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84" name="AutoShape 4"/>
            <p:cNvSpPr>
              <a:spLocks noChangeArrowheads="1"/>
            </p:cNvSpPr>
            <p:nvPr/>
          </p:nvSpPr>
          <p:spPr bwMode="auto">
            <a:xfrm rot="16200000">
              <a:off x="-267" y="2240"/>
              <a:ext cx="1727" cy="574"/>
            </a:xfrm>
            <a:custGeom>
              <a:avLst/>
              <a:gdLst>
                <a:gd name="G0" fmla="+- 6617 0 0"/>
                <a:gd name="G1" fmla="+- 21600 0 6617"/>
                <a:gd name="G2" fmla="*/ 6617 1 2"/>
                <a:gd name="G3" fmla="+- 21600 0 G2"/>
                <a:gd name="G4" fmla="+/ 6617 21600 2"/>
                <a:gd name="G5" fmla="+/ G1 0 2"/>
                <a:gd name="G6" fmla="*/ 21600 21600 6617"/>
                <a:gd name="G7" fmla="*/ G6 1 2"/>
                <a:gd name="G8" fmla="+- 21600 0 G7"/>
                <a:gd name="G9" fmla="*/ 21600 1 2"/>
                <a:gd name="G10" fmla="+- 6617 0 G9"/>
                <a:gd name="G11" fmla="?: G10 G8 0"/>
                <a:gd name="G12" fmla="?: G10 G7 21600"/>
                <a:gd name="T0" fmla="*/ 18291 w 21600"/>
                <a:gd name="T1" fmla="*/ 10800 h 21600"/>
                <a:gd name="T2" fmla="*/ 10800 w 21600"/>
                <a:gd name="T3" fmla="*/ 21600 h 21600"/>
                <a:gd name="T4" fmla="*/ 3309 w 21600"/>
                <a:gd name="T5" fmla="*/ 10800 h 21600"/>
                <a:gd name="T6" fmla="*/ 10800 w 21600"/>
                <a:gd name="T7" fmla="*/ 0 h 21600"/>
                <a:gd name="T8" fmla="*/ 5109 w 21600"/>
                <a:gd name="T9" fmla="*/ 5109 h 21600"/>
                <a:gd name="T10" fmla="*/ 16491 w 21600"/>
                <a:gd name="T11" fmla="*/ 1649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7" y="21600"/>
                  </a:lnTo>
                  <a:lnTo>
                    <a:pt x="149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85" name="AutoShape 5"/>
            <p:cNvSpPr>
              <a:spLocks noChangeArrowheads="1"/>
            </p:cNvSpPr>
            <p:nvPr/>
          </p:nvSpPr>
          <p:spPr bwMode="auto">
            <a:xfrm rot="5400000">
              <a:off x="1036" y="2240"/>
              <a:ext cx="1727" cy="574"/>
            </a:xfrm>
            <a:custGeom>
              <a:avLst/>
              <a:gdLst>
                <a:gd name="G0" fmla="+- 6617 0 0"/>
                <a:gd name="G1" fmla="+- 21600 0 6617"/>
                <a:gd name="G2" fmla="*/ 6617 1 2"/>
                <a:gd name="G3" fmla="+- 21600 0 G2"/>
                <a:gd name="G4" fmla="+/ 6617 21600 2"/>
                <a:gd name="G5" fmla="+/ G1 0 2"/>
                <a:gd name="G6" fmla="*/ 21600 21600 6617"/>
                <a:gd name="G7" fmla="*/ G6 1 2"/>
                <a:gd name="G8" fmla="+- 21600 0 G7"/>
                <a:gd name="G9" fmla="*/ 21600 1 2"/>
                <a:gd name="G10" fmla="+- 6617 0 G9"/>
                <a:gd name="G11" fmla="?: G10 G8 0"/>
                <a:gd name="G12" fmla="?: G10 G7 21600"/>
                <a:gd name="T0" fmla="*/ 18291 w 21600"/>
                <a:gd name="T1" fmla="*/ 10800 h 21600"/>
                <a:gd name="T2" fmla="*/ 10800 w 21600"/>
                <a:gd name="T3" fmla="*/ 21600 h 21600"/>
                <a:gd name="T4" fmla="*/ 3309 w 21600"/>
                <a:gd name="T5" fmla="*/ 10800 h 21600"/>
                <a:gd name="T6" fmla="*/ 10800 w 21600"/>
                <a:gd name="T7" fmla="*/ 0 h 21600"/>
                <a:gd name="T8" fmla="*/ 5109 w 21600"/>
                <a:gd name="T9" fmla="*/ 5109 h 21600"/>
                <a:gd name="T10" fmla="*/ 16491 w 21600"/>
                <a:gd name="T11" fmla="*/ 1649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7" y="21600"/>
                  </a:lnTo>
                  <a:lnTo>
                    <a:pt x="149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FABF8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86" name="AutoShape 6"/>
            <p:cNvSpPr>
              <a:spLocks noChangeArrowheads="1"/>
            </p:cNvSpPr>
            <p:nvPr/>
          </p:nvSpPr>
          <p:spPr bwMode="auto">
            <a:xfrm rot="10800000">
              <a:off x="310" y="2816"/>
              <a:ext cx="1877" cy="574"/>
            </a:xfrm>
            <a:custGeom>
              <a:avLst/>
              <a:gdLst>
                <a:gd name="G0" fmla="+- 6617 0 0"/>
                <a:gd name="G1" fmla="+- 21600 0 6617"/>
                <a:gd name="G2" fmla="*/ 6617 1 2"/>
                <a:gd name="G3" fmla="+- 21600 0 G2"/>
                <a:gd name="G4" fmla="+/ 6617 21600 2"/>
                <a:gd name="G5" fmla="+/ G1 0 2"/>
                <a:gd name="G6" fmla="*/ 21600 21600 6617"/>
                <a:gd name="G7" fmla="*/ G6 1 2"/>
                <a:gd name="G8" fmla="+- 21600 0 G7"/>
                <a:gd name="G9" fmla="*/ 21600 1 2"/>
                <a:gd name="G10" fmla="+- 6617 0 G9"/>
                <a:gd name="G11" fmla="?: G10 G8 0"/>
                <a:gd name="G12" fmla="?: G10 G7 21600"/>
                <a:gd name="T0" fmla="*/ 18291 w 21600"/>
                <a:gd name="T1" fmla="*/ 10800 h 21600"/>
                <a:gd name="T2" fmla="*/ 10800 w 21600"/>
                <a:gd name="T3" fmla="*/ 21600 h 21600"/>
                <a:gd name="T4" fmla="*/ 3309 w 21600"/>
                <a:gd name="T5" fmla="*/ 10800 h 21600"/>
                <a:gd name="T6" fmla="*/ 10800 w 21600"/>
                <a:gd name="T7" fmla="*/ 0 h 21600"/>
                <a:gd name="T8" fmla="*/ 5109 w 21600"/>
                <a:gd name="T9" fmla="*/ 5109 h 21600"/>
                <a:gd name="T10" fmla="*/ 16491 w 21600"/>
                <a:gd name="T11" fmla="*/ 1649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7" y="21600"/>
                  </a:lnTo>
                  <a:lnTo>
                    <a:pt x="149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87" name="AutoShape 7"/>
            <p:cNvSpPr>
              <a:spLocks noChangeArrowheads="1"/>
            </p:cNvSpPr>
            <p:nvPr/>
          </p:nvSpPr>
          <p:spPr bwMode="auto">
            <a:xfrm>
              <a:off x="310" y="1663"/>
              <a:ext cx="1877" cy="574"/>
            </a:xfrm>
            <a:custGeom>
              <a:avLst/>
              <a:gdLst>
                <a:gd name="G0" fmla="+- 6617 0 0"/>
                <a:gd name="G1" fmla="+- 21600 0 6617"/>
                <a:gd name="G2" fmla="*/ 6617 1 2"/>
                <a:gd name="G3" fmla="+- 21600 0 G2"/>
                <a:gd name="G4" fmla="+/ 6617 21600 2"/>
                <a:gd name="G5" fmla="+/ G1 0 2"/>
                <a:gd name="G6" fmla="*/ 21600 21600 6617"/>
                <a:gd name="G7" fmla="*/ G6 1 2"/>
                <a:gd name="G8" fmla="+- 21600 0 G7"/>
                <a:gd name="G9" fmla="*/ 21600 1 2"/>
                <a:gd name="G10" fmla="+- 6617 0 G9"/>
                <a:gd name="G11" fmla="?: G10 G8 0"/>
                <a:gd name="G12" fmla="?: G10 G7 21600"/>
                <a:gd name="T0" fmla="*/ 18291 w 21600"/>
                <a:gd name="T1" fmla="*/ 10800 h 21600"/>
                <a:gd name="T2" fmla="*/ 10800 w 21600"/>
                <a:gd name="T3" fmla="*/ 21600 h 21600"/>
                <a:gd name="T4" fmla="*/ 3309 w 21600"/>
                <a:gd name="T5" fmla="*/ 10800 h 21600"/>
                <a:gd name="T6" fmla="*/ 10800 w 21600"/>
                <a:gd name="T7" fmla="*/ 0 h 21600"/>
                <a:gd name="T8" fmla="*/ 5109 w 21600"/>
                <a:gd name="T9" fmla="*/ 5109 h 21600"/>
                <a:gd name="T10" fmla="*/ 16491 w 21600"/>
                <a:gd name="T11" fmla="*/ 16491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6617" y="21600"/>
                  </a:lnTo>
                  <a:lnTo>
                    <a:pt x="14983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488" name="Rectangle 8"/>
            <p:cNvSpPr>
              <a:spLocks noChangeArrowheads="1"/>
            </p:cNvSpPr>
            <p:nvPr/>
          </p:nvSpPr>
          <p:spPr bwMode="auto">
            <a:xfrm>
              <a:off x="884" y="2237"/>
              <a:ext cx="729" cy="579"/>
            </a:xfrm>
            <a:prstGeom prst="rect">
              <a:avLst/>
            </a:prstGeom>
            <a:solidFill>
              <a:srgbClr val="97470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7316466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35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2000"/>
                                        <p:tgtEl>
                                          <p:spTgt spid="204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747</Words>
  <Application>Microsoft Office PowerPoint</Application>
  <PresentationFormat>Экран (4:3)</PresentationFormat>
  <Paragraphs>92</Paragraphs>
  <Slides>14</Slides>
  <Notes>0</Notes>
  <HiddenSlides>0</HiddenSlides>
  <MMClips>0</MMClips>
  <ScaleCrop>false</ScaleCrop>
  <HeadingPairs>
    <vt:vector size="6" baseType="variant">
      <vt:variant>
        <vt:lpstr>Тема</vt:lpstr>
      </vt:variant>
      <vt:variant>
        <vt:i4>2</vt:i4>
      </vt:variant>
      <vt:variant>
        <vt:lpstr>Внедренные серверы OLE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7" baseType="lpstr">
      <vt:lpstr>Тема Office</vt:lpstr>
      <vt:lpstr>1_Тема Office</vt:lpstr>
      <vt:lpstr>Документ</vt:lpstr>
      <vt:lpstr>Занятие № 4</vt:lpstr>
      <vt:lpstr> Разминка </vt:lpstr>
      <vt:lpstr>Решения домашних задач </vt:lpstr>
      <vt:lpstr>Решение олимпиадных задач</vt:lpstr>
      <vt:lpstr>Презентация PowerPoint</vt:lpstr>
      <vt:lpstr>Презентация PowerPoint</vt:lpstr>
      <vt:lpstr>Презентация PowerPoint</vt:lpstr>
      <vt:lpstr>2007-2008 год </vt:lpstr>
      <vt:lpstr>Презентация PowerPoint</vt:lpstr>
      <vt:lpstr>Для второй карты.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 4</dc:title>
  <dc:creator>Elena</dc:creator>
  <cp:lastModifiedBy>Elena</cp:lastModifiedBy>
  <cp:revision>2</cp:revision>
  <dcterms:created xsi:type="dcterms:W3CDTF">2023-11-19T12:00:18Z</dcterms:created>
  <dcterms:modified xsi:type="dcterms:W3CDTF">2023-11-19T12:21:03Z</dcterms:modified>
</cp:coreProperties>
</file>