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328" r:id="rId2"/>
    <p:sldId id="306" r:id="rId3"/>
    <p:sldId id="305" r:id="rId4"/>
    <p:sldId id="290" r:id="rId5"/>
    <p:sldId id="308" r:id="rId6"/>
    <p:sldId id="337" r:id="rId7"/>
    <p:sldId id="267" r:id="rId8"/>
    <p:sldId id="269" r:id="rId9"/>
    <p:sldId id="266" r:id="rId10"/>
    <p:sldId id="322" r:id="rId11"/>
    <p:sldId id="325" r:id="rId12"/>
    <p:sldId id="324" r:id="rId13"/>
    <p:sldId id="304" r:id="rId14"/>
    <p:sldId id="343" r:id="rId15"/>
    <p:sldId id="315" r:id="rId16"/>
    <p:sldId id="345" r:id="rId17"/>
    <p:sldId id="346" r:id="rId18"/>
    <p:sldId id="347" r:id="rId19"/>
    <p:sldId id="348" r:id="rId20"/>
    <p:sldId id="32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333333"/>
    <a:srgbClr val="2C2C2C"/>
    <a:srgbClr val="242424"/>
    <a:srgbClr val="EBFAFF"/>
    <a:srgbClr val="CCECFF"/>
    <a:srgbClr val="F7FDFF"/>
    <a:srgbClr val="F3FCFF"/>
    <a:srgbClr val="EFFBFF"/>
    <a:srgbClr val="FB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9E8D9-465E-4518-8EE3-18D5487B11BC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920CA-8D72-448A-9A5B-66F0BF6DA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59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920CA-8D72-448A-9A5B-66F0BF6DA24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063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920CA-8D72-448A-9A5B-66F0BF6DA24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063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F311789-3050-4FF3-9FB4-217A9F98B0EA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E774CE-4A2A-4BEE-9714-5D648A39C80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microsoft.com/office/2007/relationships/hdphoto" Target="../media/hdphoto2.wdp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microsoft.com/office/2007/relationships/hdphoto" Target="../media/hdphoto3.wdp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microsoft.com/office/2007/relationships/hdphoto" Target="../media/hdphoto4.wdp"/><Relationship Id="rId7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37262" y="-2738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1.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075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1"/>
          <p:cNvSpPr txBox="1">
            <a:spLocks/>
          </p:cNvSpPr>
          <p:nvPr/>
        </p:nvSpPr>
        <p:spPr>
          <a:xfrm>
            <a:off x="467545" y="3255896"/>
            <a:ext cx="6521284" cy="1181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Капель, ледоход, </a:t>
            </a:r>
            <a:r>
              <a:rPr lang="ru-RU" sz="2400" dirty="0" smtClean="0"/>
              <a:t>зеленеет </a:t>
            </a:r>
            <a:r>
              <a:rPr lang="ru-RU" sz="2400" dirty="0"/>
              <a:t>трава, прилетают </a:t>
            </a:r>
            <a:r>
              <a:rPr lang="ru-RU" sz="2400" dirty="0" smtClean="0"/>
              <a:t>птицы, просыпается медведь </a:t>
            </a:r>
            <a:r>
              <a:rPr lang="ru-RU" sz="2400" dirty="0"/>
              <a:t>-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одзаголовок 1"/>
          <p:cNvSpPr txBox="1">
            <a:spLocks/>
          </p:cNvSpPr>
          <p:nvPr/>
        </p:nvSpPr>
        <p:spPr>
          <a:xfrm>
            <a:off x="467544" y="1124744"/>
            <a:ext cx="6521284" cy="1152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/>
              <a:t>Увеличиваются дни, появляются </a:t>
            </a:r>
            <a:r>
              <a:rPr lang="ru-RU" sz="2800" dirty="0"/>
              <a:t>проталины, распускаются </a:t>
            </a:r>
            <a:r>
              <a:rPr lang="ru-RU" sz="2800" dirty="0" smtClean="0"/>
              <a:t>подснежники -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одзаголовок 1"/>
          <p:cNvSpPr txBox="1">
            <a:spLocks/>
          </p:cNvSpPr>
          <p:nvPr/>
        </p:nvSpPr>
        <p:spPr>
          <a:xfrm>
            <a:off x="7092280" y="1412776"/>
            <a:ext cx="1532803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</a:t>
            </a:r>
            <a:endParaRPr lang="ru-RU" sz="36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1"/>
          <p:cNvSpPr txBox="1">
            <a:spLocks/>
          </p:cNvSpPr>
          <p:nvPr/>
        </p:nvSpPr>
        <p:spPr>
          <a:xfrm>
            <a:off x="7092280" y="3501008"/>
            <a:ext cx="187220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endParaRPr lang="ru-RU" sz="36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1"/>
          <p:cNvSpPr txBox="1">
            <a:spLocks/>
          </p:cNvSpPr>
          <p:nvPr/>
        </p:nvSpPr>
        <p:spPr>
          <a:xfrm>
            <a:off x="7092280" y="5517232"/>
            <a:ext cx="187220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endParaRPr lang="ru-RU" sz="36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467545" y="5301208"/>
            <a:ext cx="6264695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Цветение, </a:t>
            </a:r>
            <a:r>
              <a:rPr lang="ru-RU" sz="2400" dirty="0" smtClean="0"/>
              <a:t>насекомые, </a:t>
            </a:r>
            <a:r>
              <a:rPr lang="ru-RU" sz="2400" dirty="0"/>
              <a:t>дожди, грозы, солнце высоко, </a:t>
            </a:r>
            <a:r>
              <a:rPr lang="ru-RU" sz="2400" dirty="0" smtClean="0"/>
              <a:t>день длинный -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17294" y="4462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4.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37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340768"/>
            <a:ext cx="4896543" cy="1224136"/>
          </a:xfrm>
        </p:spPr>
        <p:txBody>
          <a:bodyPr/>
          <a:lstStyle/>
          <a:p>
            <a:pPr algn="l"/>
            <a:r>
              <a:rPr lang="ru-RU" sz="7200" b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м</a:t>
            </a:r>
            <a:r>
              <a:rPr lang="ru-RU" sz="7200" u="sng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а</a:t>
            </a:r>
            <a:r>
              <a:rPr lang="ru-RU" sz="7200" b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ртиус</a:t>
            </a:r>
            <a:r>
              <a:rPr lang="ru-RU" sz="72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 -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140968"/>
            <a:ext cx="4968552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7200" b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апр</a:t>
            </a:r>
            <a:r>
              <a:rPr lang="ru-RU" sz="7200" u="sng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и</a:t>
            </a:r>
            <a:r>
              <a:rPr lang="ru-RU" sz="7200" b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лис</a:t>
            </a:r>
            <a:r>
              <a:rPr lang="ru-RU" sz="72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 -</a:t>
            </a:r>
            <a:endParaRPr lang="ru-RU" sz="7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63745" y="5013176"/>
            <a:ext cx="4424279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7200" b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м</a:t>
            </a:r>
            <a:r>
              <a:rPr lang="ru-RU" sz="7200" u="sng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а</a:t>
            </a:r>
            <a:r>
              <a:rPr lang="ru-RU" sz="7200" b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йус</a:t>
            </a:r>
            <a:r>
              <a:rPr lang="ru-RU" sz="72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 -</a:t>
            </a:r>
            <a:endParaRPr lang="ru-RU" sz="7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7294" y="4462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5.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5436096" y="1340768"/>
            <a:ext cx="2664296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март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одзаголовок 1"/>
          <p:cNvSpPr txBox="1">
            <a:spLocks/>
          </p:cNvSpPr>
          <p:nvPr/>
        </p:nvSpPr>
        <p:spPr>
          <a:xfrm>
            <a:off x="5436096" y="3212976"/>
            <a:ext cx="370790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апрель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>
          <a:xfrm>
            <a:off x="5436096" y="5013176"/>
            <a:ext cx="2448272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май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238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1"/>
          <p:cNvSpPr txBox="1">
            <a:spLocks/>
          </p:cNvSpPr>
          <p:nvPr/>
        </p:nvSpPr>
        <p:spPr>
          <a:xfrm>
            <a:off x="665525" y="3645024"/>
            <a:ext cx="6354747" cy="749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err="1" smtClean="0"/>
              <a:t>Снегогон</a:t>
            </a:r>
            <a:r>
              <a:rPr lang="ru-RU" sz="2400" dirty="0" smtClean="0"/>
              <a:t>, цветень, солнечник, водолей -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одзаголовок 1"/>
          <p:cNvSpPr txBox="1">
            <a:spLocks/>
          </p:cNvSpPr>
          <p:nvPr/>
        </p:nvSpPr>
        <p:spPr>
          <a:xfrm>
            <a:off x="712947" y="1484784"/>
            <a:ext cx="6120680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dirty="0" err="1" smtClean="0"/>
              <a:t>Зимобор</a:t>
            </a:r>
            <a:r>
              <a:rPr lang="ru-RU" sz="2600" dirty="0" smtClean="0"/>
              <a:t>, </a:t>
            </a:r>
            <a:r>
              <a:rPr lang="ru-RU" sz="2600" dirty="0" err="1" smtClean="0"/>
              <a:t>протальник</a:t>
            </a:r>
            <a:r>
              <a:rPr lang="ru-RU" sz="2600" dirty="0" smtClean="0"/>
              <a:t>, </a:t>
            </a:r>
            <a:r>
              <a:rPr lang="ru-RU" sz="2600" dirty="0"/>
              <a:t> </a:t>
            </a:r>
            <a:r>
              <a:rPr lang="ru-RU" sz="2600" dirty="0" smtClean="0"/>
              <a:t>                               </a:t>
            </a:r>
            <a:r>
              <a:rPr lang="ru-RU" sz="2600" dirty="0" err="1" smtClean="0"/>
              <a:t>грачевник</a:t>
            </a:r>
            <a:r>
              <a:rPr lang="ru-RU" sz="2600" dirty="0" smtClean="0"/>
              <a:t>, </a:t>
            </a:r>
            <a:r>
              <a:rPr lang="ru-RU" sz="2600" dirty="0" err="1" smtClean="0"/>
              <a:t>весновка</a:t>
            </a:r>
            <a:r>
              <a:rPr lang="ru-RU" sz="2600" dirty="0" smtClean="0"/>
              <a:t> –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одзаголовок 1"/>
          <p:cNvSpPr txBox="1">
            <a:spLocks/>
          </p:cNvSpPr>
          <p:nvPr/>
        </p:nvSpPr>
        <p:spPr>
          <a:xfrm>
            <a:off x="7068045" y="1772816"/>
            <a:ext cx="1532803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</a:t>
            </a:r>
            <a:endParaRPr lang="ru-RU" sz="36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1"/>
          <p:cNvSpPr txBox="1">
            <a:spLocks/>
          </p:cNvSpPr>
          <p:nvPr/>
        </p:nvSpPr>
        <p:spPr>
          <a:xfrm>
            <a:off x="7014313" y="3501008"/>
            <a:ext cx="187220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endParaRPr lang="ru-RU" sz="36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1"/>
          <p:cNvSpPr txBox="1">
            <a:spLocks/>
          </p:cNvSpPr>
          <p:nvPr/>
        </p:nvSpPr>
        <p:spPr>
          <a:xfrm>
            <a:off x="6732240" y="5445224"/>
            <a:ext cx="187220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endParaRPr lang="ru-RU" sz="36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611559" y="5229200"/>
            <a:ext cx="6120681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err="1" smtClean="0"/>
              <a:t>Травень</a:t>
            </a:r>
            <a:r>
              <a:rPr lang="ru-RU" sz="2400" dirty="0" smtClean="0"/>
              <a:t>, </a:t>
            </a:r>
            <a:r>
              <a:rPr lang="ru-RU" sz="2400" dirty="0" err="1" smtClean="0"/>
              <a:t>светодень</a:t>
            </a:r>
            <a:r>
              <a:rPr lang="ru-RU" sz="2400" smtClean="0"/>
              <a:t>, </a:t>
            </a:r>
            <a:r>
              <a:rPr lang="ru-RU" sz="2400" dirty="0" smtClean="0"/>
              <a:t>дождевик, соловьиный месяц</a:t>
            </a:r>
            <a:r>
              <a:rPr lang="ru-RU" sz="2400" dirty="0"/>
              <a:t> </a:t>
            </a:r>
            <a:r>
              <a:rPr lang="ru-RU" sz="2400" dirty="0" smtClean="0"/>
              <a:t>-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17294" y="4462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6.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1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652120" y="5013176"/>
            <a:ext cx="2808312" cy="1038007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Грач</a:t>
            </a:r>
          </a:p>
        </p:txBody>
      </p:sp>
      <p:pic>
        <p:nvPicPr>
          <p:cNvPr id="15365" name="Picture 5" descr="http://picture-se.ru/images/1074669_kartinki-grach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692696"/>
            <a:ext cx="49685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43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0-tub-ru.yandex.net/i?id=eeba856f0f7e8bce7cdf3ac4857fdb23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145965" cy="460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563888" y="5517232"/>
            <a:ext cx="2304256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dirty="0" smtClean="0"/>
              <a:t>чайка</a:t>
            </a:r>
            <a:endParaRPr lang="ru-RU" sz="3600" dirty="0"/>
          </a:p>
        </p:txBody>
      </p:sp>
      <p:pic>
        <p:nvPicPr>
          <p:cNvPr id="10244" name="Picture 4" descr="http://i.artfile.ru/2560x1600_647010_%5bwww.ArtFile.ru%5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145965" cy="460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3563888" y="5517232"/>
            <a:ext cx="2304256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dirty="0" smtClean="0"/>
              <a:t>баклан</a:t>
            </a:r>
            <a:endParaRPr lang="ru-RU" sz="3600" dirty="0"/>
          </a:p>
        </p:txBody>
      </p:sp>
      <p:pic>
        <p:nvPicPr>
          <p:cNvPr id="10246" name="Picture 6" descr="https://im1-tub-ru.yandex.net/i?id=9f60e9ddea380c14e5b6d1b97755f57c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145965" cy="462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3419872" y="5517233"/>
            <a:ext cx="2994819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dirty="0" smtClean="0"/>
              <a:t>серые гуси</a:t>
            </a:r>
            <a:endParaRPr lang="ru-RU" sz="3600" dirty="0"/>
          </a:p>
        </p:txBody>
      </p:sp>
      <p:pic>
        <p:nvPicPr>
          <p:cNvPr id="10248" name="Picture 8" descr="http://picsview.ru/images/2612_seraya-caplya-kartink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217973" cy="465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441596" y="5517232"/>
            <a:ext cx="2994819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dirty="0" smtClean="0"/>
              <a:t>цапля</a:t>
            </a:r>
            <a:endParaRPr lang="ru-RU" sz="3600" dirty="0"/>
          </a:p>
        </p:txBody>
      </p:sp>
      <p:pic>
        <p:nvPicPr>
          <p:cNvPr id="10" name="Picture 5" descr="http://picture-se.ru/images/1074669_kartinki-gracha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736" y="399442"/>
            <a:ext cx="49685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3347864" y="5517233"/>
            <a:ext cx="2994819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dirty="0" smtClean="0"/>
              <a:t>грач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9028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7" grpId="0"/>
      <p:bldP spid="7" grpId="2"/>
      <p:bldP spid="9" grpId="0"/>
      <p:bldP spid="9" grpId="1"/>
      <p:bldP spid="11" grpId="0"/>
      <p:bldP spid="11" grpId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217294" y="4462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7.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50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771799" y="6309320"/>
            <a:ext cx="3240361" cy="576064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Исаак Ильич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Левитан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1.bp.blogspot.com/-Kr436bfxsdQ/UVkhQl0MLQI/AAAAAAAABkE/t6R_qR1bVcI/s1600/vesna1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" t="6499" r="5826" b="6973"/>
          <a:stretch/>
        </p:blipFill>
        <p:spPr bwMode="auto">
          <a:xfrm>
            <a:off x="20" y="-43429"/>
            <a:ext cx="9180492" cy="629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m1-tub-ru.yandex.net/i?id=3e4a0ece5c9f6b43eba37219bfe1d2d4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306" y="423288"/>
            <a:ext cx="4577920" cy="559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4797152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май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868144" y="6309320"/>
            <a:ext cx="251363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«Цветущие яблони»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38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6" grpId="1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graphnet.ru/images/1897711_grachi-prileteli-fot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://graphnet.ru/images/1897711_grachi-prileteli-f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3999" cy="62293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267744" y="6281936"/>
            <a:ext cx="4176464" cy="576064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Кондратьевич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Саврасов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xn--g1ajebcdtl.xn--p1ai/uploads/images/a/_/s/a_savras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574" y="425016"/>
            <a:ext cx="3730849" cy="559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7504" y="4725144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март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300192" y="6280284"/>
            <a:ext cx="2432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«Грачи прилетели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46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8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svistanet.com/wp-content/uploads/2015/04/vesna-kartiny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29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195736" y="6294804"/>
            <a:ext cx="4159861" cy="576064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Михайлович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Кустодиев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ote4estvo.ru/uploads/1284025361_artlib_user-4194-photo_img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385" y="404664"/>
            <a:ext cx="3855227" cy="559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4725144"/>
            <a:ext cx="4464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апрель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228184" y="6269250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«Весна»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0690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6" grpId="1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620688"/>
            <a:ext cx="7516416" cy="504304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 Тема </a:t>
            </a:r>
            <a:r>
              <a:rPr lang="ru-RU" sz="2000" dirty="0"/>
              <a:t>нашего сегодняшнего урока </a:t>
            </a:r>
            <a:r>
              <a:rPr lang="ru-RU" sz="2000" dirty="0" smtClean="0"/>
              <a:t>«Весенние месяцы</a:t>
            </a:r>
            <a:r>
              <a:rPr lang="ru-RU" sz="2000" dirty="0" smtClean="0"/>
              <a:t>»?</a:t>
            </a:r>
            <a:endParaRPr lang="ru-RU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1" y="44624"/>
            <a:ext cx="5760640" cy="648072"/>
          </a:xfrm>
          <a:effectLst/>
        </p:spPr>
        <p:txBody>
          <a:bodyPr/>
          <a:lstStyle/>
          <a:p>
            <a:pPr algn="ctr"/>
            <a:r>
              <a:rPr lang="ru-RU" sz="3600" dirty="0" smtClean="0"/>
              <a:t>Тест:</a:t>
            </a:r>
            <a:endParaRPr lang="ru-RU" sz="36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-36512" y="1052736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Весна </a:t>
            </a:r>
            <a:r>
              <a:rPr lang="ru-RU" sz="2000" dirty="0"/>
              <a:t>наступает после зимы?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-36512" y="1412776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Весной </a:t>
            </a:r>
            <a:r>
              <a:rPr lang="ru-RU" sz="2000" dirty="0"/>
              <a:t>4 месяца</a:t>
            </a:r>
            <a:r>
              <a:rPr lang="ru-RU" dirty="0"/>
              <a:t>?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-64096" y="1844824"/>
            <a:ext cx="7516416" cy="43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Весна </a:t>
            </a:r>
            <a:r>
              <a:rPr lang="ru-RU" sz="2000" dirty="0"/>
              <a:t>по счету </a:t>
            </a:r>
            <a:r>
              <a:rPr lang="ru-RU" sz="2000" dirty="0" smtClean="0"/>
              <a:t>– второе время года</a:t>
            </a:r>
            <a:r>
              <a:rPr lang="ru-RU" sz="2000" dirty="0"/>
              <a:t>?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-64096" y="2276872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Май </a:t>
            </a:r>
            <a:r>
              <a:rPr lang="ru-RU" sz="2000" dirty="0"/>
              <a:t>– первый месяц весны?</a:t>
            </a:r>
            <a:endParaRPr lang="ru-RU" sz="20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-64096" y="2708920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В </a:t>
            </a:r>
            <a:r>
              <a:rPr lang="ru-RU" sz="2000" dirty="0"/>
              <a:t>марте распускаются подснежники?</a:t>
            </a:r>
            <a:endParaRPr lang="ru-RU" sz="20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-36512" y="3140968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В </a:t>
            </a:r>
            <a:r>
              <a:rPr lang="ru-RU" sz="2000" dirty="0"/>
              <a:t>мае на реках бывает ледоход?</a:t>
            </a:r>
            <a:endParaRPr lang="ru-RU" sz="20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-36512" y="3573016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Первыми </a:t>
            </a:r>
            <a:r>
              <a:rPr lang="ru-RU" sz="2000" dirty="0"/>
              <a:t>возвращаются в родные края соловьи?</a:t>
            </a:r>
            <a:endParaRPr lang="ru-RU" sz="20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-36512" y="4005064"/>
            <a:ext cx="7516416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000" dirty="0" smtClean="0"/>
              <a:t> Верно </a:t>
            </a:r>
            <a:r>
              <a:rPr lang="ru-RU" sz="2000" dirty="0"/>
              <a:t>ли, что весенние месяцы следуют в таком порядке: </a:t>
            </a:r>
            <a:r>
              <a:rPr lang="ru-RU" sz="2000" dirty="0" smtClean="0"/>
              <a:t> </a:t>
            </a:r>
          </a:p>
          <a:p>
            <a:pPr marL="45720" lv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апрель</a:t>
            </a:r>
            <a:r>
              <a:rPr lang="ru-RU" sz="2000" dirty="0"/>
              <a:t>, </a:t>
            </a:r>
            <a:r>
              <a:rPr lang="ru-RU" sz="2000" dirty="0" smtClean="0"/>
              <a:t>май</a:t>
            </a:r>
            <a:r>
              <a:rPr lang="ru-RU" sz="2000" dirty="0"/>
              <a:t>, </a:t>
            </a:r>
            <a:r>
              <a:rPr lang="ru-RU" sz="2000" dirty="0" smtClean="0"/>
              <a:t>март</a:t>
            </a:r>
            <a:r>
              <a:rPr lang="ru-RU" sz="2000" dirty="0"/>
              <a:t>?</a:t>
            </a:r>
          </a:p>
          <a:p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-36512" y="4797152"/>
            <a:ext cx="751641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Старинное </a:t>
            </a:r>
            <a:r>
              <a:rPr lang="ru-RU" sz="2000" dirty="0"/>
              <a:t>название </a:t>
            </a:r>
            <a:r>
              <a:rPr lang="ru-RU" sz="2000" dirty="0" smtClean="0"/>
              <a:t>«</a:t>
            </a:r>
            <a:r>
              <a:rPr lang="ru-RU" sz="2000" dirty="0" err="1"/>
              <a:t>грачевник</a:t>
            </a:r>
            <a:r>
              <a:rPr lang="ru-RU" sz="2000" dirty="0"/>
              <a:t>» </a:t>
            </a:r>
            <a:r>
              <a:rPr lang="ru-RU" sz="2000" dirty="0" smtClean="0"/>
              <a:t>значит «март</a:t>
            </a:r>
            <a:r>
              <a:rPr lang="ru-RU" sz="2000" dirty="0"/>
              <a:t>»?</a:t>
            </a:r>
            <a:endParaRPr lang="ru-RU" sz="20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-36512" y="5229200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000" dirty="0" smtClean="0"/>
              <a:t> «</a:t>
            </a:r>
            <a:r>
              <a:rPr lang="ru-RU" sz="2000" dirty="0"/>
              <a:t>Водолей» значит «апрель»?</a:t>
            </a:r>
          </a:p>
          <a:p>
            <a:endParaRPr lang="ru-RU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-14748" y="5733256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000" dirty="0" smtClean="0"/>
              <a:t> «</a:t>
            </a:r>
            <a:r>
              <a:rPr lang="ru-RU" sz="2000" dirty="0" err="1"/>
              <a:t>Травень</a:t>
            </a:r>
            <a:r>
              <a:rPr lang="ru-RU" sz="2000" dirty="0"/>
              <a:t>» значит «май»?</a:t>
            </a:r>
          </a:p>
          <a:p>
            <a:endParaRPr lang="ru-RU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-21723" y="6237312"/>
            <a:ext cx="751641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 Март</a:t>
            </a:r>
            <a:r>
              <a:rPr lang="ru-RU" sz="2000" dirty="0"/>
              <a:t>, апрель, май – это весенние месяцы?</a:t>
            </a:r>
          </a:p>
          <a:p>
            <a:pPr lvl="0"/>
            <a:endParaRPr lang="ru-RU" sz="2000" dirty="0"/>
          </a:p>
          <a:p>
            <a:endParaRPr lang="ru-RU" dirty="0"/>
          </a:p>
        </p:txBody>
      </p:sp>
      <p:pic>
        <p:nvPicPr>
          <p:cNvPr id="17" name="Рисунок 16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180" y="548680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180" y="1052736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180" y="1844824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://www.no-zaku.com/clip-art/wp-content/uploads/sites/10/2016/11/Awesome-Sad-Faces-Clip-Art.jpg"/>
          <p:cNvPicPr/>
          <p:nvPr/>
        </p:nvPicPr>
        <p:blipFill>
          <a:blip r:embed="rId3" cstate="print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412776"/>
            <a:ext cx="43180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www.no-zaku.com/clip-art/wp-content/uploads/sites/10/2016/11/Awesome-Sad-Faces-Clip-Art.jpg"/>
          <p:cNvPicPr/>
          <p:nvPr/>
        </p:nvPicPr>
        <p:blipFill>
          <a:blip r:embed="rId3" cstate="print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276872"/>
            <a:ext cx="43180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180" y="2709168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://www.no-zaku.com/clip-art/wp-content/uploads/sites/10/2016/11/Awesome-Sad-Faces-Clip-Art.jpg"/>
          <p:cNvPicPr/>
          <p:nvPr/>
        </p:nvPicPr>
        <p:blipFill>
          <a:blip r:embed="rId3" cstate="print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409" y="3068960"/>
            <a:ext cx="43180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://www.no-zaku.com/clip-art/wp-content/uploads/sites/10/2016/11/Awesome-Sad-Faces-Clip-Art.jpg"/>
          <p:cNvPicPr/>
          <p:nvPr/>
        </p:nvPicPr>
        <p:blipFill>
          <a:blip r:embed="rId3" cstate="print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409" y="3573016"/>
            <a:ext cx="43180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www.no-zaku.com/clip-art/wp-content/uploads/sites/10/2016/11/Awesome-Sad-Faces-Clip-Art.jpg"/>
          <p:cNvPicPr/>
          <p:nvPr/>
        </p:nvPicPr>
        <p:blipFill>
          <a:blip r:embed="rId3" cstate="print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409" y="4077072"/>
            <a:ext cx="43180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725144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229200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733256"/>
            <a:ext cx="42926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http://clipart-library.com/img/174146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237312"/>
            <a:ext cx="429260" cy="431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881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дзаголовок 2"/>
          <p:cNvSpPr txBox="1">
            <a:spLocks/>
          </p:cNvSpPr>
          <p:nvPr/>
        </p:nvSpPr>
        <p:spPr>
          <a:xfrm>
            <a:off x="601367" y="1556792"/>
            <a:ext cx="2818505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dirty="0" smtClean="0"/>
              <a:t>Птицы вьют гнёзда </a:t>
            </a:r>
          </a:p>
          <a:p>
            <a:endParaRPr lang="ru-RU" dirty="0"/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673375" y="2420888"/>
            <a:ext cx="2818505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День </a:t>
            </a:r>
            <a:r>
              <a:rPr lang="ru-RU" dirty="0" smtClean="0"/>
              <a:t>короткий</a:t>
            </a:r>
            <a:endParaRPr lang="ru-RU" dirty="0"/>
          </a:p>
        </p:txBody>
      </p:sp>
      <p:sp>
        <p:nvSpPr>
          <p:cNvPr id="25" name="Подзаголовок 2"/>
          <p:cNvSpPr txBox="1">
            <a:spLocks/>
          </p:cNvSpPr>
          <p:nvPr/>
        </p:nvSpPr>
        <p:spPr>
          <a:xfrm>
            <a:off x="601366" y="3284983"/>
            <a:ext cx="2818506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Люди пашут землю</a:t>
            </a:r>
          </a:p>
        </p:txBody>
      </p:sp>
      <p:sp>
        <p:nvSpPr>
          <p:cNvPr id="26" name="Подзаголовок 2"/>
          <p:cNvSpPr txBox="1">
            <a:spLocks/>
          </p:cNvSpPr>
          <p:nvPr/>
        </p:nvSpPr>
        <p:spPr>
          <a:xfrm>
            <a:off x="4572000" y="3284984"/>
            <a:ext cx="3960440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У клестов вывелись птенцы</a:t>
            </a:r>
            <a:endParaRPr lang="ru-RU" dirty="0"/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570460" y="5013176"/>
            <a:ext cx="1625276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Тает снег</a:t>
            </a:r>
            <a:endParaRPr lang="ru-RU" dirty="0"/>
          </a:p>
        </p:txBody>
      </p:sp>
      <p:sp>
        <p:nvSpPr>
          <p:cNvPr id="28" name="Подзаголовок 2"/>
          <p:cNvSpPr txBox="1">
            <a:spLocks/>
          </p:cNvSpPr>
          <p:nvPr/>
        </p:nvSpPr>
        <p:spPr>
          <a:xfrm>
            <a:off x="4572000" y="5013176"/>
            <a:ext cx="1800200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Гололедица</a:t>
            </a:r>
            <a:endParaRPr lang="ru-RU" dirty="0"/>
          </a:p>
        </p:txBody>
      </p:sp>
      <p:sp>
        <p:nvSpPr>
          <p:cNvPr id="30" name="Подзаголовок 2"/>
          <p:cNvSpPr txBox="1">
            <a:spLocks/>
          </p:cNvSpPr>
          <p:nvPr/>
        </p:nvSpPr>
        <p:spPr>
          <a:xfrm>
            <a:off x="611560" y="4149080"/>
            <a:ext cx="2160240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Метут метели</a:t>
            </a:r>
            <a:endParaRPr lang="ru-RU" dirty="0"/>
          </a:p>
        </p:txBody>
      </p:sp>
      <p:sp>
        <p:nvSpPr>
          <p:cNvPr id="31" name="Подзаголовок 2"/>
          <p:cNvSpPr txBox="1">
            <a:spLocks/>
          </p:cNvSpPr>
          <p:nvPr/>
        </p:nvSpPr>
        <p:spPr>
          <a:xfrm>
            <a:off x="4572000" y="1556791"/>
            <a:ext cx="4716016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У медведицы родились детёныши</a:t>
            </a:r>
            <a:endParaRPr lang="ru-RU" dirty="0"/>
          </a:p>
        </p:txBody>
      </p:sp>
      <p:sp>
        <p:nvSpPr>
          <p:cNvPr id="32" name="Подзаголовок 2"/>
          <p:cNvSpPr txBox="1">
            <a:spLocks/>
          </p:cNvSpPr>
          <p:nvPr/>
        </p:nvSpPr>
        <p:spPr>
          <a:xfrm>
            <a:off x="4586567" y="2420888"/>
            <a:ext cx="4593945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Распустились почки на деревьях </a:t>
            </a:r>
            <a:endParaRPr lang="ru-RU" dirty="0"/>
          </a:p>
        </p:txBody>
      </p:sp>
      <p:sp>
        <p:nvSpPr>
          <p:cNvPr id="33" name="Подзаголовок 2"/>
          <p:cNvSpPr txBox="1">
            <a:spLocks/>
          </p:cNvSpPr>
          <p:nvPr/>
        </p:nvSpPr>
        <p:spPr>
          <a:xfrm>
            <a:off x="4572000" y="4149079"/>
            <a:ext cx="3476770" cy="576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Солнце низко и не греет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067944" y="4996806"/>
            <a:ext cx="432048" cy="457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67944" y="4135167"/>
            <a:ext cx="432048" cy="457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67944" y="3284984"/>
            <a:ext cx="432048" cy="457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67944" y="1556792"/>
            <a:ext cx="432048" cy="457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79512" y="2420888"/>
            <a:ext cx="432048" cy="457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79512" y="4135167"/>
            <a:ext cx="432048" cy="4572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45" name="Рисунок 44" descr="https://avatanplus.com/files/resources/mid/5775880ee27f8155a31b7a5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34" y="2420888"/>
            <a:ext cx="411226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https://avatanplus.com/files/resources/mid/5775880ee27f8155a31b7a5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766" y="1557609"/>
            <a:ext cx="411226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Рисунок 46" descr="https://avatanplus.com/files/resources/mid/5775880ee27f8155a31b7a5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130" y="3300550"/>
            <a:ext cx="411226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https://avatanplus.com/files/resources/mid/5775880ee27f8155a31b7a5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49" y="5013176"/>
            <a:ext cx="411226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Рисунок 48" descr="https://avatanplus.com/files/resources/mid/5775880ee27f8155a31b7a5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14" y="4121236"/>
            <a:ext cx="411226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https://avatanplus.com/files/resources/mid/5775880ee27f8155a31b7a5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03" y="4121236"/>
            <a:ext cx="411226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Подзаголовок 2"/>
          <p:cNvSpPr txBox="1">
            <a:spLocks/>
          </p:cNvSpPr>
          <p:nvPr/>
        </p:nvSpPr>
        <p:spPr>
          <a:xfrm>
            <a:off x="237262" y="-2738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1.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5330" y="1603648"/>
            <a:ext cx="432048" cy="4572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79512" y="3284983"/>
            <a:ext cx="432048" cy="4572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4903" y="4996806"/>
            <a:ext cx="432048" cy="4572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067944" y="2420888"/>
            <a:ext cx="432048" cy="457200"/>
          </a:xfrm>
          <a:prstGeom prst="rect">
            <a:avLst/>
          </a:prstGeom>
          <a:solidFill>
            <a:srgbClr val="FBFE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0940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4" grpId="0" animBg="1"/>
      <p:bldP spid="51" grpId="0" animBg="1"/>
      <p:bldP spid="52" grpId="0" animBg="1"/>
      <p:bldP spid="5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204864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</a:t>
            </a:r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ОЛОДЦЫ 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31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2196625" y="292494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600" dirty="0">
                <a:solidFill>
                  <a:schemeClr val="tx2"/>
                </a:solidFill>
              </a:rPr>
              <a:t>Птицы вьют гнёзда </a:t>
            </a:r>
          </a:p>
          <a:p>
            <a:endParaRPr lang="ru-RU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2391446" y="5085183"/>
            <a:ext cx="4361107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Люди пашут землю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329862" y="1772816"/>
            <a:ext cx="2304256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Тает снег</a:t>
            </a:r>
            <a:endParaRPr lang="ru-RU" sz="36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899592" y="4005064"/>
            <a:ext cx="7344816" cy="5760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Распустились почки на деревьях </a:t>
            </a:r>
          </a:p>
        </p:txBody>
      </p:sp>
    </p:spTree>
    <p:extLst>
      <p:ext uri="{BB962C8B-B14F-4D97-AF65-F5344CB8AC3E}">
        <p14:creationId xmlns:p14="http://schemas.microsoft.com/office/powerpoint/2010/main" val="7250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m.autodvig.ru/download.php?file=201505/1440x900/setwalls.ru-78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88"/>
            <a:ext cx="9149389" cy="68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94617" y="5157192"/>
            <a:ext cx="44414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ВЕСНА</a:t>
            </a:r>
            <a:endParaRPr lang="ru-RU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684" y="-99392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2.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6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teshka.ru/wp-content/uploads/2013/02/%D0%B2%D0%B5%D1%81%D0%BD%D0%B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1" b="24747"/>
          <a:stretch/>
        </p:blipFill>
        <p:spPr bwMode="auto">
          <a:xfrm>
            <a:off x="5292080" y="621024"/>
            <a:ext cx="2880000" cy="3024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steshka.ru/wp-content/uploads/2013/02/%D0%BB%D0%B5%D1%82%D0%BE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51" b="25325"/>
          <a:stretch/>
        </p:blipFill>
        <p:spPr bwMode="auto">
          <a:xfrm>
            <a:off x="827584" y="3789040"/>
            <a:ext cx="2880000" cy="3024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steshka.ru/wp-content/uploads/2013/02/%D0%BE%D1%81%D0%B5%D0%BD%D1%8C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1" b="24747"/>
          <a:stretch/>
        </p:blipFill>
        <p:spPr bwMode="auto">
          <a:xfrm>
            <a:off x="5292080" y="3789040"/>
            <a:ext cx="2880000" cy="3024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steshka.ru/wp-content/uploads/2013/02/%D0%B7%D0%B8%D0%BC%D0%B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1" b="25181"/>
          <a:stretch/>
        </p:blipFill>
        <p:spPr bwMode="auto">
          <a:xfrm>
            <a:off x="827584" y="621024"/>
            <a:ext cx="2880000" cy="3024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619672" y="5733256"/>
            <a:ext cx="5616624" cy="1152128"/>
          </a:xfrm>
        </p:spPr>
        <p:txBody>
          <a:bodyPr/>
          <a:lstStyle/>
          <a:p>
            <a:pPr marL="0" indent="0" algn="ctr"/>
            <a:r>
              <a:rPr lang="ru-RU" sz="6000" b="0" dirty="0" smtClean="0">
                <a:solidFill>
                  <a:srgbClr val="00B050"/>
                </a:solidFill>
              </a:rPr>
              <a:t>ВЕСНА</a:t>
            </a:r>
            <a:endParaRPr lang="ru-RU" sz="6000" b="0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3187824"/>
            <a:ext cx="432048" cy="4572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3187824"/>
            <a:ext cx="432048" cy="457200"/>
          </a:xfrm>
          <a:prstGeom prst="rect">
            <a:avLst/>
          </a:prstGeom>
          <a:solidFill>
            <a:srgbClr val="F7FD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3789040"/>
            <a:ext cx="432048" cy="4572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3789040"/>
            <a:ext cx="432048" cy="457200"/>
          </a:xfrm>
          <a:prstGeom prst="rect">
            <a:avLst/>
          </a:prstGeom>
          <a:solidFill>
            <a:srgbClr val="FBFE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15" name="Рисунок 14" descr="https://avatanplus.com/files/resources/mid/5775880ee27f8155a31b7a5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87824"/>
            <a:ext cx="411226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21684" y="-99392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2.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81 -0.02083 L -0.22847 0.178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997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1" grpId="1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217294" y="44624"/>
            <a:ext cx="4570730" cy="576063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3200" u="sng" dirty="0" smtClean="0">
                <a:solidFill>
                  <a:srgbClr val="FF0000"/>
                </a:solidFill>
              </a:rPr>
              <a:t>Задание 3.</a:t>
            </a:r>
            <a:endParaRPr lang="ru-RU" sz="3200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3" name="Подзаголовок 1"/>
          <p:cNvSpPr txBox="1">
            <a:spLocks/>
          </p:cNvSpPr>
          <p:nvPr/>
        </p:nvSpPr>
        <p:spPr>
          <a:xfrm>
            <a:off x="301032" y="1340768"/>
            <a:ext cx="8582764" cy="3528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ru-RU" sz="6400" dirty="0" smtClean="0"/>
              <a:t>Декабрь, </a:t>
            </a:r>
            <a:r>
              <a:rPr lang="ru-RU" sz="6400" dirty="0" smtClean="0">
                <a:solidFill>
                  <a:srgbClr val="EBFAFF"/>
                </a:solidFill>
              </a:rPr>
              <a:t>апрель, </a:t>
            </a:r>
            <a:r>
              <a:rPr lang="ru-RU" sz="6400" dirty="0" smtClean="0"/>
              <a:t>сентябрь, октябрь, </a:t>
            </a:r>
            <a:r>
              <a:rPr lang="ru-RU" sz="6400" dirty="0" smtClean="0">
                <a:solidFill>
                  <a:srgbClr val="EBFAFF"/>
                </a:solidFill>
              </a:rPr>
              <a:t>март</a:t>
            </a:r>
            <a:r>
              <a:rPr lang="ru-RU" sz="6400" dirty="0" smtClean="0">
                <a:solidFill>
                  <a:schemeClr val="bg1"/>
                </a:solidFill>
              </a:rPr>
              <a:t>,</a:t>
            </a:r>
            <a:r>
              <a:rPr lang="ru-RU" sz="6400" dirty="0" smtClean="0"/>
              <a:t> июль, ноябрь, </a:t>
            </a:r>
            <a:r>
              <a:rPr lang="ru-RU" sz="6400" dirty="0" smtClean="0">
                <a:solidFill>
                  <a:srgbClr val="CCECFF"/>
                </a:solidFill>
              </a:rPr>
              <a:t>май,</a:t>
            </a:r>
            <a:r>
              <a:rPr lang="ru-RU" sz="6400" u="sng" dirty="0" smtClean="0">
                <a:solidFill>
                  <a:schemeClr val="tx1"/>
                </a:solidFill>
              </a:rPr>
              <a:t> </a:t>
            </a:r>
            <a:r>
              <a:rPr lang="ru-RU" sz="6400" dirty="0" smtClean="0"/>
              <a:t>август, февраль, июнь.</a:t>
            </a:r>
          </a:p>
          <a:p>
            <a:pPr algn="ctr"/>
            <a:endParaRPr lang="ru-RU" dirty="0"/>
          </a:p>
        </p:txBody>
      </p:sp>
      <p:sp>
        <p:nvSpPr>
          <p:cNvPr id="4" name="Подзаголовок 1"/>
          <p:cNvSpPr txBox="1">
            <a:spLocks/>
          </p:cNvSpPr>
          <p:nvPr/>
        </p:nvSpPr>
        <p:spPr>
          <a:xfrm>
            <a:off x="3566874" y="1341665"/>
            <a:ext cx="2051080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ru-RU" sz="6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апрель,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одзаголовок 1"/>
          <p:cNvSpPr txBox="1">
            <a:spLocks/>
          </p:cNvSpPr>
          <p:nvPr/>
        </p:nvSpPr>
        <p:spPr>
          <a:xfrm>
            <a:off x="2627784" y="2348880"/>
            <a:ext cx="172819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март,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Подзаголовок 1"/>
          <p:cNvSpPr txBox="1">
            <a:spLocks/>
          </p:cNvSpPr>
          <p:nvPr/>
        </p:nvSpPr>
        <p:spPr>
          <a:xfrm>
            <a:off x="7529979" y="2420888"/>
            <a:ext cx="1405994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ru-RU" sz="6400" dirty="0" smtClean="0">
                <a:solidFill>
                  <a:srgbClr val="2C2C2C"/>
                </a:solidFill>
              </a:rPr>
              <a:t>май,</a:t>
            </a:r>
            <a:endParaRPr lang="ru-RU" dirty="0">
              <a:solidFill>
                <a:srgbClr val="2C2C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73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vsemagi.ru/files/images/simvol/mesyah/mart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67" y="403858"/>
            <a:ext cx="7605334" cy="47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551229" y="4356092"/>
            <a:ext cx="5637010" cy="108913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света</a:t>
            </a:r>
            <a:endParaRPr lang="ru-RU" sz="6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mg-3.photosight.ru/a4c/5440285_x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48873" cy="564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teleport2001.ru/files/teleport/images/2013/03/29/sne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1"/>
            <a:ext cx="8448873" cy="564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1.fotokto.ru/photo/full/134/134925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3"/>
            <a:ext cx="8455200" cy="564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1"/>
            <a:ext cx="8448872" cy="5643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67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Апрель (1-й личный месяц): инициатива, отношения, обновл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99392"/>
            <a:ext cx="8424936" cy="526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551229" y="4356092"/>
            <a:ext cx="5637010" cy="108913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воды</a:t>
            </a:r>
          </a:p>
        </p:txBody>
      </p:sp>
      <p:pic>
        <p:nvPicPr>
          <p:cNvPr id="2052" name="Picture 4" descr="https://im1-tub-ru.yandex.net/i?id=e1902c191bb79c912ea60c396b69241a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2493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3" descr="71986020_3116872_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7" y="451506"/>
            <a:ext cx="8424937" cy="5713798"/>
          </a:xfrm>
          <a:prstGeom prst="rect">
            <a:avLst/>
          </a:prstGeom>
        </p:spPr>
      </p:pic>
      <p:pic>
        <p:nvPicPr>
          <p:cNvPr id="16" name="Рисунок 15" descr="http://www.b17.ru/foto/uploaded/4d15f76af06db3b9c623b5f18eb71b78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" t="3855" r="2802" b="3855"/>
          <a:stretch/>
        </p:blipFill>
        <p:spPr bwMode="auto">
          <a:xfrm>
            <a:off x="323528" y="476672"/>
            <a:ext cx="8448872" cy="56886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6" descr="https://im1-tub-ru.yandex.net/i?id=7fc6533fd9807d5103597d3729a478c1-l&amp;n=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5"/>
          <a:stretch/>
        </p:blipFill>
        <p:spPr bwMode="auto">
          <a:xfrm>
            <a:off x="335238" y="449437"/>
            <a:ext cx="8437162" cy="574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http://informsklad.ru/images/post_images/2013/06/20/08/114444768578198_informsklad_ru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63" y="420283"/>
            <a:ext cx="8424937" cy="575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3223"/>
            <a:ext cx="8448872" cy="574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5" descr="http://s017.radikal.ru/i405/1309/e9/9b589a8b7f26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"/>
          <a:stretch/>
        </p:blipFill>
        <p:spPr bwMode="auto">
          <a:xfrm>
            <a:off x="328132" y="433564"/>
            <a:ext cx="8420332" cy="573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5" descr="http://www.kid.ru/forummam3/624f2f19798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92" y="404664"/>
            <a:ext cx="8472808" cy="578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7" descr="https://sun-dom.ru/wp-content/uploads/2016/09/Mai%CC%86skie-raboty-v-ogorode-i-sadu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60" y="404664"/>
            <a:ext cx="8460840" cy="577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/>
          <p:cNvGrpSpPr/>
          <p:nvPr/>
        </p:nvGrpSpPr>
        <p:grpSpPr>
          <a:xfrm>
            <a:off x="323528" y="404664"/>
            <a:ext cx="8472808" cy="5836828"/>
            <a:chOff x="-9879" y="124231"/>
            <a:chExt cx="9162217" cy="6858002"/>
          </a:xfrm>
        </p:grpSpPr>
        <p:pic>
          <p:nvPicPr>
            <p:cNvPr id="24" name="Picture 2" descr="http://24medok.ru/wp-content/uploads/2012/02/0a1b068b5bdec0cbe4e05bce8e6b6cf0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879" y="124231"/>
              <a:ext cx="9162217" cy="68580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640212">
              <a:off x="4567120" y="5360974"/>
              <a:ext cx="1689436" cy="133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896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Май (11/2-й личный месяц): интуиция, идеализм, вдохнов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84076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4356092"/>
            <a:ext cx="7992888" cy="108913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зелени и цветов</a:t>
            </a:r>
          </a:p>
        </p:txBody>
      </p:sp>
      <p:pic>
        <p:nvPicPr>
          <p:cNvPr id="10" name="Рисунок 9" descr="https://s.poembook.ru/theme/66/32/f1/844f67761b17d8022d4dbbd1e961c503d6db06a9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52408" cy="5839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http://img-2005-05.photosight.ru/31/88457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" t="7449" r="5451" b="7246"/>
          <a:stretch/>
        </p:blipFill>
        <p:spPr bwMode="auto">
          <a:xfrm>
            <a:off x="323528" y="404664"/>
            <a:ext cx="8452410" cy="584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333v.ru/uploads/76/765c4be9adac238ca266e0b74f863b6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404664"/>
            <a:ext cx="8452412" cy="584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stihi.ru/pics/2016/05/10/745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5" y="404664"/>
            <a:ext cx="8452409" cy="584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blusiki.bluesystem.org/bx/images/fs1205900-1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2013" r="752" b="2099"/>
          <a:stretch/>
        </p:blipFill>
        <p:spPr bwMode="auto">
          <a:xfrm>
            <a:off x="344373" y="389805"/>
            <a:ext cx="8431561" cy="584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0-tub-ru.yandex.net/i?id=eb1aa41a3792331535e67d6650f0f1a7-l&amp;n=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4664"/>
            <a:ext cx="8452408" cy="583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75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2002</TotalTime>
  <Words>335</Words>
  <Application>Microsoft Office PowerPoint</Application>
  <PresentationFormat>Экран (4:3)</PresentationFormat>
  <Paragraphs>83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ВЕСНА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мартиус -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319</dc:creator>
  <cp:lastModifiedBy>319</cp:lastModifiedBy>
  <cp:revision>256</cp:revision>
  <dcterms:created xsi:type="dcterms:W3CDTF">2017-02-06T16:42:50Z</dcterms:created>
  <dcterms:modified xsi:type="dcterms:W3CDTF">2017-08-19T13:24:15Z</dcterms:modified>
</cp:coreProperties>
</file>