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6344" r:id="rId1"/>
  </p:sldMasterIdLst>
  <p:notesMasterIdLst>
    <p:notesMasterId r:id="rId22"/>
  </p:notesMasterIdLst>
  <p:handoutMasterIdLst>
    <p:handoutMasterId r:id="rId23"/>
  </p:handoutMasterIdLst>
  <p:sldIdLst>
    <p:sldId id="391" r:id="rId2"/>
    <p:sldId id="388" r:id="rId3"/>
    <p:sldId id="392" r:id="rId4"/>
    <p:sldId id="393" r:id="rId5"/>
    <p:sldId id="378" r:id="rId6"/>
    <p:sldId id="387" r:id="rId7"/>
    <p:sldId id="379" r:id="rId8"/>
    <p:sldId id="389" r:id="rId9"/>
    <p:sldId id="394" r:id="rId10"/>
    <p:sldId id="380" r:id="rId11"/>
    <p:sldId id="397" r:id="rId12"/>
    <p:sldId id="396" r:id="rId13"/>
    <p:sldId id="383" r:id="rId14"/>
    <p:sldId id="384" r:id="rId15"/>
    <p:sldId id="385" r:id="rId16"/>
    <p:sldId id="381" r:id="rId17"/>
    <p:sldId id="386" r:id="rId18"/>
    <p:sldId id="382" r:id="rId19"/>
    <p:sldId id="390" r:id="rId20"/>
    <p:sldId id="39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00FF"/>
    <a:srgbClr val="FF0000"/>
    <a:srgbClr val="FFCC00"/>
    <a:srgbClr val="00CCFF"/>
    <a:srgbClr val="66FF99"/>
    <a:srgbClr val="00CC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2536" autoAdjust="0"/>
    <p:restoredTop sz="95596" autoAdjust="0"/>
  </p:normalViewPr>
  <p:slideViewPr>
    <p:cSldViewPr>
      <p:cViewPr varScale="1">
        <p:scale>
          <a:sx n="93" d="100"/>
          <a:sy n="93" d="100"/>
        </p:scale>
        <p:origin x="96" y="12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5" d="100"/>
        <a:sy n="6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BECB75F5-2E03-2C39-84B3-672013D0859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/>
              <a:t>Конкурс "Урок информатики"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842F159-C408-3EA0-495D-D1970458DC3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898EF-FCA7-4F6A-9A86-8DED835C1DAC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AE7DBC5-7431-914A-ED30-A5164A51C55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1021B21-3A37-BBE3-1382-BF4DEE68C6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F7E4B-99B4-4DF8-90DE-F68284023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196443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r>
              <a:rPr lang="ru-RU"/>
              <a:t>Конкурс "Урок информатики"</a:t>
            </a: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2498287-E6F0-456E-BCE8-409F9B7A4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06064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D3F089-8D5B-9979-90F7-42F239191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FE35F61-0862-B4C6-370E-8DC91268B8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F71A6B-C238-44DF-CB3D-F4AF5612B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BCCF6-2FD6-4F96-AF8C-3D5F945CD55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A84EAA-3FAE-5B70-FC69-03A87A397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1867E6-9D3E-1F13-430D-086107CB4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298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E47FB1-ACDD-F826-D3DA-399AE1A41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B69250D-61B3-C46D-3833-BBFBDFE88C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C53BC0-B356-2B2D-D686-71799C874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D599E-F1AD-48EA-BB8D-1EA57FBE7ED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739B51-F7EB-1E2F-B7B5-1739FC0F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37FAEA-778F-62B6-95C3-2586A2C77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666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1267574-7ABA-128F-7EF4-D931F7FA81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7D875FA-A478-31D5-03F0-B81451738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D7CF89-F0E0-A7FB-F01D-6E6D12A11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9F24-62E7-4B3C-8DAF-1596FE04EF8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A44D41-F809-5171-82E6-E40B316BB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027BE8-D368-8D93-A62E-629B3F494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383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C7B4D8-5CA0-D3B4-B8C9-7E3475809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B77663-B01C-0760-9E8D-FACD2D9ED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B26C33-8971-5795-1459-7450135AB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E7C5-5FA5-450C-A215-D15F8152963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7E85B9-FFB2-FBB1-F95B-3F116AA3C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60841C-22AC-18EB-FED6-4B05399CF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804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EF5353-EAF4-B60D-FE09-304D8AA2F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431A75D-018E-51B2-DCA9-9FB97F4D0A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2253BA-1F2C-E0BF-7CFF-72F0206A0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6557-B27D-4A65-88E4-6759FB04E3C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497CC3-87BB-AA83-9B82-3605CF5F6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2B1695-010A-9069-8569-47CAF6F4B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702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8D1474-D492-9B0B-CAB5-9A0614544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D681CD-BD47-2E6D-424A-51FFB07D07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A422DC-B90F-9DDB-D55D-AA5E54A667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FFE64AE-25CC-D045-FDBE-A3515F7A4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D413-BEA9-48AF-8A02-68271B1BFCD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621BE3-89BF-5EA6-6AD1-6686E7EF9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BFA8B8-8850-262A-33B4-847575A8F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486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F791FA-F853-0FC8-CD95-6C8CF8389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23E91E-CC28-F07B-4201-79DB7D410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B1143A5-9DEC-A08B-90BF-B9C31E71DB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EC9258A-FC0D-EC56-793C-E46B04C7F0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55D7637-8618-3D42-E3B7-6E421095AF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A5E97F6-F3DA-1463-53AE-B0E1EA67C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936D-7D5C-4457-BE93-214CC674F4C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3B7FDC4-F614-6F30-4623-E7331C74B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C75872-4C0C-8E27-6434-75F16EB7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51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D7B8E8-3A40-C6B7-CD39-763F381D4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260CC5E-69FC-67AC-958C-E10A189A1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59C1-AFA3-4346-AEC0-771ACBEB40F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EF89CCF-F7E2-6E1C-B38E-F07BACC4A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93D01A5-BFA8-6966-D787-FBD32E66F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088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6707CBF-28F3-747B-2F89-B59D26931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A5EE9-5169-4015-97A0-EAEE63999C1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F925846-A417-6B29-675D-E8E3726E5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B11D6FC-3ABB-0179-334E-210E5072E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602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6451DA-FD8D-C1E6-4A99-9D85C7CCE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298499-C768-7F38-DE2F-C833AA070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AC8F97A-0A08-BD92-1AA5-DA57B9E4FC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7B7F62-24FE-F94F-6A05-20D69A918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B6AAE-9F24-4680-83FD-1259DA4A53E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2F01340-7D79-74B3-E546-E78B5E7D8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54CD1B-752F-542D-3F56-9B4F5ECAD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028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FD285B-5E51-5846-E03A-806718300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0763B2B-D31E-82D6-726E-681CF6E742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DF6EE9-181E-8657-6082-7598DFE3DF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F2A236-87C3-D3DF-05FB-227203DE0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6399F-CEDD-4962-8D14-C5A7B8EFB1B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1493A5C-0D5F-E4F8-4E93-F11A3ADDB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EA85831-F93D-30C6-151D-5176F24C8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121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5D5616-97D8-5D6A-7A2D-B7B9E9388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4405D01-29CF-7850-B74B-F938898EDE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90474E-0AFC-6765-8C3F-254DD2060C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FF53C4C-4C74-4532-B5B2-C1B381AB8C3C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21.12.2023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CA3FB8-FD5C-5001-D579-F2717D3F4E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10067B-E96D-046C-CD78-A5261E0A88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3006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45" r:id="rId1"/>
    <p:sldLayoutId id="2147486346" r:id="rId2"/>
    <p:sldLayoutId id="2147486347" r:id="rId3"/>
    <p:sldLayoutId id="2147486348" r:id="rId4"/>
    <p:sldLayoutId id="2147486349" r:id="rId5"/>
    <p:sldLayoutId id="2147486350" r:id="rId6"/>
    <p:sldLayoutId id="2147486351" r:id="rId7"/>
    <p:sldLayoutId id="2147486352" r:id="rId8"/>
    <p:sldLayoutId id="2147486353" r:id="rId9"/>
    <p:sldLayoutId id="2147486354" r:id="rId10"/>
    <p:sldLayoutId id="214748635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Pu9KZORyCb8&amp;amp;t=9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W3MYXjgCrg" TargetMode="External"/><Relationship Id="rId2" Type="http://schemas.openxmlformats.org/officeDocument/2006/relationships/hyperlink" Target="https://bosova.ru/metodist/authors/informatika/3/eor9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Pu9KZORyCb8&amp;amp;t=9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fgramota.org/book/#page/1/" TargetMode="External"/><Relationship Id="rId2" Type="http://schemas.openxmlformats.org/officeDocument/2006/relationships/hyperlink" Target="http://fingramota22.ru/u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D18134-5A06-0593-C6CD-2AD7B9B092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1700808"/>
            <a:ext cx="7772400" cy="147002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информатики 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класс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E4B7AE-22F1-CE38-4328-E4B59C4538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32040" y="3403848"/>
            <a:ext cx="3888432" cy="2971800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 урока: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информатики и математики 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Фефелова Любовь Степановна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Большееланская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</a:p>
          <a:p>
            <a:pPr algn="l"/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Адрес: с.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Елань, Усольский район, Иркутская область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AF84BF0-CBC9-482A-3B3C-53E4EBC50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4365104"/>
            <a:ext cx="2066925" cy="116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039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776" y="136524"/>
            <a:ext cx="8604448" cy="76793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indent="450215" algn="ctr"/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Кейс.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Учебно-проектная задача «</a:t>
            </a:r>
            <a:r>
              <a:rPr lang="ru-RU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Финансовый план. Есть ли у вас план?»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CB074697-E575-7B54-73F1-08253A257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68D454-F7A7-FC6F-56ED-86B7EBA0CB15}"/>
              </a:ext>
            </a:extLst>
          </p:cNvPr>
          <p:cNvSpPr txBox="1"/>
          <p:nvPr/>
        </p:nvSpPr>
        <p:spPr>
          <a:xfrm>
            <a:off x="254174" y="977481"/>
            <a:ext cx="8494290" cy="529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/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Семья Петровых состоит из родителей и двух детей. 14-летний сын Семен мечтает купить себе новый ноутбук, а 7-ми летняя сестра Даша мечтает о новеньком велосипеде. Сколько месяцев нужно копить необходимую сумму детям, чтобы реализовать мечту. Определите какой бюджет семья имеет. И могут ли дети реализовать свою мечту и сколько необходимо времени им для этого?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Чтобы ответить на данный вопрос, ребята должны узнать какой в их семье бюджет.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Интернете дети узнали, что бюджет – это деньги, которые зарабатывает семья и тратит на товары и услуги.  С точки зрения экономики бюджет включает в себя источники доходов и расходов. Семён понял, что нужно определить бюджет семьи - избыточный, сбалансированный или дефицитный. Он просмотрел много сайтов в Интернете, даже посетил форумы по финансовой грамотности и понял, необходим план. Личный финансовый план – это план достижения цели к определенному времени с учетом доходов и расходов семьи. Он оформил все этапы в виде таблицы.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54FBBF-242E-AC4A-19C4-D286912A5AB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4948" y="62567"/>
            <a:ext cx="447347" cy="249038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34A2259-C02E-A5C9-9122-E0BBED6EF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245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776" y="136524"/>
            <a:ext cx="8604448" cy="76793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indent="450215" algn="ctr"/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Кейс.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Учебно-проектная задача «</a:t>
            </a:r>
            <a:r>
              <a:rPr lang="ru-RU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Финансовый план. Есть ли у вас план?»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CB074697-E575-7B54-73F1-08253A257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68D454-F7A7-FC6F-56ED-86B7EBA0CB15}"/>
              </a:ext>
            </a:extLst>
          </p:cNvPr>
          <p:cNvSpPr txBox="1"/>
          <p:nvPr/>
        </p:nvSpPr>
        <p:spPr>
          <a:xfrm>
            <a:off x="324855" y="1669952"/>
            <a:ext cx="849429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/>
            <a: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Финансовый план состоит из нескольких этапов:</a:t>
            </a:r>
            <a:endParaRPr lang="en-US" sz="240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 этап. Определение источников дохода.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этап. Постановка цели (цель должна быть достижима).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 этап. Составление таблицы доходов и расходов; составление маршрута достижения цели.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 этап. Выбор способа накопления денег.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54FBBF-242E-AC4A-19C4-D286912A5AB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4948" y="62567"/>
            <a:ext cx="447347" cy="249038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34A2259-C02E-A5C9-9122-E0BBED6EF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403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776" y="136524"/>
            <a:ext cx="8604448" cy="76793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indent="450215" algn="ctr"/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Кейс.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Учебно-проектная задача «</a:t>
            </a:r>
            <a:r>
              <a:rPr lang="ru-RU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Финансовый план. Есть ли у вас план?»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CB074697-E575-7B54-73F1-08253A257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68D454-F7A7-FC6F-56ED-86B7EBA0CB15}"/>
              </a:ext>
            </a:extLst>
          </p:cNvPr>
          <p:cNvSpPr txBox="1"/>
          <p:nvPr/>
        </p:nvSpPr>
        <p:spPr>
          <a:xfrm>
            <a:off x="254174" y="977481"/>
            <a:ext cx="828092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/>
            <a:r>
              <a:rPr lang="ru-RU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 выполнения задания:</a:t>
            </a:r>
            <a:endParaRPr lang="en-US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Выяснить, какие у Семёна есть источники дохода, и какие есть расходы. Если родители дают Семёну 8% ежемесячно от «свободного остатка» семейного бюджета на личные расходы. Семен тратит их на подарки друзьям, покупает мороженное, конфеты и другое. На день рождения в июне бабушка с дедушкой и родственники обычно дарят ему деньги — примерно 10 000 рублей.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Определить цель. Семён очень хочет, чтобы у него был ноутбук к следующему учебному году. С родителями они посмотрели какие нужны характеристики. И нашли следующую модель: ноутбук HP 15s-fq072ur, характеристики: Intel Celeron N4020 1.1 ГГц, </a:t>
            </a:r>
            <a:r>
              <a:rPr lang="en-US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RAM</a:t>
            </a:r>
            <a:r>
              <a:rPr lang="ru-RU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4ГБ, операционная система Windows 10 Home, жесткий диск 128 ГБ, диагональ/разрешение 15.6" /1920x1080 пикс, есть веб-камера, микрофон, поддержка </a:t>
            </a:r>
            <a:r>
              <a:rPr lang="ru-RU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Wi-fi</a:t>
            </a:r>
            <a:r>
              <a:rPr lang="ru-RU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цена 30 146 рублей. 3. Составить личный финансовый план Семёна (маршрут достижения цели).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54FBBF-242E-AC4A-19C4-D286912A5AB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4948" y="62567"/>
            <a:ext cx="447347" cy="249038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34A2259-C02E-A5C9-9122-E0BBED6EF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92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8772"/>
            <a:ext cx="7921601" cy="7078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Кейс.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Учебно-проектная задача «</a:t>
            </a:r>
            <a:r>
              <a:rPr lang="ru-RU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Финансовый план. Есть ли у вас план?»</a:t>
            </a:r>
            <a:endParaRPr lang="ru-RU" sz="2000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D6B5F54-0851-CB17-3B71-34A255B37D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19395"/>
              </p:ext>
            </p:extLst>
          </p:nvPr>
        </p:nvGraphicFramePr>
        <p:xfrm>
          <a:off x="157525" y="1440159"/>
          <a:ext cx="8716699" cy="51919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33614">
                  <a:extLst>
                    <a:ext uri="{9D8B030D-6E8A-4147-A177-3AD203B41FA5}">
                      <a16:colId xmlns:a16="http://schemas.microsoft.com/office/drawing/2014/main" val="3150843339"/>
                    </a:ext>
                  </a:extLst>
                </a:gridCol>
                <a:gridCol w="1183085">
                  <a:extLst>
                    <a:ext uri="{9D8B030D-6E8A-4147-A177-3AD203B41FA5}">
                      <a16:colId xmlns:a16="http://schemas.microsoft.com/office/drawing/2014/main" val="1794157930"/>
                    </a:ext>
                  </a:extLst>
                </a:gridCol>
              </a:tblGrid>
              <a:tr h="265475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extLst>
                  <a:ext uri="{0D108BD9-81ED-4DB2-BD59-A6C34878D82A}">
                    <a16:rowId xmlns:a16="http://schemas.microsoft.com/office/drawing/2014/main" val="408718751"/>
                  </a:ext>
                </a:extLst>
              </a:tr>
              <a:tr h="265475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Заработная плата отца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40 000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extLst>
                  <a:ext uri="{0D108BD9-81ED-4DB2-BD59-A6C34878D82A}">
                    <a16:rowId xmlns:a16="http://schemas.microsoft.com/office/drawing/2014/main" val="4201333592"/>
                  </a:ext>
                </a:extLst>
              </a:tr>
              <a:tr h="265475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Заработная плата матери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30 000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extLst>
                  <a:ext uri="{0D108BD9-81ED-4DB2-BD59-A6C34878D82A}">
                    <a16:rowId xmlns:a16="http://schemas.microsoft.com/office/drawing/2014/main" val="2392934309"/>
                  </a:ext>
                </a:extLst>
              </a:tr>
              <a:tr h="265475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доходы: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extLst>
                  <a:ext uri="{0D108BD9-81ED-4DB2-BD59-A6C34878D82A}">
                    <a16:rowId xmlns:a16="http://schemas.microsoft.com/office/drawing/2014/main" val="920655162"/>
                  </a:ext>
                </a:extLst>
              </a:tr>
              <a:tr h="265475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extLst>
                  <a:ext uri="{0D108BD9-81ED-4DB2-BD59-A6C34878D82A}">
                    <a16:rowId xmlns:a16="http://schemas.microsoft.com/office/drawing/2014/main" val="2130833006"/>
                  </a:ext>
                </a:extLst>
              </a:tr>
              <a:tr h="1616284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Продукты питания: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Молочные продукты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Хлеб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Хлебобулочные изделия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Мясо и рыба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Овощи и фрукты</a:t>
                      </a:r>
                    </a:p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</a:p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</a:p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</a:p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 </a:t>
                      </a:r>
                    </a:p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extLst>
                  <a:ext uri="{0D108BD9-81ED-4DB2-BD59-A6C34878D82A}">
                    <a16:rowId xmlns:a16="http://schemas.microsoft.com/office/drawing/2014/main" val="3421800671"/>
                  </a:ext>
                </a:extLst>
              </a:tr>
              <a:tr h="230898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Хозяйственные товары и средства гигиены.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extLst>
                  <a:ext uri="{0D108BD9-81ED-4DB2-BD59-A6C34878D82A}">
                    <a16:rowId xmlns:a16="http://schemas.microsoft.com/office/drawing/2014/main" val="2682158930"/>
                  </a:ext>
                </a:extLst>
              </a:tr>
              <a:tr h="280310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Медикаменты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extLst>
                  <a:ext uri="{0D108BD9-81ED-4DB2-BD59-A6C34878D82A}">
                    <a16:rowId xmlns:a16="http://schemas.microsoft.com/office/drawing/2014/main" val="1377669686"/>
                  </a:ext>
                </a:extLst>
              </a:tr>
              <a:tr h="265475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Коммунальные услуги.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extLst>
                  <a:ext uri="{0D108BD9-81ED-4DB2-BD59-A6C34878D82A}">
                    <a16:rowId xmlns:a16="http://schemas.microsoft.com/office/drawing/2014/main" val="2308718488"/>
                  </a:ext>
                </a:extLst>
              </a:tr>
              <a:tr h="265475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 связи и интернета.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extLst>
                  <a:ext uri="{0D108BD9-81ED-4DB2-BD59-A6C34878D82A}">
                    <a16:rowId xmlns:a16="http://schemas.microsoft.com/office/drawing/2014/main" val="680866441"/>
                  </a:ext>
                </a:extLst>
              </a:tr>
              <a:tr h="265475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Мелкие текущие расходы.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extLst>
                  <a:ext uri="{0D108BD9-81ED-4DB2-BD59-A6C34878D82A}">
                    <a16:rowId xmlns:a16="http://schemas.microsoft.com/office/drawing/2014/main" val="1095822359"/>
                  </a:ext>
                </a:extLst>
              </a:tr>
              <a:tr h="461795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Расходы, связанные с жизнедеятельностью (проезд в общественном транспорте, питание в школьной столовой и др.)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extLst>
                  <a:ext uri="{0D108BD9-81ED-4DB2-BD59-A6C34878D82A}">
                    <a16:rowId xmlns:a16="http://schemas.microsoft.com/office/drawing/2014/main" val="2413249283"/>
                  </a:ext>
                </a:extLst>
              </a:tr>
              <a:tr h="265475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Текущие расходы на одежду.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extLst>
                  <a:ext uri="{0D108BD9-81ED-4DB2-BD59-A6C34878D82A}">
                    <a16:rowId xmlns:a16="http://schemas.microsoft.com/office/drawing/2014/main" val="295966285"/>
                  </a:ext>
                </a:extLst>
              </a:tr>
              <a:tr h="34615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расходы: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0" marR="62310" marT="0" marB="0"/>
                </a:tc>
                <a:extLst>
                  <a:ext uri="{0D108BD9-81ED-4DB2-BD59-A6C34878D82A}">
                    <a16:rowId xmlns:a16="http://schemas.microsoft.com/office/drawing/2014/main" val="2548878086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64BDC5BC-5FF9-C4FA-BDBA-0AE1CFA22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004" y="789042"/>
            <a:ext cx="882047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Построить таблицу «Семейный бюджет Петровых. Доходы и расходы». 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таблицы построить круговую и лепестковую диаграмму.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4B9EC1D-2D05-1534-2A54-8C1EEC34BDF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9103" y="100939"/>
            <a:ext cx="451143" cy="249958"/>
          </a:xfrm>
          <a:prstGeom prst="rect">
            <a:avLst/>
          </a:prstGeom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FCB9238-DADC-9246-3736-C5FB56356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992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510" y="68850"/>
            <a:ext cx="7920880" cy="79063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Учебно-проектная задача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«Финансовый план. Есть ли у вас план?»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CB074697-E575-7B54-73F1-08253A257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5F65A778-E67C-6AFB-D6B6-1B184AC76C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326336"/>
              </p:ext>
            </p:extLst>
          </p:nvPr>
        </p:nvGraphicFramePr>
        <p:xfrm>
          <a:off x="233730" y="2649538"/>
          <a:ext cx="8229600" cy="15830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14226">
                  <a:extLst>
                    <a:ext uri="{9D8B030D-6E8A-4147-A177-3AD203B41FA5}">
                      <a16:colId xmlns:a16="http://schemas.microsoft.com/office/drawing/2014/main" val="3412684045"/>
                    </a:ext>
                  </a:extLst>
                </a:gridCol>
                <a:gridCol w="4115374">
                  <a:extLst>
                    <a:ext uri="{9D8B030D-6E8A-4147-A177-3AD203B41FA5}">
                      <a16:colId xmlns:a16="http://schemas.microsoft.com/office/drawing/2014/main" val="1132700687"/>
                    </a:ext>
                  </a:extLst>
                </a:gridCol>
              </a:tblGrid>
              <a:tr h="230172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89" marR="61989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89" marR="61989" marT="0" marB="0"/>
                </a:tc>
                <a:extLst>
                  <a:ext uri="{0D108BD9-81ED-4DB2-BD59-A6C34878D82A}">
                    <a16:rowId xmlns:a16="http://schemas.microsoft.com/office/drawing/2014/main" val="1207660373"/>
                  </a:ext>
                </a:extLst>
              </a:tr>
              <a:tr h="230172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89" marR="61989" marT="0" marB="0"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89" marR="61989" marT="0" marB="0"/>
                </a:tc>
                <a:extLst>
                  <a:ext uri="{0D108BD9-81ED-4DB2-BD59-A6C34878D82A}">
                    <a16:rowId xmlns:a16="http://schemas.microsoft.com/office/drawing/2014/main" val="2053537349"/>
                  </a:ext>
                </a:extLst>
              </a:tr>
              <a:tr h="230172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89" marR="61989" marT="0" marB="0"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89" marR="61989" marT="0" marB="0"/>
                </a:tc>
                <a:extLst>
                  <a:ext uri="{0D108BD9-81ED-4DB2-BD59-A6C34878D82A}">
                    <a16:rowId xmlns:a16="http://schemas.microsoft.com/office/drawing/2014/main" val="72525226"/>
                  </a:ext>
                </a:extLst>
              </a:tr>
              <a:tr h="892530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Разница между доходами и расходами «Свободный остаток»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89" marR="61989" marT="0" marB="0"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89" marR="61989" marT="0" marB="0"/>
                </a:tc>
                <a:extLst>
                  <a:ext uri="{0D108BD9-81ED-4DB2-BD59-A6C34878D82A}">
                    <a16:rowId xmlns:a16="http://schemas.microsoft.com/office/drawing/2014/main" val="1437801911"/>
                  </a:ext>
                </a:extLst>
              </a:tr>
            </a:tbl>
          </a:graphicData>
        </a:graphic>
      </p:graphicFrame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2003000C-236A-4AC0-45B4-F8CE07E9AD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957037"/>
              </p:ext>
            </p:extLst>
          </p:nvPr>
        </p:nvGraphicFramePr>
        <p:xfrm>
          <a:off x="278150" y="4404360"/>
          <a:ext cx="8229600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14221">
                  <a:extLst>
                    <a:ext uri="{9D8B030D-6E8A-4147-A177-3AD203B41FA5}">
                      <a16:colId xmlns:a16="http://schemas.microsoft.com/office/drawing/2014/main" val="439560554"/>
                    </a:ext>
                  </a:extLst>
                </a:gridCol>
                <a:gridCol w="4115379">
                  <a:extLst>
                    <a:ext uri="{9D8B030D-6E8A-4147-A177-3AD203B41FA5}">
                      <a16:colId xmlns:a16="http://schemas.microsoft.com/office/drawing/2014/main" val="1994952419"/>
                    </a:ext>
                  </a:extLst>
                </a:gridCol>
              </a:tblGrid>
              <a:tr h="152807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512" marR="62512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512" marR="62512" marT="0" marB="0"/>
                </a:tc>
                <a:extLst>
                  <a:ext uri="{0D108BD9-81ED-4DB2-BD59-A6C34878D82A}">
                    <a16:rowId xmlns:a16="http://schemas.microsoft.com/office/drawing/2014/main" val="1922351429"/>
                  </a:ext>
                </a:extLst>
              </a:tr>
              <a:tr h="152807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«Свободный остаток»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512" marR="62512" marT="0" marB="0"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512" marR="62512" marT="0" marB="0"/>
                </a:tc>
                <a:extLst>
                  <a:ext uri="{0D108BD9-81ED-4DB2-BD59-A6C34878D82A}">
                    <a16:rowId xmlns:a16="http://schemas.microsoft.com/office/drawing/2014/main" val="513585814"/>
                  </a:ext>
                </a:extLst>
              </a:tr>
              <a:tr h="152807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Личные нужды родителей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512" marR="62512" marT="0" marB="0"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512" marR="62512" marT="0" marB="0"/>
                </a:tc>
                <a:extLst>
                  <a:ext uri="{0D108BD9-81ED-4DB2-BD59-A6C34878D82A}">
                    <a16:rowId xmlns:a16="http://schemas.microsoft.com/office/drawing/2014/main" val="2775504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Личные нужды детей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512" marR="62512" marT="0" marB="0"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512" marR="62512" marT="0" marB="0"/>
                </a:tc>
                <a:extLst>
                  <a:ext uri="{0D108BD9-81ED-4DB2-BD59-A6C34878D82A}">
                    <a16:rowId xmlns:a16="http://schemas.microsoft.com/office/drawing/2014/main" val="855531401"/>
                  </a:ext>
                </a:extLst>
              </a:tr>
            </a:tbl>
          </a:graphicData>
        </a:graphic>
      </p:graphicFrame>
      <p:sp>
        <p:nvSpPr>
          <p:cNvPr id="12" name="Rectangle 2">
            <a:extLst>
              <a:ext uri="{FF2B5EF4-FFF2-40B4-BE49-F238E27FC236}">
                <a16:creationId xmlns:a16="http://schemas.microsoft.com/office/drawing/2014/main" id="{6AF9BCAF-5567-9AB4-7431-74189E265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498" y="1063094"/>
            <a:ext cx="8702187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Построить итоговую таблицу «Семейный бюджет». Подсчитать имеет ли семья «свободный остаток».</a:t>
            </a: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Распределить «свободный остаток» между членами семьи на личные нужды в соотношении: взрослые 90%, дети 10%.</a:t>
            </a: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Вопрос. Есть ли личные деньги у Семёна? Сколько?</a:t>
            </a: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>
            <a:extLst>
              <a:ext uri="{FF2B5EF4-FFF2-40B4-BE49-F238E27FC236}">
                <a16:creationId xmlns:a16="http://schemas.microsoft.com/office/drawing/2014/main" id="{4B22CEE1-B148-82E9-676F-10566FA075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538802"/>
              </p:ext>
            </p:extLst>
          </p:nvPr>
        </p:nvGraphicFramePr>
        <p:xfrm>
          <a:off x="248621" y="6146484"/>
          <a:ext cx="8229600" cy="4619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4135917639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804691008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708445960"/>
                    </a:ext>
                  </a:extLst>
                </a:gridCol>
              </a:tblGrid>
              <a:tr h="248563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финансовой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843" marR="64843" marT="0" marB="0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месяцев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843" marR="64843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в месяц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843" marR="64843" marT="0" marB="0"/>
                </a:tc>
                <a:extLst>
                  <a:ext uri="{0D108BD9-81ED-4DB2-BD59-A6C34878D82A}">
                    <a16:rowId xmlns:a16="http://schemas.microsoft.com/office/drawing/2014/main" val="3006253491"/>
                  </a:ext>
                </a:extLst>
              </a:tr>
              <a:tr h="124425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30 146 рублей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843" marR="64843" marT="0" marB="0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843" marR="64843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843" marR="64843" marT="0" marB="0"/>
                </a:tc>
                <a:extLst>
                  <a:ext uri="{0D108BD9-81ED-4DB2-BD59-A6C34878D82A}">
                    <a16:rowId xmlns:a16="http://schemas.microsoft.com/office/drawing/2014/main" val="1876227089"/>
                  </a:ext>
                </a:extLst>
              </a:tr>
            </a:tbl>
          </a:graphicData>
        </a:graphic>
      </p:graphicFrame>
      <p:sp>
        <p:nvSpPr>
          <p:cNvPr id="16" name="Rectangle 3">
            <a:extLst>
              <a:ext uri="{FF2B5EF4-FFF2-40B4-BE49-F238E27FC236}">
                <a16:creationId xmlns:a16="http://schemas.microsoft.com/office/drawing/2014/main" id="{C1BED56B-A4F1-1AC1-05B6-2050821824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5281921"/>
            <a:ext cx="833803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Заполнить таблицу «Сумма накоплений за месяц».</a:t>
            </a: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Вопрос.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за 1 месяц должен иметь личных денег Семён?</a:t>
            </a: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EC452F-DBB2-FC08-D41C-237B2BBC94B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6127" y="68850"/>
            <a:ext cx="451143" cy="249958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571B1E0-4C92-16E1-AF27-E1AED2811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360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352" y="136524"/>
            <a:ext cx="7884368" cy="82493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Учебно-проектная задача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«Финансовый план. Есть ли у вас план?»» 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CB074697-E575-7B54-73F1-08253A257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4F20458-0D43-8403-7EEC-40BB3E3E3D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080729"/>
              </p:ext>
            </p:extLst>
          </p:nvPr>
        </p:nvGraphicFramePr>
        <p:xfrm>
          <a:off x="426367" y="4217842"/>
          <a:ext cx="8291265" cy="1834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6580">
                  <a:extLst>
                    <a:ext uri="{9D8B030D-6E8A-4147-A177-3AD203B41FA5}">
                      <a16:colId xmlns:a16="http://schemas.microsoft.com/office/drawing/2014/main" val="1805801464"/>
                    </a:ext>
                  </a:extLst>
                </a:gridCol>
                <a:gridCol w="1727599">
                  <a:extLst>
                    <a:ext uri="{9D8B030D-6E8A-4147-A177-3AD203B41FA5}">
                      <a16:colId xmlns:a16="http://schemas.microsoft.com/office/drawing/2014/main" val="3433437773"/>
                    </a:ext>
                  </a:extLst>
                </a:gridCol>
                <a:gridCol w="2065522">
                  <a:extLst>
                    <a:ext uri="{9D8B030D-6E8A-4147-A177-3AD203B41FA5}">
                      <a16:colId xmlns:a16="http://schemas.microsoft.com/office/drawing/2014/main" val="3204704658"/>
                    </a:ext>
                  </a:extLst>
                </a:gridCol>
                <a:gridCol w="1751564">
                  <a:extLst>
                    <a:ext uri="{9D8B030D-6E8A-4147-A177-3AD203B41FA5}">
                      <a16:colId xmlns:a16="http://schemas.microsoft.com/office/drawing/2014/main" val="3398281692"/>
                    </a:ext>
                  </a:extLst>
                </a:gridCol>
              </a:tblGrid>
              <a:tr h="363899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за месяц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месяцев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сумма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extLst>
                  <a:ext uri="{0D108BD9-81ED-4DB2-BD59-A6C34878D82A}">
                    <a16:rowId xmlns:a16="http://schemas.microsoft.com/office/drawing/2014/main" val="919772235"/>
                  </a:ext>
                </a:extLst>
              </a:tr>
              <a:tr h="251385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Карманные деньги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extLst>
                  <a:ext uri="{0D108BD9-81ED-4DB2-BD59-A6C34878D82A}">
                    <a16:rowId xmlns:a16="http://schemas.microsoft.com/office/drawing/2014/main" val="4145924100"/>
                  </a:ext>
                </a:extLst>
              </a:tr>
              <a:tr h="502770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Подаренные деньги на день рождение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extLst>
                  <a:ext uri="{0D108BD9-81ED-4DB2-BD59-A6C34878D82A}">
                    <a16:rowId xmlns:a16="http://schemas.microsoft.com/office/drawing/2014/main" val="4244089627"/>
                  </a:ext>
                </a:extLst>
              </a:tr>
              <a:tr h="251385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Дополнительные доходы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extLst>
                  <a:ext uri="{0D108BD9-81ED-4DB2-BD59-A6C34878D82A}">
                    <a16:rowId xmlns:a16="http://schemas.microsoft.com/office/drawing/2014/main" val="785439424"/>
                  </a:ext>
                </a:extLst>
              </a:tr>
              <a:tr h="251385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extLst>
                  <a:ext uri="{0D108BD9-81ED-4DB2-BD59-A6C34878D82A}">
                    <a16:rowId xmlns:a16="http://schemas.microsoft.com/office/drawing/2014/main" val="1111993718"/>
                  </a:ext>
                </a:extLst>
              </a:tr>
              <a:tr h="202570">
                <a:tc gridSpan="3"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30 146 рублей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980" marR="64980" marT="0" marB="0"/>
                </a:tc>
                <a:extLst>
                  <a:ext uri="{0D108BD9-81ED-4DB2-BD59-A6C34878D82A}">
                    <a16:rowId xmlns:a16="http://schemas.microsoft.com/office/drawing/2014/main" val="4263019816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B7E36B17-F9F9-20A6-8F83-728CC2A4F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1477449"/>
            <a:ext cx="7931224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Построить таблицу «Личный финансовый план»</a:t>
            </a:r>
            <a:r>
              <a:rPr lang="ru-RU" alt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1.Корректировать данные. 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Выбрать способ накопления.</a:t>
            </a:r>
            <a:endParaRPr lang="ru-RU" alt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3.Сделать вывод: </a:t>
            </a:r>
            <a:endParaRPr lang="ru-RU" alt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 сколько месяцев Семён сам купит себе ноутбук? Ноутбук - мечта или реальность?</a:t>
            </a:r>
            <a:r>
              <a:rPr lang="ru-RU" alt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 сколько месяцев Даша сама купит себе велосипед, если цена велосипеда составляет 10 000 рублей?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AC01843-A532-64F2-5352-9B9134EC7DE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5350" y="82698"/>
            <a:ext cx="451143" cy="249958"/>
          </a:xfrm>
          <a:prstGeom prst="rect">
            <a:avLst/>
          </a:prstGeom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F5DB247-5AA0-54ED-F32B-083182F77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871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768" y="260647"/>
            <a:ext cx="3582144" cy="665161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Реализация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CB074697-E575-7B54-73F1-08253A257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666" y="1268760"/>
            <a:ext cx="8298668" cy="47446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2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На основе таблицы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«Семейный бюджет Петровых. Доходы и расходы» </a:t>
            </a:r>
            <a:r>
              <a:rPr lang="ru-RU" sz="22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построить круговую диаграмму и лепестковую.</a:t>
            </a:r>
          </a:p>
          <a:p>
            <a:pPr marL="0" indent="0">
              <a:buNone/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Ответить на вопросы:</a:t>
            </a:r>
          </a:p>
          <a:p>
            <a:r>
              <a:rPr lang="ru-RU" sz="22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что семья больше всего расходует своих средств? 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2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Нужно ли изменить расходы и на какие категории?</a:t>
            </a:r>
          </a:p>
          <a:p>
            <a:pPr marL="0" indent="0">
              <a:buNone/>
            </a:pPr>
            <a:r>
              <a:rPr lang="ru-RU" sz="22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Сделать вывод, какой бюджет у семьи.</a:t>
            </a:r>
          </a:p>
          <a:p>
            <a:pPr marL="0" indent="0">
              <a:buNone/>
            </a:pPr>
            <a:endParaRPr lang="ru-RU" sz="220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2) Заполнить таблицу «Личный финансовый план».</a:t>
            </a:r>
            <a:r>
              <a:rPr lang="ru-RU" sz="22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Ответить на вопросы:</a:t>
            </a:r>
          </a:p>
          <a:p>
            <a:r>
              <a:rPr lang="ru-RU" sz="22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Есть ли личные деньги у Семёна? Сколько?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2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Сколько за 1 месяц должен иметь личных денег Семён?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Через сколько месяцев Семён сам купит себе ноутбук? </a:t>
            </a:r>
          </a:p>
          <a:p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Ноутбук - мечта или реальность?</a:t>
            </a:r>
            <a:endParaRPr lang="ru-RU" sz="22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670F20-6F4C-5B37-016A-066AB15C7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8148" y="135669"/>
            <a:ext cx="745435" cy="413012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CD9D359-7D4E-BBB3-E5D6-B5CE0B4D8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948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868" y="411492"/>
            <a:ext cx="5065752" cy="778347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финансовых планов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CB074697-E575-7B54-73F1-08253A257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283" y="1808862"/>
            <a:ext cx="8208912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по группам:</a:t>
            </a:r>
          </a:p>
          <a:p>
            <a:pPr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комментируют результаты исследования;</a:t>
            </a:r>
          </a:p>
          <a:p>
            <a:pPr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делают выводы;</a:t>
            </a:r>
          </a:p>
          <a:p>
            <a:pPr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проверяют гипотезу.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Отвечают на вопросы: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Через сколько месяцев Семён сам купит себе ноутбук? Ноутбук - мечта или реальность?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Через сколько месяцев Даша сама купит себе велосипед, если цена велосипеда составляет 10 000 рублей?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AB64A88-927F-8DCE-AD82-42EF81594E8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8259" y="286936"/>
            <a:ext cx="749873" cy="414564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51A304E-ACA6-C8FB-9D77-0E80AC6BE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463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885" y="707742"/>
            <a:ext cx="4032448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CB074697-E575-7B54-73F1-08253A257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628800"/>
            <a:ext cx="7369720" cy="28369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презентацию по теме исследования.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презентации отразить: проблему, цель, предмет, объект, гипотезу, метод, полученные результаты и выводы исследования.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F4D86C2-66B9-1E76-1C73-40B28A01C05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392" y="206124"/>
            <a:ext cx="749873" cy="414564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2EAA36B-B03E-091D-BBF4-329155848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3317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32158"/>
            <a:ext cx="3096344" cy="88865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CB074697-E575-7B54-73F1-08253A257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3728" y="1869381"/>
            <a:ext cx="4440944" cy="144016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нового вы узнали?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Чему новому вы научились?</a:t>
            </a:r>
          </a:p>
        </p:txBody>
      </p:sp>
      <p:sp>
        <p:nvSpPr>
          <p:cNvPr id="3" name="Объект 9">
            <a:extLst>
              <a:ext uri="{FF2B5EF4-FFF2-40B4-BE49-F238E27FC236}">
                <a16:creationId xmlns:a16="http://schemas.microsoft.com/office/drawing/2014/main" id="{8976D921-51F0-F8C3-0650-87C93825B729}"/>
              </a:ext>
            </a:extLst>
          </p:cNvPr>
          <p:cNvSpPr txBox="1">
            <a:spLocks/>
          </p:cNvSpPr>
          <p:nvPr/>
        </p:nvSpPr>
        <p:spPr>
          <a:xfrm>
            <a:off x="478127" y="3389040"/>
            <a:ext cx="8126312" cy="28083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</a:pP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fontAlgn="auto">
              <a:spcAft>
                <a:spcPts val="0"/>
              </a:spcAft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Оцените свою работу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по данной теме по пятибалльной системе оценивания: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 fontAlgn="auto"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«1» - ничего не делал, ничего не понял;</a:t>
            </a:r>
          </a:p>
          <a:p>
            <a:pPr marL="400050" lvl="1" indent="0" fontAlgn="auto"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«2» – плохо знаком с данной темой, мало работал в команде;</a:t>
            </a:r>
          </a:p>
          <a:p>
            <a:pPr marL="400050" lvl="1" indent="0" fontAlgn="auto"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«3» – владею табличным процессором, плохо еще разбираюсь в финансовом плане, но работал в команде.</a:t>
            </a:r>
          </a:p>
          <a:p>
            <a:pPr marL="400050" lvl="1" indent="0" fontAlgn="auto"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«4» - темой владею хорошо, но в команде был не самым активным;</a:t>
            </a:r>
          </a:p>
          <a:p>
            <a:pPr marL="400050" lvl="1" indent="0" fontAlgn="auto"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«5» - темой владею отлично, командная работа мне очень нравится.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A77BE17-6ADA-7162-FABC-D5AD9120542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503" y="188640"/>
            <a:ext cx="749873" cy="414564"/>
          </a:xfrm>
          <a:prstGeom prst="rect">
            <a:avLst/>
          </a:prstGeom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1772199-31FD-5CF7-B205-B3CD804DF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172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4248472" cy="83202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готовы к уроку?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CB074697-E575-7B54-73F1-08253A257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575" y="3212976"/>
            <a:ext cx="8748464" cy="37202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8F97F7-AD59-FFB5-8FCE-4567C393BC23}"/>
              </a:ext>
            </a:extLst>
          </p:cNvPr>
          <p:cNvSpPr txBox="1"/>
          <p:nvPr/>
        </p:nvSpPr>
        <p:spPr>
          <a:xfrm>
            <a:off x="331575" y="1484784"/>
            <a:ext cx="8469814" cy="8320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Упражнение «Обработка информации в электронных таблицах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 Excel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https://learningapps.org/view575807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3A396F7-6DA7-5AD6-1ED7-5B3AC8C3DE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6877" y="2754998"/>
            <a:ext cx="8635194" cy="3555668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8BF5B50-57B2-FA08-34AF-DD32B22C2A4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016" y="135102"/>
            <a:ext cx="1552879" cy="746110"/>
          </a:xfrm>
          <a:prstGeom prst="rect">
            <a:avLst/>
          </a:prstGeom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C6298D2-9F6C-99FB-3794-64705B4A4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2251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C3AF09-0970-1820-91A9-332DB8CA5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B5E992-DD09-0692-98E3-701520EAAB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600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урок!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B766AED-9DD6-B59D-0597-A32A45214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997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A84755-4908-BC30-130F-C911B96F9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944" y="209388"/>
            <a:ext cx="2260848" cy="57168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89357B-589E-9B19-DF15-8D23B1C43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188" y="857496"/>
            <a:ext cx="8713812" cy="2583316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чем отличие абсолютной, относительной и смешанной адресации?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каких целей используют диаграммы и графики?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Назовите компоненты формулы в электронной таблице?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чего используются функции в электронных таблицах?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применяется на практике в жизни электронная таблица?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Облачко с текстом: прямоугольное 4">
            <a:extLst>
              <a:ext uri="{FF2B5EF4-FFF2-40B4-BE49-F238E27FC236}">
                <a16:creationId xmlns:a16="http://schemas.microsoft.com/office/drawing/2014/main" id="{8BF204A5-9878-CF41-EAA5-3BF7DB6EDF5C}"/>
              </a:ext>
            </a:extLst>
          </p:cNvPr>
          <p:cNvSpPr/>
          <p:nvPr/>
        </p:nvSpPr>
        <p:spPr>
          <a:xfrm>
            <a:off x="143000" y="3620712"/>
            <a:ext cx="8821488" cy="3024336"/>
          </a:xfrm>
          <a:prstGeom prst="wedgeRectCallout">
            <a:avLst>
              <a:gd name="adj1" fmla="val -21053"/>
              <a:gd name="adj2" fmla="val 4738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Информатика: учебник для 9 класса/ Л.Л. Босова, А.Ю. Босова. – М.: БИНОМ. Лаборатория знаний, 2019 г.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4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https://bosova.ru/metodist/authors/informatika/3/eor9.php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Электронное приложение к учебнику «Информатика» для 9 класса (УМК Босова Л.Л. и др. 5-9 класс)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4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https://www.youtube.com/watch?v=SW3MYXjgCrg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Информатика 9 класс. Табличные информационные модели (УМК Босова Л.Л., Босова А.Ю.)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14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https://resh.edu.ru/subject/lesson/3054/start/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Урок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вычислений в электронных таблицах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DFBB56C-48D5-80CA-CFB8-B375FB912B9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6208" y="190233"/>
            <a:ext cx="1358280" cy="652611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B8EA53A-1F4B-5FB7-7A75-9E29565B1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64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B6706C-11B4-17D3-E034-AA366CD4D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406" y="150559"/>
            <a:ext cx="1840330" cy="66199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B2935C-69E5-5BC0-FF63-64362E6D7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542" y="1409862"/>
            <a:ext cx="7886700" cy="124333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чём мечтают дети?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Есть ли у вас мечта?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D0F0C9C-6CF8-4C98-5165-15AA561FAE67}"/>
              </a:ext>
            </a:extLst>
          </p:cNvPr>
          <p:cNvSpPr/>
          <p:nvPr/>
        </p:nvSpPr>
        <p:spPr>
          <a:xfrm>
            <a:off x="1295636" y="2800127"/>
            <a:ext cx="6552728" cy="216024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тема урока?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цель урока?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3C5473-40AE-DF61-74F1-C02384B5E0F3}"/>
              </a:ext>
            </a:extLst>
          </p:cNvPr>
          <p:cNvSpPr txBox="1"/>
          <p:nvPr/>
        </p:nvSpPr>
        <p:spPr>
          <a:xfrm>
            <a:off x="628650" y="5301208"/>
            <a:ext cx="7632848" cy="981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Видеоролик: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https://www.youtube.com/watch?v=Pu9KZORyCb8&amp;amp;t=9s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48D7375-7119-F332-A777-01CDAB98900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8364" y="150558"/>
            <a:ext cx="1177478" cy="661992"/>
          </a:xfrm>
          <a:prstGeom prst="rect">
            <a:avLst/>
          </a:prstGeom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3B8FE4D-5EBA-FAC9-8FD4-29C1CB075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40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163561"/>
            <a:ext cx="6552728" cy="729638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- исследование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CB074697-E575-7B54-73F1-08253A257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600200"/>
            <a:ext cx="8748464" cy="37202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D0041FA-EA10-DFB4-AD17-3E7545E686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1396" y="1934845"/>
            <a:ext cx="6120680" cy="34756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78E08E-81A6-83FE-40FA-DA44A7ADC35C}"/>
              </a:ext>
            </a:extLst>
          </p:cNvPr>
          <p:cNvSpPr txBox="1"/>
          <p:nvPr/>
        </p:nvSpPr>
        <p:spPr>
          <a:xfrm>
            <a:off x="314146" y="5745892"/>
            <a:ext cx="8335180" cy="8632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Ресурс: https://www.youtube.com/watch?v=Pu9KZORyCb8&amp;amp;t=9s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48BECFE-FC49-08F7-F910-C04A4E1832D2}"/>
              </a:ext>
            </a:extLst>
          </p:cNvPr>
          <p:cNvSpPr/>
          <p:nvPr/>
        </p:nvSpPr>
        <p:spPr>
          <a:xfrm>
            <a:off x="391424" y="915835"/>
            <a:ext cx="8587208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Финансовый план: есть ли у вас план?</a:t>
            </a:r>
            <a:r>
              <a:rPr lang="ru-RU" sz="24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195B902-D702-E209-BF31-FD6DC10AD42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060" y="106971"/>
            <a:ext cx="1182727" cy="658425"/>
          </a:xfrm>
          <a:prstGeom prst="rect">
            <a:avLst/>
          </a:prstGeom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224DAAF-995C-73A6-8DC6-EBD8C6746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652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166" y="814114"/>
            <a:ext cx="8748263" cy="916157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Учебно-проектная задача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«Финансовый план. Есть ли у вас план?»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CB074697-E575-7B54-73F1-08253A257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600200"/>
            <a:ext cx="8748464" cy="37202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78E08E-81A6-83FE-40FA-DA44A7ADC35C}"/>
              </a:ext>
            </a:extLst>
          </p:cNvPr>
          <p:cNvSpPr txBox="1"/>
          <p:nvPr/>
        </p:nvSpPr>
        <p:spPr>
          <a:xfrm>
            <a:off x="404410" y="4741763"/>
            <a:ext cx="8335180" cy="13647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Какая общая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роблема? Как её решить?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урока -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ель урока -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8F97F7-AD59-FFB5-8FCE-4567C393BC23}"/>
              </a:ext>
            </a:extLst>
          </p:cNvPr>
          <p:cNvSpPr txBox="1"/>
          <p:nvPr/>
        </p:nvSpPr>
        <p:spPr>
          <a:xfrm>
            <a:off x="422314" y="2201486"/>
            <a:ext cx="833518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/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Семья Петровых состоит из родителей и двух детей. 14-летний сын Семен мечтает купить себе новый ноутбук, а 7-ми летняя сестра Даша мечтает о новеньком велосипеде. Сколько месяцев нужно копить необходимую сумму детям, чтобы реализовать мечту. Определите какой бюджет семья имеет. И могут ли дети реализовать свою мечту и сколько необходимо времени им для этого?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BDBEEF5-4A1D-EBE8-2139-1CB7DB8C80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4368" y="93091"/>
            <a:ext cx="1182727" cy="658425"/>
          </a:xfrm>
          <a:prstGeom prst="rect">
            <a:avLst/>
          </a:prstGeom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83E649C-8592-9AA1-771B-F4FE4E090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259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600550"/>
            <a:ext cx="3672408" cy="79208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Мозговой штурм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CB074697-E575-7B54-73F1-08253A257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736812"/>
            <a:ext cx="8229600" cy="3384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Работа в группах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: планирование работы, исследование.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Задача этапа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- исследовать проблему и предложить её решение.</a:t>
            </a:r>
          </a:p>
          <a:p>
            <a:pPr marL="0" indent="0">
              <a:buNone/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исследования.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Сформулировать гипотезу.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5026CA-7A6F-8FA8-686A-396A411FDF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7748" y="116632"/>
            <a:ext cx="1182727" cy="658425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BC0F893-28AB-E319-79A3-D5C8E76A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747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01829"/>
            <a:ext cx="3024336" cy="79208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CB074697-E575-7B54-73F1-08253A257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412776"/>
            <a:ext cx="8229600" cy="34563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определения понятиям «доход», «расход», «совокупный доход», «финансовый план» в Интернет-источниках: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http://fingramota22.ru/um/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Интерактивное пособие «Управление личным бюджетом» (Алтайский край);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http://fgramota.org/book/#page/1/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- Онлайн-книга «Финансовая грамота».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Построить схему доходов и расходов семьи.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Заполнить электронную таблицу «Семейный бюджет Петровых. Доходы и расходы».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Продумать этапы составления финансового плана.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2C3E37-05D6-9E07-F683-6A29FF2613A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9756" y="116632"/>
            <a:ext cx="1182727" cy="658425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2C28B0F-1335-B564-6971-AEBA82798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964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A0FB5B-2C5A-4C2F-6530-0AFD5A021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359657"/>
            <a:ext cx="5067290" cy="77026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опросы в исследовании</a:t>
            </a: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63A072-7423-7F3A-7210-14031DDD2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484784"/>
            <a:ext cx="7886700" cy="468052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основе таблицы построить круговую диаграмму, лепестковую и ответить на вопросы.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что семья больше всего расходует своих средств? 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Нужно ли изменить расходы и на какие категории?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Сделать вывод, какой бюджет у семьи? 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Есть ли личные деньги у Семёна? Сколько?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Сколько за 1 месяц должен иметь личных денег Семён?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Через сколько месяцев Семён сам купит себе ноутбук? Ноутбук - мечта или реальность?</a:t>
            </a:r>
            <a:endParaRPr lang="ru-RU" sz="2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2D9719-F42E-B9DC-D4F3-D8634A14CE9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44" y="116632"/>
            <a:ext cx="1182727" cy="658425"/>
          </a:xfrm>
          <a:prstGeom prst="rect">
            <a:avLst/>
          </a:prstGeom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BAA4B23-6664-75B8-F6BC-04D2423B5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7487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3991</TotalTime>
  <Words>1687</Words>
  <Application>Microsoft Office PowerPoint</Application>
  <PresentationFormat>Экран (4:3)</PresentationFormat>
  <Paragraphs>243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Symbol</vt:lpstr>
      <vt:lpstr>Times New Roman</vt:lpstr>
      <vt:lpstr>Тема Office</vt:lpstr>
      <vt:lpstr>Урок информатики  9 класс</vt:lpstr>
      <vt:lpstr>Вы готовы к уроку?</vt:lpstr>
      <vt:lpstr>Вопросы:</vt:lpstr>
      <vt:lpstr>Вопрос:</vt:lpstr>
      <vt:lpstr>Урок - исследование</vt:lpstr>
      <vt:lpstr>Учебно-проектная задача  «Финансовый план. Есть ли у вас план?»</vt:lpstr>
      <vt:lpstr>Мозговой штурм</vt:lpstr>
      <vt:lpstr>Исследование</vt:lpstr>
      <vt:lpstr>Вопросы в исследовании:</vt:lpstr>
      <vt:lpstr>Кейс. Учебно-проектная задача «Финансовый план. Есть ли у вас план?»</vt:lpstr>
      <vt:lpstr>Кейс. Учебно-проектная задача «Финансовый план. Есть ли у вас план?»</vt:lpstr>
      <vt:lpstr>Кейс. Учебно-проектная задача «Финансовый план. Есть ли у вас план?»</vt:lpstr>
      <vt:lpstr>Кейс. Учебно-проектная задача «Финансовый план. Есть ли у вас план?»</vt:lpstr>
      <vt:lpstr>Кейс. Учебно-проектная задача «Финансовый план. Есть ли у вас план?»</vt:lpstr>
      <vt:lpstr>Кейс. Учебно-проектная задача «Финансовый план. Есть ли у вас план?»» </vt:lpstr>
      <vt:lpstr>Реализация </vt:lpstr>
      <vt:lpstr>Защита финансовых планов</vt:lpstr>
      <vt:lpstr>Домашнее задание</vt:lpstr>
      <vt:lpstr>Рефлексия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исследовательской деятельности школьников</dc:title>
  <dc:subject>Êðàñîòà, çäîðîâüå, ìåäèöèíà</dc:subject>
  <dc:creator>User</dc:creator>
  <dc:description>http://propowerpoint.ru - Áåñïëàòíûå øàáëîíû äëÿ ïðåçåíòàöèé. Ïîëåçíûå ñîâåòû è óðîêè  PowerPoint .</dc:description>
  <cp:lastModifiedBy>Любовь Фефелова</cp:lastModifiedBy>
  <cp:revision>260</cp:revision>
  <dcterms:created xsi:type="dcterms:W3CDTF">2013-09-19T13:49:43Z</dcterms:created>
  <dcterms:modified xsi:type="dcterms:W3CDTF">2023-12-21T12:45:04Z</dcterms:modified>
</cp:coreProperties>
</file>