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91" r:id="rId2"/>
    <p:sldId id="257" r:id="rId3"/>
    <p:sldId id="261" r:id="rId4"/>
    <p:sldId id="258" r:id="rId5"/>
    <p:sldId id="297" r:id="rId6"/>
    <p:sldId id="298" r:id="rId7"/>
    <p:sldId id="293" r:id="rId8"/>
    <p:sldId id="294" r:id="rId9"/>
    <p:sldId id="263" r:id="rId10"/>
    <p:sldId id="264" r:id="rId11"/>
    <p:sldId id="262" r:id="rId12"/>
    <p:sldId id="295" r:id="rId13"/>
    <p:sldId id="296" r:id="rId14"/>
    <p:sldId id="260" r:id="rId15"/>
    <p:sldId id="266" r:id="rId16"/>
    <p:sldId id="265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86" r:id="rId25"/>
    <p:sldId id="274" r:id="rId26"/>
    <p:sldId id="288" r:id="rId27"/>
    <p:sldId id="289" r:id="rId28"/>
    <p:sldId id="290" r:id="rId29"/>
    <p:sldId id="275" r:id="rId30"/>
    <p:sldId id="276" r:id="rId31"/>
    <p:sldId id="277" r:id="rId32"/>
    <p:sldId id="278" r:id="rId33"/>
    <p:sldId id="279" r:id="rId34"/>
    <p:sldId id="281" r:id="rId35"/>
    <p:sldId id="287" r:id="rId36"/>
    <p:sldId id="292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9900CC"/>
    <a:srgbClr val="3D0FBF"/>
    <a:srgbClr val="CA041C"/>
    <a:srgbClr val="770EB2"/>
    <a:srgbClr val="9A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312" y="-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15353-7FFD-4A3A-8677-813A9D646550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DA19C6-7F60-4982-BF54-69E6CB638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DA19C6-7F60-4982-BF54-69E6CB63804B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23.04.2016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23.04.2016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23.04.2016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23.04.2016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 userDrawn="1"/>
        </p:nvSpPr>
        <p:spPr bwMode="auto">
          <a:xfrm>
            <a:off x="179512" y="6507342"/>
            <a:ext cx="150874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23.04.2016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23.04.2016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23.04.2016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23.04.2016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23.04.2016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23.04.2016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23.04.2016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79512" y="188640"/>
            <a:ext cx="1512168" cy="65527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1835696" y="188640"/>
            <a:ext cx="7147126" cy="6526508"/>
          </a:xfrm>
          <a:prstGeom prst="rect">
            <a:avLst/>
          </a:prstGeom>
          <a:blipFill>
            <a:blip r:embed="rId13" cstate="email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solidFill>
              <a:schemeClr val="accent3">
                <a:lumMod val="75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7524328" y="0"/>
            <a:ext cx="16196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2" name="Picture 4" descr="http://www.playcast.ru/uploads/2015/02/09/12027652.png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179511" y="332657"/>
            <a:ext cx="3235649" cy="6408712"/>
          </a:xfrm>
          <a:prstGeom prst="rect">
            <a:avLst/>
          </a:prstGeom>
          <a:noFill/>
        </p:spPr>
      </p:pic>
      <p:pic>
        <p:nvPicPr>
          <p:cNvPr id="45" name="Picture 4" descr="http://img-fotki.yandex.ru/get/5409/47407354.274/0_8e961_2109d486_S.png"/>
          <p:cNvPicPr>
            <a:picLocks noChangeAspect="1" noChangeArrowheads="1"/>
          </p:cNvPicPr>
          <p:nvPr userDrawn="1"/>
        </p:nvPicPr>
        <p:blipFill>
          <a:blip r:embed="rId15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24328" y="5733256"/>
            <a:ext cx="1428750" cy="89535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7.gif"/><Relationship Id="rId3" Type="http://schemas.openxmlformats.org/officeDocument/2006/relationships/image" Target="../media/image8.gif"/><Relationship Id="rId7" Type="http://schemas.openxmlformats.org/officeDocument/2006/relationships/image" Target="../media/image12.png"/><Relationship Id="rId12" Type="http://schemas.openxmlformats.org/officeDocument/2006/relationships/image" Target="../media/image17.gif"/><Relationship Id="rId2" Type="http://schemas.openxmlformats.org/officeDocument/2006/relationships/audio" Target="../media/audio1.wav"/><Relationship Id="rId16" Type="http://schemas.openxmlformats.org/officeDocument/2006/relationships/image" Target="../media/image20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gif"/><Relationship Id="rId15" Type="http://schemas.openxmlformats.org/officeDocument/2006/relationships/image" Target="../media/image19.gif"/><Relationship Id="rId10" Type="http://schemas.openxmlformats.org/officeDocument/2006/relationships/image" Target="../media/image15.png"/><Relationship Id="rId4" Type="http://schemas.openxmlformats.org/officeDocument/2006/relationships/image" Target="../media/image9.gif"/><Relationship Id="rId9" Type="http://schemas.openxmlformats.org/officeDocument/2006/relationships/image" Target="../media/image14.png"/><Relationship Id="rId14" Type="http://schemas.openxmlformats.org/officeDocument/2006/relationships/image" Target="../media/image18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24.gif"/><Relationship Id="rId18" Type="http://schemas.openxmlformats.org/officeDocument/2006/relationships/image" Target="../media/image29.gif"/><Relationship Id="rId26" Type="http://schemas.openxmlformats.org/officeDocument/2006/relationships/image" Target="../media/image37.gif"/><Relationship Id="rId3" Type="http://schemas.openxmlformats.org/officeDocument/2006/relationships/audio" Target="file:///C:\Users\&#1086;&#1085;&#1072;&#1086;&#1073;&#1088;&#1072;\Desktop\&#1087;&#1088;&#1077;&#1079;&#1077;&#1085;&#1090;&#1072;&#1094;&#1080;&#1103;%20&#1044;&#1045;&#1051;&#1054;&#1042;&#1040;&#1071;%20&#1048;&#1043;&#1056;&#1040;\&#1074;&#1086;&#1089;&#1087;&#1080;&#1090;&#1072;&#1090;&#1077;&#1083;&#1080;%20-%20&#1084;&#1077;&#1095;&#1090;&#1072;&#1090;&#1077;&#1083;&#1080;%20&#1080;%20&#1074;&#1086;&#1083;&#1096;&#1077;&#1073;&#1085;&#1080;&#1082;&#1080;.wav" TargetMode="External"/><Relationship Id="rId21" Type="http://schemas.openxmlformats.org/officeDocument/2006/relationships/image" Target="../media/image32.gif"/><Relationship Id="rId34" Type="http://schemas.openxmlformats.org/officeDocument/2006/relationships/image" Target="../media/image45.png"/><Relationship Id="rId7" Type="http://schemas.openxmlformats.org/officeDocument/2006/relationships/audio" Target="file:///C:\Users\&#1086;&#1085;&#1072;&#1086;&#1073;&#1088;&#1072;\Desktop\&#1084;&#1086;&#1105;%20&#1082;%20&#1052;&#1054;\&#1087;&#1088;&#1077;&#1079;&#1077;&#1085;&#1090;&#1072;&#1094;&#1080;&#1103;%20&#1044;&#1045;&#1051;&#1054;&#1042;&#1040;&#1071;%20&#1048;&#1043;&#1056;&#1040;\&#1090;&#1077;&#1087;&#1077;&#1088;&#1100;%20&#1090;&#1099;%20&#1074;&#1086;&#1089;&#1087;&#1080;&#1090;&#1072;&#1090;&#1077;&#1083;&#1100;.mp3" TargetMode="External"/><Relationship Id="rId12" Type="http://schemas.openxmlformats.org/officeDocument/2006/relationships/image" Target="../media/image7.gif"/><Relationship Id="rId17" Type="http://schemas.openxmlformats.org/officeDocument/2006/relationships/image" Target="../media/image28.png"/><Relationship Id="rId25" Type="http://schemas.openxmlformats.org/officeDocument/2006/relationships/image" Target="../media/image36.gif"/><Relationship Id="rId33" Type="http://schemas.openxmlformats.org/officeDocument/2006/relationships/image" Target="../media/image44.gif"/><Relationship Id="rId2" Type="http://schemas.openxmlformats.org/officeDocument/2006/relationships/video" Target="file:///C:\Users\&#1086;&#1085;&#1072;&#1086;&#1073;&#1088;&#1072;\Desktop\&#1087;&#1088;&#1077;&#1079;&#1077;&#1085;&#1090;&#1072;&#1094;&#1080;&#1103;%20&#1044;&#1045;&#1051;&#1054;&#1042;&#1040;&#1071;%20&#1048;&#1043;&#1056;&#1040;\Vospitatel_-_Vy_pervyj_nash_uchitel_vy_slovno_nash_roditel_drug_i_prepodavatel_vospitatel_vosp_wav" TargetMode="External"/><Relationship Id="rId16" Type="http://schemas.openxmlformats.org/officeDocument/2006/relationships/image" Target="../media/image27.png"/><Relationship Id="rId20" Type="http://schemas.openxmlformats.org/officeDocument/2006/relationships/image" Target="../media/image31.gif"/><Relationship Id="rId29" Type="http://schemas.openxmlformats.org/officeDocument/2006/relationships/image" Target="../media/image40.png"/><Relationship Id="rId1" Type="http://schemas.openxmlformats.org/officeDocument/2006/relationships/audio" Target="file:///C:\Users\&#1086;&#1085;&#1072;&#1086;&#1073;&#1088;&#1072;\Downloads\&#1087;&#1083;&#1077;&#1081;&#1082;&#1072;&#1089;&#1090;&#1099;\Vospitatel_-_Vy_pervyj_nash_uchitel_vy_slovno_nash_roditel_drug_i_prepodavatel_vospitatel_vosp_(iPlayer.fm).mp3" TargetMode="External"/><Relationship Id="rId6" Type="http://schemas.openxmlformats.org/officeDocument/2006/relationships/audio" Target="file:///C:\Users\&#1086;&#1085;&#1072;&#1086;&#1073;&#1088;&#1072;\Desktop\&#1087;&#1088;&#1077;&#1079;&#1077;&#1085;&#1090;&#1072;&#1094;&#1080;&#1103;%20&#1044;&#1045;&#1051;&#1054;&#1042;&#1040;&#1071;%20&#1048;&#1043;&#1056;&#1040;\&#1074;&#1099;&#1073;&#1088;&#1072;&#1085;&#1072;%20&#1076;&#1086;&#1088;&#1086;&#1075;&#1072;.mp3" TargetMode="External"/><Relationship Id="rId11" Type="http://schemas.openxmlformats.org/officeDocument/2006/relationships/image" Target="../media/image23.png"/><Relationship Id="rId24" Type="http://schemas.openxmlformats.org/officeDocument/2006/relationships/image" Target="../media/image35.gif"/><Relationship Id="rId32" Type="http://schemas.openxmlformats.org/officeDocument/2006/relationships/image" Target="../media/image43.png"/><Relationship Id="rId5" Type="http://schemas.openxmlformats.org/officeDocument/2006/relationships/audio" Target="file:///C:\Users\&#1086;&#1085;&#1072;&#1086;&#1073;&#1088;&#1072;\Desktop\&#1087;&#1088;&#1077;&#1079;&#1077;&#1085;&#1090;&#1072;&#1094;&#1080;&#1103;%20&#1044;&#1045;&#1051;&#1054;&#1042;&#1040;&#1071;%20&#1048;&#1043;&#1056;&#1040;\Nataliya_Plotnikova%20&#1075;&#1086;&#1088;&#1086;&#1076;%20&#1076;&#1077;&#1090;&#1089;&#1090;&#1074;&#1072;%20-%20&#1082;&#1086;&#1087;&#1080;&#1103;.mp3" TargetMode="External"/><Relationship Id="rId15" Type="http://schemas.openxmlformats.org/officeDocument/2006/relationships/image" Target="../media/image26.gif"/><Relationship Id="rId23" Type="http://schemas.openxmlformats.org/officeDocument/2006/relationships/image" Target="../media/image34.gif"/><Relationship Id="rId28" Type="http://schemas.openxmlformats.org/officeDocument/2006/relationships/image" Target="../media/image39.gif"/><Relationship Id="rId36" Type="http://schemas.openxmlformats.org/officeDocument/2006/relationships/image" Target="../media/image47.gif"/><Relationship Id="rId10" Type="http://schemas.openxmlformats.org/officeDocument/2006/relationships/audio" Target="../media/audio4.wav"/><Relationship Id="rId19" Type="http://schemas.openxmlformats.org/officeDocument/2006/relationships/image" Target="../media/image30.gif"/><Relationship Id="rId31" Type="http://schemas.openxmlformats.org/officeDocument/2006/relationships/image" Target="../media/image42.png"/><Relationship Id="rId4" Type="http://schemas.openxmlformats.org/officeDocument/2006/relationships/audio" Target="file:///C:\Users\&#1086;&#1085;&#1072;&#1086;&#1073;&#1088;&#1072;\Desktop\&#1087;&#1088;&#1077;&#1079;&#1077;&#1085;&#1090;&#1072;&#1094;&#1080;&#1103;%20&#1044;&#1045;&#1051;&#1054;&#1042;&#1040;&#1071;%20&#1048;&#1043;&#1056;&#1040;\&#1074;&#1086;&#1089;&#1087;&#1080;&#1090;&#1072;&#1090;&#1077;&#1083;&#1080;%20-%20&#1084;&#1077;&#1095;&#1090;&#1072;&#1090;&#1077;&#1083;&#1080;%20&#1080;%20&#1074;&#1086;&#1083;&#1096;&#1077;&#1073;&#1085;&#1080;&#1082;&#1080;%20(1).mp3" TargetMode="External"/><Relationship Id="rId9" Type="http://schemas.openxmlformats.org/officeDocument/2006/relationships/notesSlide" Target="../notesSlides/notesSlide1.xml"/><Relationship Id="rId14" Type="http://schemas.openxmlformats.org/officeDocument/2006/relationships/image" Target="../media/image25.png"/><Relationship Id="rId22" Type="http://schemas.openxmlformats.org/officeDocument/2006/relationships/image" Target="../media/image33.gif"/><Relationship Id="rId27" Type="http://schemas.openxmlformats.org/officeDocument/2006/relationships/image" Target="../media/image38.gif"/><Relationship Id="rId30" Type="http://schemas.openxmlformats.org/officeDocument/2006/relationships/image" Target="../media/image41.png"/><Relationship Id="rId35" Type="http://schemas.openxmlformats.org/officeDocument/2006/relationships/image" Target="../media/image46.gi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gif"/><Relationship Id="rId3" Type="http://schemas.openxmlformats.org/officeDocument/2006/relationships/hyperlink" Target="http://www.playcast.ru/uploads/2015/02/09/12027652.png" TargetMode="External"/><Relationship Id="rId7" Type="http://schemas.openxmlformats.org/officeDocument/2006/relationships/image" Target="../media/image49.png"/><Relationship Id="rId2" Type="http://schemas.openxmlformats.org/officeDocument/2006/relationships/hyperlink" Target="http://www.playcast.ru/uploads/2014/09/21/9915829.jpeg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gif"/><Relationship Id="rId5" Type="http://schemas.openxmlformats.org/officeDocument/2006/relationships/image" Target="../media/image48.gif"/><Relationship Id="rId4" Type="http://schemas.openxmlformats.org/officeDocument/2006/relationships/hyperlink" Target="http://img-fotki.yandex.ru/get/5409/47407354.274/0_8e961_2109d486_S.pn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835696" y="188641"/>
            <a:ext cx="7128792" cy="2448271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7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«Деловая  игра»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latin typeface="Monotype Corsiva" pitchFamily="66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subTitle" idx="1"/>
          </p:nvPr>
        </p:nvSpPr>
        <p:spPr>
          <a:xfrm>
            <a:off x="2411760" y="5085184"/>
            <a:ext cx="4392488" cy="1584176"/>
          </a:xfrm>
        </p:spPr>
        <p:txBody>
          <a:bodyPr/>
          <a:lstStyle/>
          <a:p>
            <a:pPr algn="ct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  воспитатель</a:t>
            </a:r>
            <a:b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МБДОУ  детский  сад  №  42 </a:t>
            </a:r>
            <a:b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х. </a:t>
            </a:r>
            <a:r>
              <a:rPr lang="ru-RU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Даманка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Крымского района</a:t>
            </a:r>
            <a:b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Краснодарского  края </a:t>
            </a:r>
          </a:p>
          <a:p>
            <a:pPr algn="ctr"/>
            <a:r>
              <a:rPr lang="ru-RU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Мамаджанова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Светлана  Владимировна</a:t>
            </a:r>
          </a:p>
          <a:p>
            <a:pPr algn="ct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Апрель  2016г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/>
          </a:p>
        </p:txBody>
      </p:sp>
      <p:pic>
        <p:nvPicPr>
          <p:cNvPr id="6" name="Рисунок 5" descr="963035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2708920"/>
            <a:ext cx="2483768" cy="4032448"/>
          </a:xfrm>
          <a:prstGeom prst="rect">
            <a:avLst/>
          </a:prstGeom>
        </p:spPr>
      </p:pic>
      <p:pic>
        <p:nvPicPr>
          <p:cNvPr id="7" name="Рисунок 6" descr="1341138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2348880"/>
            <a:ext cx="1944216" cy="2016224"/>
          </a:xfrm>
          <a:prstGeom prst="rect">
            <a:avLst/>
          </a:prstGeom>
        </p:spPr>
      </p:pic>
      <p:pic>
        <p:nvPicPr>
          <p:cNvPr id="12" name="Рисунок 11" descr="12992608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55776" y="3717032"/>
            <a:ext cx="3672408" cy="1008112"/>
          </a:xfrm>
          <a:prstGeom prst="rect">
            <a:avLst/>
          </a:prstGeom>
        </p:spPr>
      </p:pic>
      <p:pic>
        <p:nvPicPr>
          <p:cNvPr id="8" name="Рисунок 7" descr="1679540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800000">
            <a:off x="0" y="0"/>
            <a:ext cx="9144000" cy="188640"/>
          </a:xfrm>
          <a:prstGeom prst="rect">
            <a:avLst/>
          </a:prstGeom>
        </p:spPr>
      </p:pic>
      <p:pic>
        <p:nvPicPr>
          <p:cNvPr id="9" name="Рисунок 8" descr="1679540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  <p:pic>
        <p:nvPicPr>
          <p:cNvPr id="10" name="Рисунок 9" descr="1679540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11" name="Рисунок 10" descr="1679540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480720"/>
          </a:xfrm>
        </p:spPr>
        <p:txBody>
          <a:bodyPr/>
          <a:lstStyle/>
          <a:p>
            <a:pPr fontAlgn="t"/>
            <a:r>
              <a:rPr lang="ru-RU" sz="2200" dirty="0" smtClean="0">
                <a:solidFill>
                  <a:srgbClr val="9900CC"/>
                </a:solidFill>
              </a:rPr>
              <a:t>- </a:t>
            </a:r>
            <a:r>
              <a:rPr lang="ru-RU" sz="2200" i="1" u="sng" dirty="0" smtClean="0">
                <a:solidFill>
                  <a:srgbClr val="9900CC"/>
                </a:solidFill>
              </a:rPr>
              <a:t>творческие</a:t>
            </a:r>
            <a:r>
              <a:rPr lang="ru-RU" sz="2200" i="1" dirty="0" smtClean="0">
                <a:solidFill>
                  <a:srgbClr val="9900CC"/>
                </a:solidFill>
              </a:rPr>
              <a:t> : художник, писатель, поэт, артист музыкант, журналист;</a:t>
            </a:r>
            <a:r>
              <a:rPr lang="ru-RU" sz="2200" dirty="0" smtClean="0">
                <a:solidFill>
                  <a:srgbClr val="9900CC"/>
                </a:solidFill>
              </a:rPr>
              <a:t/>
            </a:r>
            <a:br>
              <a:rPr lang="ru-RU" sz="2200" dirty="0" smtClean="0">
                <a:solidFill>
                  <a:srgbClr val="9900CC"/>
                </a:solidFill>
              </a:rPr>
            </a:br>
            <a:r>
              <a:rPr lang="ru-RU" sz="2200" i="1" dirty="0" smtClean="0">
                <a:solidFill>
                  <a:srgbClr val="9900CC"/>
                </a:solidFill>
              </a:rPr>
              <a:t>  - </a:t>
            </a:r>
            <a:r>
              <a:rPr lang="ru-RU" sz="2200" i="1" u="sng" dirty="0" smtClean="0">
                <a:solidFill>
                  <a:srgbClr val="9900CC"/>
                </a:solidFill>
              </a:rPr>
              <a:t>героические </a:t>
            </a:r>
            <a:r>
              <a:rPr lang="ru-RU" sz="2200" i="1" dirty="0" smtClean="0">
                <a:solidFill>
                  <a:srgbClr val="9900CC"/>
                </a:solidFill>
              </a:rPr>
              <a:t>: в которых,  присутствуют риск и ответственность: спасатели, пожарные, врачи, педагоги, милиционеры, лётчики;</a:t>
            </a:r>
            <a:r>
              <a:rPr lang="ru-RU" sz="2200" dirty="0" smtClean="0">
                <a:solidFill>
                  <a:srgbClr val="9900CC"/>
                </a:solidFill>
              </a:rPr>
              <a:t/>
            </a:r>
            <a:br>
              <a:rPr lang="ru-RU" sz="2200" dirty="0" smtClean="0">
                <a:solidFill>
                  <a:srgbClr val="9900CC"/>
                </a:solidFill>
              </a:rPr>
            </a:br>
            <a:r>
              <a:rPr lang="ru-RU" sz="2200" i="1" dirty="0" smtClean="0">
                <a:solidFill>
                  <a:srgbClr val="9900CC"/>
                </a:solidFill>
              </a:rPr>
              <a:t>  - </a:t>
            </a:r>
            <a:r>
              <a:rPr lang="ru-RU" sz="2200" i="1" u="sng" dirty="0" smtClean="0">
                <a:solidFill>
                  <a:srgbClr val="9900CC"/>
                </a:solidFill>
              </a:rPr>
              <a:t>сельские </a:t>
            </a:r>
            <a:r>
              <a:rPr lang="ru-RU" sz="2200" i="1" dirty="0" smtClean="0">
                <a:solidFill>
                  <a:srgbClr val="9900CC"/>
                </a:solidFill>
              </a:rPr>
              <a:t>: агроном, фермер, пастух, овощевод;</a:t>
            </a:r>
            <a:r>
              <a:rPr lang="ru-RU" sz="2200" i="1" u="sng" dirty="0" smtClean="0">
                <a:solidFill>
                  <a:srgbClr val="9900CC"/>
                </a:solidFill>
              </a:rPr>
              <a:t> </a:t>
            </a:r>
            <a:br>
              <a:rPr lang="ru-RU" sz="2200" i="1" u="sng" dirty="0" smtClean="0">
                <a:solidFill>
                  <a:srgbClr val="9900CC"/>
                </a:solidFill>
              </a:rPr>
            </a:br>
            <a:r>
              <a:rPr lang="ru-RU" sz="2200" i="1" u="sng" dirty="0" smtClean="0">
                <a:solidFill>
                  <a:srgbClr val="9900CC"/>
                </a:solidFill>
              </a:rPr>
              <a:t>и городские: </a:t>
            </a:r>
            <a:r>
              <a:rPr lang="ru-RU" sz="2200" i="1" dirty="0" smtClean="0">
                <a:solidFill>
                  <a:srgbClr val="9900CC"/>
                </a:solidFill>
              </a:rPr>
              <a:t>дворник, лифтёр,  водители трамвая  и </a:t>
            </a:r>
            <a:r>
              <a:rPr lang="ru-RU" sz="2200" i="1" dirty="0" err="1" smtClean="0">
                <a:solidFill>
                  <a:srgbClr val="9900CC"/>
                </a:solidFill>
              </a:rPr>
              <a:t>др</a:t>
            </a:r>
            <a:r>
              <a:rPr lang="ru-RU" sz="2200" i="1" dirty="0" smtClean="0">
                <a:solidFill>
                  <a:srgbClr val="9900CC"/>
                </a:solidFill>
              </a:rPr>
              <a:t>;</a:t>
            </a:r>
            <a:r>
              <a:rPr lang="ru-RU" sz="2200" dirty="0" smtClean="0">
                <a:solidFill>
                  <a:srgbClr val="9900CC"/>
                </a:solidFill>
              </a:rPr>
              <a:t/>
            </a:r>
            <a:br>
              <a:rPr lang="ru-RU" sz="2200" dirty="0" smtClean="0">
                <a:solidFill>
                  <a:srgbClr val="9900CC"/>
                </a:solidFill>
              </a:rPr>
            </a:br>
            <a:r>
              <a:rPr lang="ru-RU" sz="2200" i="1" dirty="0" smtClean="0">
                <a:solidFill>
                  <a:srgbClr val="9900CC"/>
                </a:solidFill>
              </a:rPr>
              <a:t> </a:t>
            </a:r>
            <a:r>
              <a:rPr lang="ru-RU" sz="2200" i="1" u="sng" dirty="0" smtClean="0">
                <a:solidFill>
                  <a:srgbClr val="9900CC"/>
                </a:solidFill>
              </a:rPr>
              <a:t>- «женские»</a:t>
            </a:r>
            <a:r>
              <a:rPr lang="ru-RU" sz="2200" i="1" dirty="0" smtClean="0">
                <a:solidFill>
                  <a:srgbClr val="9900CC"/>
                </a:solidFill>
              </a:rPr>
              <a:t> : швея, воспитатель, няня, горничная и др.; и </a:t>
            </a:r>
            <a:r>
              <a:rPr lang="ru-RU" sz="2200" i="1" u="sng" dirty="0" smtClean="0">
                <a:solidFill>
                  <a:srgbClr val="9900CC"/>
                </a:solidFill>
              </a:rPr>
              <a:t>«мужские»</a:t>
            </a:r>
            <a:r>
              <a:rPr lang="ru-RU" sz="2200" i="1" dirty="0" smtClean="0">
                <a:solidFill>
                  <a:srgbClr val="9900CC"/>
                </a:solidFill>
              </a:rPr>
              <a:t> : энергетик, строитель машинист, летчик, сварщик и др.;</a:t>
            </a:r>
            <a:r>
              <a:rPr lang="ru-RU" sz="2200" dirty="0" smtClean="0">
                <a:solidFill>
                  <a:srgbClr val="9900CC"/>
                </a:solidFill>
              </a:rPr>
              <a:t/>
            </a:r>
            <a:br>
              <a:rPr lang="ru-RU" sz="2200" dirty="0" smtClean="0">
                <a:solidFill>
                  <a:srgbClr val="9900CC"/>
                </a:solidFill>
              </a:rPr>
            </a:br>
            <a:r>
              <a:rPr lang="ru-RU" sz="2200" i="1" dirty="0" smtClean="0">
                <a:solidFill>
                  <a:srgbClr val="9900CC"/>
                </a:solidFill>
              </a:rPr>
              <a:t>- </a:t>
            </a:r>
            <a:r>
              <a:rPr lang="ru-RU" sz="2200" i="1" u="sng" dirty="0" smtClean="0">
                <a:solidFill>
                  <a:srgbClr val="9900CC"/>
                </a:solidFill>
              </a:rPr>
              <a:t>редкие профессии</a:t>
            </a:r>
            <a:r>
              <a:rPr lang="ru-RU" sz="2200" i="1" dirty="0" smtClean="0">
                <a:solidFill>
                  <a:srgbClr val="9900CC"/>
                </a:solidFill>
              </a:rPr>
              <a:t> : дегустатор, краснодеревщик, космонавт, змееловы, виноделы, ювелир и др.   </a:t>
            </a:r>
            <a:r>
              <a:rPr lang="ru-RU" sz="2200" i="1" u="sng" dirty="0" smtClean="0">
                <a:solidFill>
                  <a:srgbClr val="9900CC"/>
                </a:solidFill>
              </a:rPr>
              <a:t>профессии прошлых лет :</a:t>
            </a:r>
            <a:r>
              <a:rPr lang="ru-RU" sz="2200" i="1" dirty="0" smtClean="0">
                <a:solidFill>
                  <a:srgbClr val="9900CC"/>
                </a:solidFill>
              </a:rPr>
              <a:t>кучер, пряха, прачка, стряпчий;</a:t>
            </a:r>
            <a:r>
              <a:rPr lang="ru-RU" sz="2200" dirty="0" smtClean="0">
                <a:solidFill>
                  <a:srgbClr val="9900CC"/>
                </a:solidFill>
              </a:rPr>
              <a:t/>
            </a:r>
            <a:br>
              <a:rPr lang="ru-RU" sz="2200" dirty="0" smtClean="0">
                <a:solidFill>
                  <a:srgbClr val="9900CC"/>
                </a:solidFill>
              </a:rPr>
            </a:br>
            <a:r>
              <a:rPr lang="ru-RU" sz="2200" i="1" dirty="0" smtClean="0">
                <a:solidFill>
                  <a:srgbClr val="9900CC"/>
                </a:solidFill>
              </a:rPr>
              <a:t>- </a:t>
            </a:r>
            <a:r>
              <a:rPr lang="ru-RU" sz="2200" i="1" u="sng" dirty="0" smtClean="0">
                <a:solidFill>
                  <a:srgbClr val="9900CC"/>
                </a:solidFill>
              </a:rPr>
              <a:t>новые профессии</a:t>
            </a:r>
            <a:r>
              <a:rPr lang="ru-RU" sz="2200" i="1" dirty="0" smtClean="0">
                <a:solidFill>
                  <a:srgbClr val="9900CC"/>
                </a:solidFill>
              </a:rPr>
              <a:t> : дизайнер, визажист, менеджер, программист, </a:t>
            </a:r>
            <a:r>
              <a:rPr lang="ru-RU" sz="2200" i="1" dirty="0" err="1" smtClean="0">
                <a:solidFill>
                  <a:srgbClr val="9900CC"/>
                </a:solidFill>
              </a:rPr>
              <a:t>супервайзер</a:t>
            </a:r>
            <a:r>
              <a:rPr lang="ru-RU" sz="2200" i="1" dirty="0" smtClean="0">
                <a:solidFill>
                  <a:srgbClr val="9900CC"/>
                </a:solidFill>
              </a:rPr>
              <a:t>, </a:t>
            </a:r>
            <a:r>
              <a:rPr lang="ru-RU" sz="2200" i="1" dirty="0" err="1" smtClean="0">
                <a:solidFill>
                  <a:srgbClr val="9900CC"/>
                </a:solidFill>
              </a:rPr>
              <a:t>ресепшионист</a:t>
            </a:r>
            <a:r>
              <a:rPr lang="ru-RU" sz="2200" i="1" dirty="0" smtClean="0">
                <a:solidFill>
                  <a:srgbClr val="9900CC"/>
                </a:solidFill>
              </a:rPr>
              <a:t>;</a:t>
            </a:r>
            <a:r>
              <a:rPr lang="ru-RU" sz="2200" dirty="0" smtClean="0">
                <a:solidFill>
                  <a:srgbClr val="9900CC"/>
                </a:solidFill>
              </a:rPr>
              <a:t/>
            </a:r>
            <a:br>
              <a:rPr lang="ru-RU" sz="2200" dirty="0" smtClean="0">
                <a:solidFill>
                  <a:srgbClr val="9900CC"/>
                </a:solidFill>
              </a:rPr>
            </a:br>
            <a:r>
              <a:rPr lang="ru-RU" sz="2200" i="1" dirty="0" smtClean="0">
                <a:solidFill>
                  <a:srgbClr val="9900CC"/>
                </a:solidFill>
              </a:rPr>
              <a:t>- </a:t>
            </a:r>
            <a:r>
              <a:rPr lang="ru-RU" sz="2200" i="1" u="sng" dirty="0" smtClean="0">
                <a:solidFill>
                  <a:srgbClr val="9900CC"/>
                </a:solidFill>
              </a:rPr>
              <a:t>профессии будущего</a:t>
            </a:r>
            <a:r>
              <a:rPr lang="ru-RU" sz="2200" i="1" dirty="0" smtClean="0">
                <a:solidFill>
                  <a:srgbClr val="9900CC"/>
                </a:solidFill>
              </a:rPr>
              <a:t> : экологи, специалисты индустрии развлечений, красоты и здоровья, высококвалифицированные строители, архитекторы</a:t>
            </a:r>
            <a:r>
              <a:rPr lang="ru-RU" sz="2200" dirty="0" smtClean="0">
                <a:solidFill>
                  <a:srgbClr val="9900CC"/>
                </a:solidFill>
              </a:rPr>
              <a:t>.</a:t>
            </a:r>
            <a:br>
              <a:rPr lang="ru-RU" sz="2200" dirty="0" smtClean="0">
                <a:solidFill>
                  <a:srgbClr val="9900CC"/>
                </a:solidFill>
              </a:rPr>
            </a:br>
            <a:endParaRPr lang="ru-RU" sz="2200" dirty="0">
              <a:solidFill>
                <a:srgbClr val="9900CC"/>
              </a:solidFill>
            </a:endParaRPr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cover dir="l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7128792" cy="6178698"/>
          </a:xfrm>
        </p:spPr>
        <p:txBody>
          <a:bodyPr/>
          <a:lstStyle/>
          <a:p>
            <a:r>
              <a:rPr lang="ru-RU" sz="4000" u="sng" dirty="0" smtClean="0"/>
              <a:t>Продумайте и  опишите  варианты мотивации  детей :</a:t>
            </a:r>
            <a:r>
              <a:rPr lang="ru-RU" sz="3600" u="sng" dirty="0" smtClean="0"/>
              <a:t/>
            </a:r>
            <a:br>
              <a:rPr lang="ru-RU" sz="3600" u="sng" dirty="0" smtClean="0"/>
            </a:br>
            <a:r>
              <a:rPr lang="ru-RU" sz="3600" u="sng" dirty="0" smtClean="0"/>
              <a:t/>
            </a:r>
            <a:br>
              <a:rPr lang="ru-RU" sz="3600" u="sng" dirty="0" smtClean="0"/>
            </a:br>
            <a:r>
              <a:rPr lang="ru-RU" sz="3000" dirty="0" smtClean="0"/>
              <a:t>2мл. гр. – к самостоятельному одеванию;</a:t>
            </a:r>
            <a:br>
              <a:rPr lang="ru-RU" sz="3000" dirty="0" smtClean="0"/>
            </a:b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средней гр. – к  уборке  игрушек  на  место;</a:t>
            </a:r>
            <a:br>
              <a:rPr lang="ru-RU" sz="3000" dirty="0" smtClean="0"/>
            </a:br>
            <a:r>
              <a:rPr lang="ru-RU" sz="3000" dirty="0" smtClean="0"/>
              <a:t> </a:t>
            </a:r>
            <a:br>
              <a:rPr lang="ru-RU" sz="3000" dirty="0" smtClean="0"/>
            </a:br>
            <a:r>
              <a:rPr lang="ru-RU" sz="3000" dirty="0" smtClean="0"/>
              <a:t>старшей гр. – к   труду   на   клумбе;</a:t>
            </a:r>
            <a:br>
              <a:rPr lang="ru-RU" sz="3000" dirty="0" smtClean="0"/>
            </a:b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подготовительной   к  школе  группы – </a:t>
            </a:r>
            <a:br>
              <a:rPr lang="ru-RU" sz="3000" dirty="0" smtClean="0"/>
            </a:br>
            <a:r>
              <a:rPr lang="ru-RU" sz="3000" dirty="0" smtClean="0"/>
              <a:t>    заправлять   кровати   после   сна.</a:t>
            </a:r>
            <a:endParaRPr lang="ru-RU" sz="3000" dirty="0"/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0"/>
            <a:ext cx="7128792" cy="6480720"/>
          </a:xfrm>
        </p:spPr>
        <p:txBody>
          <a:bodyPr/>
          <a:lstStyle/>
          <a:p>
            <a:r>
              <a:rPr lang="ru-RU" sz="4000" u="sng" dirty="0" smtClean="0"/>
              <a:t>Дайте   определение  следующим  видам  организации  труда  детей: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Общий труд  </a:t>
            </a:r>
            <a:r>
              <a:rPr lang="ru-RU" sz="3600" dirty="0" smtClean="0"/>
              <a:t>( с  какого возраста  вводится);</a:t>
            </a:r>
            <a:br>
              <a:rPr lang="ru-RU" sz="3600" dirty="0" smtClean="0"/>
            </a:br>
            <a:r>
              <a:rPr lang="ru-RU" i="1" dirty="0" smtClean="0"/>
              <a:t>Совместный  труд </a:t>
            </a:r>
            <a:r>
              <a:rPr lang="ru-RU" sz="3600" dirty="0" smtClean="0"/>
              <a:t>( с  какого возраста  вводится);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Коллективный   труд </a:t>
            </a:r>
            <a:r>
              <a:rPr lang="ru-RU" sz="3600" dirty="0" smtClean="0"/>
              <a:t>( с  какого возраста  вводится);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sz="3600" dirty="0"/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552728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9900CC"/>
                </a:solidFill>
              </a:rPr>
              <a:t>Общий труд</a:t>
            </a:r>
            <a:r>
              <a:rPr lang="ru-RU" sz="2400" i="1" dirty="0" smtClean="0">
                <a:solidFill>
                  <a:srgbClr val="9900CC"/>
                </a:solidFill>
              </a:rPr>
              <a:t> предполагает такую организацию детей, при которой при общей цели каждый ребенок выполняет какую-то часть работы самостоятельно. </a:t>
            </a:r>
            <a:r>
              <a:rPr lang="ru-RU" sz="2400" dirty="0" smtClean="0"/>
              <a:t> </a:t>
            </a:r>
            <a:r>
              <a:rPr lang="ru-RU" sz="2400" u="sng" dirty="0" smtClean="0">
                <a:solidFill>
                  <a:srgbClr val="9900CC"/>
                </a:solidFill>
              </a:rPr>
              <a:t>(в средней группе) </a:t>
            </a:r>
            <a:r>
              <a:rPr lang="ru-RU" sz="2400" i="1" dirty="0" smtClean="0">
                <a:solidFill>
                  <a:srgbClr val="9900CC"/>
                </a:solidFill>
              </a:rPr>
              <a:t/>
            </a:r>
            <a:br>
              <a:rPr lang="ru-RU" sz="2400" i="1" dirty="0" smtClean="0">
                <a:solidFill>
                  <a:srgbClr val="9900CC"/>
                </a:solidFill>
              </a:rPr>
            </a:br>
            <a:r>
              <a:rPr lang="ru-RU" sz="2400" b="1" dirty="0" smtClean="0"/>
              <a:t> </a:t>
            </a:r>
            <a:r>
              <a:rPr lang="ru-RU" sz="2400" b="1" i="1" dirty="0" smtClean="0">
                <a:solidFill>
                  <a:srgbClr val="9900CC"/>
                </a:solidFill>
              </a:rPr>
              <a:t>Совместный труд</a:t>
            </a:r>
            <a:r>
              <a:rPr lang="ru-RU" sz="2400" i="1" dirty="0" smtClean="0">
                <a:solidFill>
                  <a:srgbClr val="9900CC"/>
                </a:solidFill>
              </a:rPr>
              <a:t> предполагает такое взаимодействие детей, где труд каждого зависит от темпа, качества работы других. Цель, как и в общем труде, - единая.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9900CC"/>
                </a:solidFill>
              </a:rPr>
              <a:t>(</a:t>
            </a:r>
            <a:r>
              <a:rPr lang="ru-RU" sz="2400" i="1" dirty="0" smtClean="0">
                <a:solidFill>
                  <a:srgbClr val="9900CC"/>
                </a:solidFill>
              </a:rPr>
              <a:t>в старшей и подготовительной к школе  группе) </a:t>
            </a:r>
            <a:br>
              <a:rPr lang="ru-RU" sz="2400" i="1" dirty="0" smtClean="0">
                <a:solidFill>
                  <a:srgbClr val="9900CC"/>
                </a:solidFill>
              </a:rPr>
            </a:br>
            <a:r>
              <a:rPr lang="ru-RU" sz="2400" b="1" i="1" dirty="0" smtClean="0">
                <a:solidFill>
                  <a:srgbClr val="9900CC"/>
                </a:solidFill>
              </a:rPr>
              <a:t> Коллективной</a:t>
            </a:r>
            <a:r>
              <a:rPr lang="ru-RU" sz="2400" i="1" dirty="0" smtClean="0">
                <a:solidFill>
                  <a:srgbClr val="9900CC"/>
                </a:solidFill>
              </a:rPr>
              <a:t> можно назвать такую форму организации труда, при которой дети наряду с трудовыми </a:t>
            </a:r>
            <a:r>
              <a:rPr lang="ru-RU" sz="2400" i="1" dirty="0" smtClean="0">
                <a:solidFill>
                  <a:srgbClr val="9900CC"/>
                </a:solidFill>
              </a:rPr>
              <a:t>решают </a:t>
            </a:r>
            <a:r>
              <a:rPr lang="ru-RU" sz="2400" i="1" dirty="0" smtClean="0">
                <a:solidFill>
                  <a:srgbClr val="9900CC"/>
                </a:solidFill>
              </a:rPr>
              <a:t>и нравственные задачи: договариваются о разделении </a:t>
            </a:r>
            <a:r>
              <a:rPr lang="ru-RU" sz="2400" i="1" dirty="0" smtClean="0">
                <a:solidFill>
                  <a:srgbClr val="9900CC"/>
                </a:solidFill>
              </a:rPr>
              <a:t>труда</a:t>
            </a:r>
            <a:r>
              <a:rPr lang="ru-RU" sz="2400" i="1" dirty="0" smtClean="0">
                <a:solidFill>
                  <a:srgbClr val="9900CC"/>
                </a:solidFill>
              </a:rPr>
              <a:t>, помогают друг другу в случае необходимости, «болеют» за качество общей, совместной работы.</a:t>
            </a:r>
            <a:r>
              <a:rPr lang="ru-RU" sz="2400" i="1" dirty="0" smtClean="0"/>
              <a:t> 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9900CC"/>
                </a:solidFill>
              </a:rPr>
              <a:t> (</a:t>
            </a:r>
            <a:r>
              <a:rPr lang="ru-RU" sz="2400" i="1" dirty="0" smtClean="0">
                <a:solidFill>
                  <a:srgbClr val="9900CC"/>
                </a:solidFill>
              </a:rPr>
              <a:t>в старшей и подготовительной к школе  группе) </a:t>
            </a:r>
            <a:endParaRPr lang="ru-RU" sz="2400" i="1" dirty="0">
              <a:solidFill>
                <a:srgbClr val="9900CC"/>
              </a:solidFill>
            </a:endParaRPr>
          </a:p>
        </p:txBody>
      </p:sp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7" name="Рисунок 6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1835696" y="3212976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Arial" charset="0"/>
              </a:rPr>
              <a:t> 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260648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ahoma" pitchFamily="34" charset="0"/>
                <a:cs typeface="Tahoma" pitchFamily="34" charset="0"/>
              </a:rPr>
              <a:t> </a:t>
            </a:r>
            <a:endParaRPr lang="ru-RU" sz="2000" dirty="0" smtClean="0">
              <a:latin typeface="Monotype Corsiva" pitchFamily="66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552728"/>
          </a:xfrm>
        </p:spPr>
        <p:txBody>
          <a:bodyPr/>
          <a:lstStyle/>
          <a:p>
            <a:pPr lvl="0"/>
            <a:r>
              <a:rPr lang="ru-RU" sz="4800" u="sng" dirty="0" smtClean="0"/>
              <a:t>Какое  значение  имеет</a:t>
            </a:r>
            <a:br>
              <a:rPr lang="ru-RU" sz="4800" u="sng" dirty="0" smtClean="0"/>
            </a:br>
            <a:r>
              <a:rPr lang="ru-RU" sz="4800" u="sng" dirty="0" smtClean="0"/>
              <a:t> знакомство дошкольников </a:t>
            </a:r>
            <a:br>
              <a:rPr lang="ru-RU" sz="4800" u="sng" dirty="0" smtClean="0"/>
            </a:br>
            <a:r>
              <a:rPr lang="ru-RU" sz="4800" u="sng" dirty="0" smtClean="0"/>
              <a:t>с профессиями взрослых </a:t>
            </a:r>
            <a:br>
              <a:rPr lang="ru-RU" sz="4800" u="sng" dirty="0" smtClean="0"/>
            </a:br>
            <a:r>
              <a:rPr lang="ru-RU" sz="4800" u="sng" dirty="0" smtClean="0"/>
              <a:t>на их социально-личностное (познавательное) развитие?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9" name="Рисунок 8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10" name="Рисунок 9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11" name="Рисунок 10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480720"/>
          </a:xfrm>
        </p:spPr>
        <p:txBody>
          <a:bodyPr/>
          <a:lstStyle/>
          <a:p>
            <a:r>
              <a:rPr lang="ru-RU" sz="4800" i="1" dirty="0" smtClean="0">
                <a:solidFill>
                  <a:srgbClr val="9900CC"/>
                </a:solidFill>
              </a:rPr>
              <a:t>Наблюдению за трудом взрослых, объяснению его значения в жизни людей принадлежит</a:t>
            </a:r>
            <a:br>
              <a:rPr lang="ru-RU" sz="4800" i="1" dirty="0" smtClean="0">
                <a:solidFill>
                  <a:srgbClr val="9900CC"/>
                </a:solidFill>
              </a:rPr>
            </a:br>
            <a:r>
              <a:rPr lang="ru-RU" sz="4800" i="1" dirty="0" smtClean="0">
                <a:solidFill>
                  <a:srgbClr val="9900CC"/>
                </a:solidFill>
              </a:rPr>
              <a:t> важная роль во всестороннем развитии личности ребёнка.</a:t>
            </a:r>
            <a:endParaRPr lang="ru-RU" sz="4800" dirty="0">
              <a:solidFill>
                <a:srgbClr val="9900CC"/>
              </a:solidFill>
            </a:endParaRPr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wipe dir="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480720"/>
          </a:xfrm>
        </p:spPr>
        <p:txBody>
          <a:bodyPr/>
          <a:lstStyle/>
          <a:p>
            <a:r>
              <a:rPr lang="ru-RU" sz="3000" i="1" dirty="0" smtClean="0">
                <a:solidFill>
                  <a:srgbClr val="9900CC"/>
                </a:solidFill>
              </a:rPr>
              <a:t>В детском саду, семье, доступном ему общественном окружении – всюду ребёнок сталкивается с трудом взрослых, пользуется его результатами. Поначалу внимание детей привлекают лишь внешние моменты. Последовательное ознакомление с трудом взрослых в ближайшем окружении, а затем и за пределами детского сада позволяет развивать у них представление о сути и значении трудовых действий, об общественном устройстве жизни в целом.</a:t>
            </a:r>
            <a:r>
              <a:rPr lang="ru-RU" sz="3000" dirty="0" smtClean="0">
                <a:solidFill>
                  <a:srgbClr val="9900CC"/>
                </a:solidFill>
              </a:rPr>
              <a:t/>
            </a:r>
            <a:br>
              <a:rPr lang="ru-RU" sz="3000" dirty="0" smtClean="0">
                <a:solidFill>
                  <a:srgbClr val="9900CC"/>
                </a:solidFill>
              </a:rPr>
            </a:br>
            <a:endParaRPr lang="ru-RU" sz="3000" dirty="0">
              <a:solidFill>
                <a:srgbClr val="9900CC"/>
              </a:solidFill>
            </a:endParaRPr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slow"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480720"/>
          </a:xfrm>
        </p:spPr>
        <p:txBody>
          <a:bodyPr/>
          <a:lstStyle/>
          <a:p>
            <a:r>
              <a:rPr lang="ru-RU" sz="3200" i="1" dirty="0" smtClean="0">
                <a:solidFill>
                  <a:srgbClr val="9900CC"/>
                </a:solidFill>
              </a:rPr>
              <a:t>Знания  о  социальной действительности  составляют основу  человеческого  сознания, являются  важнейшим  компонентом в  структуре  личности, выступают как  внутреннее  условие формирования  ее  социальной направленности, отношения  к  миру.  От  уровня  знаний  о  труде  зависит и  интерес  к труду, и  развитие познавательной  деятельности, и умение  практически  выполнять</a:t>
            </a:r>
            <a:br>
              <a:rPr lang="ru-RU" sz="3200" i="1" dirty="0" smtClean="0">
                <a:solidFill>
                  <a:srgbClr val="9900CC"/>
                </a:solidFill>
              </a:rPr>
            </a:br>
            <a:r>
              <a:rPr lang="ru-RU" sz="3200" i="1" dirty="0" smtClean="0">
                <a:solidFill>
                  <a:srgbClr val="9900CC"/>
                </a:solidFill>
              </a:rPr>
              <a:t>доступные  трудовые  действия</a:t>
            </a:r>
            <a:r>
              <a:rPr lang="ru-RU" i="1" dirty="0" smtClean="0">
                <a:solidFill>
                  <a:srgbClr val="9900CC"/>
                </a:solidFill>
              </a:rPr>
              <a:t>.</a:t>
            </a:r>
            <a:endParaRPr lang="ru-RU" dirty="0">
              <a:solidFill>
                <a:srgbClr val="9900CC"/>
              </a:solidFill>
            </a:endParaRPr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cover dir="l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480720"/>
          </a:xfrm>
        </p:spPr>
        <p:txBody>
          <a:bodyPr/>
          <a:lstStyle/>
          <a:p>
            <a:pPr lvl="0"/>
            <a:r>
              <a:rPr lang="ru-RU" sz="6000" u="sng" dirty="0" smtClean="0"/>
              <a:t>Какие виды  деятельности </a:t>
            </a:r>
            <a:br>
              <a:rPr lang="ru-RU" sz="6000" u="sng" dirty="0" smtClean="0"/>
            </a:br>
            <a:r>
              <a:rPr lang="ru-RU" sz="6000" u="sng" dirty="0" smtClean="0"/>
              <a:t>и формы работы можно использовать при знакомстве детей </a:t>
            </a:r>
            <a:br>
              <a:rPr lang="ru-RU" sz="6000" u="sng" dirty="0" smtClean="0"/>
            </a:br>
            <a:r>
              <a:rPr lang="ru-RU" sz="6000" u="sng" dirty="0" smtClean="0"/>
              <a:t>с  профессиями?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552728"/>
          </a:xfrm>
        </p:spPr>
        <p:txBody>
          <a:bodyPr/>
          <a:lstStyle/>
          <a:p>
            <a:pPr lvl="0"/>
            <a:r>
              <a:rPr lang="ru-RU" sz="2100" i="1" dirty="0" smtClean="0">
                <a:solidFill>
                  <a:srgbClr val="9900CC"/>
                </a:solidFill>
              </a:rPr>
              <a:t>* Организованная    непосредственная </a:t>
            </a:r>
            <a:br>
              <a:rPr lang="ru-RU" sz="2100" i="1" dirty="0" smtClean="0">
                <a:solidFill>
                  <a:srgbClr val="9900CC"/>
                </a:solidFill>
              </a:rPr>
            </a:br>
            <a:r>
              <a:rPr lang="ru-RU" sz="2100" i="1" dirty="0" smtClean="0">
                <a:solidFill>
                  <a:srgbClr val="9900CC"/>
                </a:solidFill>
              </a:rPr>
              <a:t>образовательная деятельность ;</a:t>
            </a:r>
            <a:r>
              <a:rPr lang="ru-RU" sz="2100" dirty="0" smtClean="0">
                <a:solidFill>
                  <a:srgbClr val="9900CC"/>
                </a:solidFill>
              </a:rPr>
              <a:t/>
            </a:r>
            <a:br>
              <a:rPr lang="ru-RU" sz="2100" dirty="0" smtClean="0">
                <a:solidFill>
                  <a:srgbClr val="9900CC"/>
                </a:solidFill>
              </a:rPr>
            </a:br>
            <a:r>
              <a:rPr lang="ru-RU" sz="2100" dirty="0" smtClean="0">
                <a:solidFill>
                  <a:srgbClr val="9900CC"/>
                </a:solidFill>
              </a:rPr>
              <a:t>*</a:t>
            </a:r>
            <a:r>
              <a:rPr lang="ru-RU" sz="2100" i="1" dirty="0" smtClean="0">
                <a:solidFill>
                  <a:srgbClr val="9900CC"/>
                </a:solidFill>
              </a:rPr>
              <a:t>самостоятельная деятельность детей;</a:t>
            </a:r>
            <a:r>
              <a:rPr lang="ru-RU" sz="2100" dirty="0" smtClean="0">
                <a:solidFill>
                  <a:srgbClr val="9900CC"/>
                </a:solidFill>
              </a:rPr>
              <a:t/>
            </a:r>
            <a:br>
              <a:rPr lang="ru-RU" sz="2100" dirty="0" smtClean="0">
                <a:solidFill>
                  <a:srgbClr val="9900CC"/>
                </a:solidFill>
              </a:rPr>
            </a:br>
            <a:r>
              <a:rPr lang="ru-RU" sz="2100" dirty="0" smtClean="0">
                <a:solidFill>
                  <a:srgbClr val="9900CC"/>
                </a:solidFill>
              </a:rPr>
              <a:t>*</a:t>
            </a:r>
            <a:r>
              <a:rPr lang="ru-RU" sz="2100" i="1" dirty="0" smtClean="0">
                <a:solidFill>
                  <a:srgbClr val="9900CC"/>
                </a:solidFill>
              </a:rPr>
              <a:t>познавательно-исследовательская, проектная деятельность;</a:t>
            </a:r>
            <a:r>
              <a:rPr lang="ru-RU" sz="2100" dirty="0" smtClean="0">
                <a:solidFill>
                  <a:srgbClr val="9900CC"/>
                </a:solidFill>
              </a:rPr>
              <a:t/>
            </a:r>
            <a:br>
              <a:rPr lang="ru-RU" sz="2100" dirty="0" smtClean="0">
                <a:solidFill>
                  <a:srgbClr val="9900CC"/>
                </a:solidFill>
              </a:rPr>
            </a:br>
            <a:r>
              <a:rPr lang="ru-RU" sz="2100" dirty="0" smtClean="0">
                <a:solidFill>
                  <a:srgbClr val="9900CC"/>
                </a:solidFill>
              </a:rPr>
              <a:t>*</a:t>
            </a:r>
            <a:r>
              <a:rPr lang="ru-RU" sz="2100" i="1" dirty="0" smtClean="0">
                <a:solidFill>
                  <a:srgbClr val="9900CC"/>
                </a:solidFill>
              </a:rPr>
              <a:t>наблюдение за трудом взрослых;</a:t>
            </a:r>
            <a:r>
              <a:rPr lang="ru-RU" sz="2100" dirty="0" smtClean="0">
                <a:solidFill>
                  <a:srgbClr val="9900CC"/>
                </a:solidFill>
              </a:rPr>
              <a:t/>
            </a:r>
            <a:br>
              <a:rPr lang="ru-RU" sz="2100" dirty="0" smtClean="0">
                <a:solidFill>
                  <a:srgbClr val="9900CC"/>
                </a:solidFill>
              </a:rPr>
            </a:br>
            <a:r>
              <a:rPr lang="ru-RU" sz="2100" dirty="0" smtClean="0">
                <a:solidFill>
                  <a:srgbClr val="9900CC"/>
                </a:solidFill>
              </a:rPr>
              <a:t>*</a:t>
            </a:r>
            <a:r>
              <a:rPr lang="ru-RU" sz="2100" i="1" dirty="0" smtClean="0">
                <a:solidFill>
                  <a:srgbClr val="9900CC"/>
                </a:solidFill>
              </a:rPr>
              <a:t>коммуникативная деятельность;</a:t>
            </a:r>
            <a:r>
              <a:rPr lang="ru-RU" sz="2100" dirty="0" smtClean="0">
                <a:solidFill>
                  <a:srgbClr val="9900CC"/>
                </a:solidFill>
              </a:rPr>
              <a:t/>
            </a:r>
            <a:br>
              <a:rPr lang="ru-RU" sz="2100" dirty="0" smtClean="0">
                <a:solidFill>
                  <a:srgbClr val="9900CC"/>
                </a:solidFill>
              </a:rPr>
            </a:br>
            <a:r>
              <a:rPr lang="ru-RU" sz="2100" dirty="0" smtClean="0">
                <a:solidFill>
                  <a:srgbClr val="9900CC"/>
                </a:solidFill>
              </a:rPr>
              <a:t>*</a:t>
            </a:r>
            <a:r>
              <a:rPr lang="ru-RU" sz="2100" i="1" dirty="0" smtClean="0">
                <a:solidFill>
                  <a:srgbClr val="9900CC"/>
                </a:solidFill>
              </a:rPr>
              <a:t>чтение художественной литературы;</a:t>
            </a:r>
            <a:r>
              <a:rPr lang="ru-RU" sz="2100" dirty="0" smtClean="0">
                <a:solidFill>
                  <a:srgbClr val="9900CC"/>
                </a:solidFill>
              </a:rPr>
              <a:t/>
            </a:r>
            <a:br>
              <a:rPr lang="ru-RU" sz="2100" dirty="0" smtClean="0">
                <a:solidFill>
                  <a:srgbClr val="9900CC"/>
                </a:solidFill>
              </a:rPr>
            </a:br>
            <a:r>
              <a:rPr lang="ru-RU" sz="2100" dirty="0" smtClean="0">
                <a:solidFill>
                  <a:srgbClr val="9900CC"/>
                </a:solidFill>
              </a:rPr>
              <a:t>*</a:t>
            </a:r>
            <a:r>
              <a:rPr lang="ru-RU" sz="2100" i="1" dirty="0" smtClean="0">
                <a:solidFill>
                  <a:srgbClr val="9900CC"/>
                </a:solidFill>
              </a:rPr>
              <a:t>художественно-творческая деятельность;</a:t>
            </a:r>
            <a:r>
              <a:rPr lang="ru-RU" sz="2100" dirty="0" smtClean="0">
                <a:solidFill>
                  <a:srgbClr val="9900CC"/>
                </a:solidFill>
              </a:rPr>
              <a:t/>
            </a:r>
            <a:br>
              <a:rPr lang="ru-RU" sz="2100" dirty="0" smtClean="0">
                <a:solidFill>
                  <a:srgbClr val="9900CC"/>
                </a:solidFill>
              </a:rPr>
            </a:br>
            <a:r>
              <a:rPr lang="ru-RU" sz="2100" dirty="0" smtClean="0">
                <a:solidFill>
                  <a:srgbClr val="9900CC"/>
                </a:solidFill>
              </a:rPr>
              <a:t>*</a:t>
            </a:r>
            <a:r>
              <a:rPr lang="ru-RU" sz="2100" i="1" dirty="0" smtClean="0">
                <a:solidFill>
                  <a:srgbClr val="9900CC"/>
                </a:solidFill>
              </a:rPr>
              <a:t>игровая деятельность;</a:t>
            </a:r>
            <a:r>
              <a:rPr lang="ru-RU" sz="2100" dirty="0" smtClean="0">
                <a:solidFill>
                  <a:srgbClr val="9900CC"/>
                </a:solidFill>
              </a:rPr>
              <a:t/>
            </a:r>
            <a:br>
              <a:rPr lang="ru-RU" sz="2100" dirty="0" smtClean="0">
                <a:solidFill>
                  <a:srgbClr val="9900CC"/>
                </a:solidFill>
              </a:rPr>
            </a:br>
            <a:r>
              <a:rPr lang="ru-RU" sz="2100" dirty="0" smtClean="0">
                <a:solidFill>
                  <a:srgbClr val="9900CC"/>
                </a:solidFill>
              </a:rPr>
              <a:t>*</a:t>
            </a:r>
            <a:r>
              <a:rPr lang="ru-RU" sz="2100" i="1" dirty="0" smtClean="0">
                <a:solidFill>
                  <a:srgbClr val="9900CC"/>
                </a:solidFill>
              </a:rPr>
              <a:t>моделирование;</a:t>
            </a:r>
            <a:r>
              <a:rPr lang="ru-RU" sz="2100" dirty="0" smtClean="0">
                <a:solidFill>
                  <a:srgbClr val="9900CC"/>
                </a:solidFill>
              </a:rPr>
              <a:t/>
            </a:r>
            <a:br>
              <a:rPr lang="ru-RU" sz="2100" dirty="0" smtClean="0">
                <a:solidFill>
                  <a:srgbClr val="9900CC"/>
                </a:solidFill>
              </a:rPr>
            </a:br>
            <a:r>
              <a:rPr lang="ru-RU" sz="2100" dirty="0" smtClean="0">
                <a:solidFill>
                  <a:srgbClr val="9900CC"/>
                </a:solidFill>
              </a:rPr>
              <a:t>*</a:t>
            </a:r>
            <a:r>
              <a:rPr lang="ru-RU" sz="2100" i="1" dirty="0" smtClean="0">
                <a:solidFill>
                  <a:srgbClr val="9900CC"/>
                </a:solidFill>
              </a:rPr>
              <a:t>целевые прогулки и экскурсии;</a:t>
            </a:r>
            <a:r>
              <a:rPr lang="ru-RU" sz="2100" dirty="0" smtClean="0">
                <a:solidFill>
                  <a:srgbClr val="9900CC"/>
                </a:solidFill>
              </a:rPr>
              <a:t/>
            </a:r>
            <a:br>
              <a:rPr lang="ru-RU" sz="2100" dirty="0" smtClean="0">
                <a:solidFill>
                  <a:srgbClr val="9900CC"/>
                </a:solidFill>
              </a:rPr>
            </a:br>
            <a:r>
              <a:rPr lang="ru-RU" sz="2100" dirty="0" smtClean="0">
                <a:solidFill>
                  <a:srgbClr val="9900CC"/>
                </a:solidFill>
              </a:rPr>
              <a:t>*</a:t>
            </a:r>
            <a:r>
              <a:rPr lang="ru-RU" sz="2100" i="1" dirty="0" smtClean="0">
                <a:solidFill>
                  <a:srgbClr val="9900CC"/>
                </a:solidFill>
              </a:rPr>
              <a:t>культурно - </a:t>
            </a:r>
            <a:r>
              <a:rPr lang="ru-RU" sz="2100" i="1" dirty="0" err="1" smtClean="0">
                <a:solidFill>
                  <a:srgbClr val="9900CC"/>
                </a:solidFill>
              </a:rPr>
              <a:t>досуговая</a:t>
            </a:r>
            <a:r>
              <a:rPr lang="ru-RU" sz="2100" i="1" dirty="0" smtClean="0">
                <a:solidFill>
                  <a:srgbClr val="9900CC"/>
                </a:solidFill>
              </a:rPr>
              <a:t> деятельность;</a:t>
            </a:r>
            <a:r>
              <a:rPr lang="ru-RU" sz="2100" dirty="0" smtClean="0">
                <a:solidFill>
                  <a:srgbClr val="9900CC"/>
                </a:solidFill>
              </a:rPr>
              <a:t/>
            </a:r>
            <a:br>
              <a:rPr lang="ru-RU" sz="2100" dirty="0" smtClean="0">
                <a:solidFill>
                  <a:srgbClr val="9900CC"/>
                </a:solidFill>
              </a:rPr>
            </a:br>
            <a:r>
              <a:rPr lang="ru-RU" sz="2100" dirty="0" smtClean="0">
                <a:solidFill>
                  <a:srgbClr val="9900CC"/>
                </a:solidFill>
              </a:rPr>
              <a:t>*</a:t>
            </a:r>
            <a:r>
              <a:rPr lang="ru-RU" sz="2100" i="1" dirty="0" smtClean="0">
                <a:solidFill>
                  <a:srgbClr val="9900CC"/>
                </a:solidFill>
              </a:rPr>
              <a:t>экскурсии и встречи с людьми разных профессий;</a:t>
            </a:r>
            <a:r>
              <a:rPr lang="ru-RU" sz="2100" dirty="0" smtClean="0">
                <a:solidFill>
                  <a:srgbClr val="9900CC"/>
                </a:solidFill>
              </a:rPr>
              <a:t/>
            </a:r>
            <a:br>
              <a:rPr lang="ru-RU" sz="2100" dirty="0" smtClean="0">
                <a:solidFill>
                  <a:srgbClr val="9900CC"/>
                </a:solidFill>
              </a:rPr>
            </a:br>
            <a:r>
              <a:rPr lang="ru-RU" sz="2100" dirty="0" smtClean="0">
                <a:solidFill>
                  <a:srgbClr val="9900CC"/>
                </a:solidFill>
              </a:rPr>
              <a:t>*</a:t>
            </a:r>
            <a:r>
              <a:rPr lang="ru-RU" sz="2100" i="1" dirty="0" smtClean="0">
                <a:solidFill>
                  <a:srgbClr val="9900CC"/>
                </a:solidFill>
              </a:rPr>
              <a:t>встречи с интересными людьми;</a:t>
            </a:r>
            <a:r>
              <a:rPr lang="ru-RU" sz="2100" dirty="0" smtClean="0">
                <a:solidFill>
                  <a:srgbClr val="9900CC"/>
                </a:solidFill>
              </a:rPr>
              <a:t/>
            </a:r>
            <a:br>
              <a:rPr lang="ru-RU" sz="2100" dirty="0" smtClean="0">
                <a:solidFill>
                  <a:srgbClr val="9900CC"/>
                </a:solidFill>
              </a:rPr>
            </a:br>
            <a:r>
              <a:rPr lang="ru-RU" sz="2100" dirty="0" smtClean="0">
                <a:solidFill>
                  <a:srgbClr val="9900CC"/>
                </a:solidFill>
              </a:rPr>
              <a:t>*</a:t>
            </a:r>
            <a:r>
              <a:rPr lang="ru-RU" sz="2100" i="1" dirty="0" smtClean="0">
                <a:solidFill>
                  <a:srgbClr val="9900CC"/>
                </a:solidFill>
              </a:rPr>
              <a:t>живой пример окружающих взрослых;</a:t>
            </a:r>
            <a:r>
              <a:rPr lang="ru-RU" sz="2100" dirty="0" smtClean="0">
                <a:solidFill>
                  <a:srgbClr val="9900CC"/>
                </a:solidFill>
              </a:rPr>
              <a:t/>
            </a:r>
            <a:br>
              <a:rPr lang="ru-RU" sz="2100" dirty="0" smtClean="0">
                <a:solidFill>
                  <a:srgbClr val="9900CC"/>
                </a:solidFill>
              </a:rPr>
            </a:br>
            <a:r>
              <a:rPr lang="ru-RU" sz="2100" dirty="0" smtClean="0">
                <a:solidFill>
                  <a:srgbClr val="9900CC"/>
                </a:solidFill>
              </a:rPr>
              <a:t>*</a:t>
            </a:r>
            <a:r>
              <a:rPr lang="ru-RU" sz="2100" i="1" dirty="0" smtClean="0">
                <a:solidFill>
                  <a:srgbClr val="9900CC"/>
                </a:solidFill>
              </a:rPr>
              <a:t>совместная деятельность детей и взрослых (может осуществляться в процессе бытового труда, труда в природе, труда по обслуживанию игр и занятий).</a:t>
            </a:r>
            <a:r>
              <a:rPr lang="ru-RU" sz="2100" dirty="0" smtClean="0">
                <a:solidFill>
                  <a:srgbClr val="9900CC"/>
                </a:solidFill>
              </a:rPr>
              <a:t/>
            </a:r>
            <a:br>
              <a:rPr lang="ru-RU" sz="2100" dirty="0" smtClean="0">
                <a:solidFill>
                  <a:srgbClr val="9900CC"/>
                </a:solidFill>
              </a:rPr>
            </a:br>
            <a:endParaRPr lang="ru-RU" sz="2100" dirty="0">
              <a:solidFill>
                <a:srgbClr val="9900CC"/>
              </a:solidFill>
            </a:endParaRPr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cover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5696" y="260648"/>
            <a:ext cx="70567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 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4176464"/>
          </a:xfrm>
        </p:spPr>
        <p:txBody>
          <a:bodyPr/>
          <a:lstStyle/>
          <a:p>
            <a:r>
              <a:rPr lang="ru-RU" sz="6000" i="1" dirty="0" smtClean="0"/>
              <a:t>Деловая  игра</a:t>
            </a:r>
            <a:br>
              <a:rPr lang="ru-RU" sz="6000" i="1" dirty="0" smtClean="0"/>
            </a:br>
            <a:r>
              <a:rPr lang="ru-RU" sz="6000" i="1" dirty="0" smtClean="0"/>
              <a:t>для   педагогов   ДОУ</a:t>
            </a:r>
            <a:br>
              <a:rPr lang="ru-RU" sz="6000" i="1" dirty="0" smtClean="0"/>
            </a:br>
            <a:r>
              <a:rPr lang="ru-RU" sz="6000" i="1" dirty="0" smtClean="0">
                <a:solidFill>
                  <a:srgbClr val="3D0FBF"/>
                </a:solidFill>
              </a:rPr>
              <a:t> </a:t>
            </a:r>
            <a:br>
              <a:rPr lang="ru-RU" sz="6000" i="1" dirty="0" smtClean="0">
                <a:solidFill>
                  <a:srgbClr val="3D0FBF"/>
                </a:solidFill>
              </a:rPr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pic>
        <p:nvPicPr>
          <p:cNvPr id="14" name="Рисунок 13" descr="1175432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3140968"/>
            <a:ext cx="3456384" cy="3064098"/>
          </a:xfrm>
          <a:prstGeom prst="rect">
            <a:avLst/>
          </a:prstGeom>
        </p:spPr>
      </p:pic>
      <p:pic>
        <p:nvPicPr>
          <p:cNvPr id="15" name="Рисунок 14" descr="1587667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7704" y="4077072"/>
            <a:ext cx="5400600" cy="2592288"/>
          </a:xfrm>
          <a:prstGeom prst="rect">
            <a:avLst/>
          </a:prstGeom>
        </p:spPr>
      </p:pic>
      <p:pic>
        <p:nvPicPr>
          <p:cNvPr id="16" name="Рисунок 15" descr="0_ccd8a_5364ec4f_L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5661248"/>
            <a:ext cx="3456384" cy="1008112"/>
          </a:xfrm>
          <a:prstGeom prst="rect">
            <a:avLst/>
          </a:prstGeom>
        </p:spPr>
      </p:pic>
      <p:pic>
        <p:nvPicPr>
          <p:cNvPr id="10" name="Рисунок 9" descr="321595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77002">
            <a:off x="2744736" y="4755241"/>
            <a:ext cx="1800200" cy="875308"/>
          </a:xfrm>
          <a:prstGeom prst="rect">
            <a:avLst/>
          </a:prstGeom>
        </p:spPr>
      </p:pic>
      <p:pic>
        <p:nvPicPr>
          <p:cNvPr id="13" name="Рисунок 12" descr="321595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1316303" flipH="1">
            <a:off x="5033971" y="4708361"/>
            <a:ext cx="1604058" cy="881367"/>
          </a:xfrm>
          <a:prstGeom prst="rect">
            <a:avLst/>
          </a:prstGeom>
        </p:spPr>
      </p:pic>
      <p:pic>
        <p:nvPicPr>
          <p:cNvPr id="17" name="Рисунок 16" descr="3215955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21274126">
            <a:off x="4395097" y="4781091"/>
            <a:ext cx="1224136" cy="884712"/>
          </a:xfrm>
          <a:prstGeom prst="rect">
            <a:avLst/>
          </a:prstGeom>
        </p:spPr>
      </p:pic>
      <p:pic>
        <p:nvPicPr>
          <p:cNvPr id="18" name="Рисунок 17" descr="3215955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404371">
            <a:off x="3963275" y="4993590"/>
            <a:ext cx="936104" cy="725686"/>
          </a:xfrm>
          <a:prstGeom prst="rect">
            <a:avLst/>
          </a:prstGeom>
        </p:spPr>
      </p:pic>
      <p:pic>
        <p:nvPicPr>
          <p:cNvPr id="19" name="Рисунок 18" descr="3215955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flipH="1">
            <a:off x="6039896" y="4551238"/>
            <a:ext cx="1226205" cy="831402"/>
          </a:xfrm>
          <a:prstGeom prst="rect">
            <a:avLst/>
          </a:prstGeom>
        </p:spPr>
      </p:pic>
      <p:pic>
        <p:nvPicPr>
          <p:cNvPr id="20" name="Рисунок 19" descr="3215955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rot="260517">
            <a:off x="2010662" y="4484933"/>
            <a:ext cx="1296144" cy="866760"/>
          </a:xfrm>
          <a:prstGeom prst="rect">
            <a:avLst/>
          </a:prstGeom>
        </p:spPr>
      </p:pic>
      <p:pic>
        <p:nvPicPr>
          <p:cNvPr id="23" name="Рисунок 22" descr="0_83327_65d31d3a_S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372200" y="5229200"/>
            <a:ext cx="792088" cy="1224136"/>
          </a:xfrm>
          <a:prstGeom prst="rect">
            <a:avLst/>
          </a:prstGeom>
        </p:spPr>
      </p:pic>
      <p:pic>
        <p:nvPicPr>
          <p:cNvPr id="24" name="Рисунок 23" descr="0_83327_65d31d3a_S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051720" y="5229200"/>
            <a:ext cx="864096" cy="1224136"/>
          </a:xfrm>
          <a:prstGeom prst="rect">
            <a:avLst/>
          </a:prstGeom>
        </p:spPr>
      </p:pic>
      <p:pic>
        <p:nvPicPr>
          <p:cNvPr id="22" name="Рисунок 21" descr="16795409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rot="162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25" name="Рисунок 24" descr="16795409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6669360"/>
            <a:ext cx="8964488" cy="188640"/>
          </a:xfrm>
          <a:prstGeom prst="rect">
            <a:avLst/>
          </a:prstGeom>
        </p:spPr>
      </p:pic>
      <p:pic>
        <p:nvPicPr>
          <p:cNvPr id="28" name="Рисунок 27" descr="11755307.gif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7164288" y="4941168"/>
            <a:ext cx="1979712" cy="1916832"/>
          </a:xfrm>
          <a:prstGeom prst="rect">
            <a:avLst/>
          </a:prstGeom>
        </p:spPr>
      </p:pic>
      <p:pic>
        <p:nvPicPr>
          <p:cNvPr id="29" name="Рисунок 28" descr="17096048.gi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 rot="19844995">
            <a:off x="7852861" y="6212300"/>
            <a:ext cx="651644" cy="630560"/>
          </a:xfrm>
          <a:prstGeom prst="rect">
            <a:avLst/>
          </a:prstGeom>
        </p:spPr>
      </p:pic>
      <p:pic>
        <p:nvPicPr>
          <p:cNvPr id="30" name="Рисунок 29" descr="16795409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rot="10800000">
            <a:off x="0" y="0"/>
            <a:ext cx="8964488" cy="188640"/>
          </a:xfrm>
          <a:prstGeom prst="rect">
            <a:avLst/>
          </a:prstGeom>
        </p:spPr>
      </p:pic>
      <p:pic>
        <p:nvPicPr>
          <p:cNvPr id="31" name="Рисунок 30" descr="16795409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rot="162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32" name="Рисунок 31" descr="11790892.gi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 rot="20177175">
            <a:off x="6820901" y="1750196"/>
            <a:ext cx="672185" cy="3862265"/>
          </a:xfrm>
          <a:prstGeom prst="rect">
            <a:avLst/>
          </a:prstGeom>
        </p:spPr>
      </p:pic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552728"/>
          </a:xfrm>
        </p:spPr>
        <p:txBody>
          <a:bodyPr/>
          <a:lstStyle/>
          <a:p>
            <a:pPr lvl="0"/>
            <a:r>
              <a:rPr lang="ru-RU" sz="6000" u="sng" dirty="0" smtClean="0"/>
              <a:t>С какими профессиями знакомим детей в разных </a:t>
            </a:r>
            <a:br>
              <a:rPr lang="ru-RU" sz="6000" u="sng" dirty="0" smtClean="0"/>
            </a:br>
            <a:r>
              <a:rPr lang="ru-RU" sz="6000" u="sng" dirty="0" smtClean="0"/>
              <a:t>возрастных </a:t>
            </a:r>
            <a:br>
              <a:rPr lang="ru-RU" sz="6000" u="sng" dirty="0" smtClean="0"/>
            </a:br>
            <a:r>
              <a:rPr lang="ru-RU" sz="6000" u="sng" dirty="0" smtClean="0"/>
              <a:t>группах</a:t>
            </a:r>
            <a:r>
              <a:rPr lang="ru-RU" sz="6000" dirty="0" smtClean="0"/>
              <a:t>? </a:t>
            </a:r>
            <a:r>
              <a:rPr lang="ru-RU" sz="5000" dirty="0" smtClean="0"/>
              <a:t/>
            </a:r>
            <a:br>
              <a:rPr lang="ru-RU" sz="5000" dirty="0" smtClean="0"/>
            </a:br>
            <a:r>
              <a:rPr lang="ru-RU" sz="5000" dirty="0" smtClean="0"/>
              <a:t/>
            </a:r>
            <a:br>
              <a:rPr lang="ru-RU" sz="5000" dirty="0" smtClean="0"/>
            </a:br>
            <a:r>
              <a:rPr lang="ru-RU" sz="5000" dirty="0" smtClean="0"/>
              <a:t> </a:t>
            </a:r>
            <a:br>
              <a:rPr lang="ru-RU" sz="5000" dirty="0" smtClean="0"/>
            </a:br>
            <a:endParaRPr lang="ru-RU" sz="5000" dirty="0"/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wheel spokes="2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480720"/>
          </a:xfrm>
        </p:spPr>
        <p:txBody>
          <a:bodyPr/>
          <a:lstStyle/>
          <a:p>
            <a:r>
              <a:rPr lang="ru-RU" sz="2800" u="sng" dirty="0" smtClean="0">
                <a:solidFill>
                  <a:srgbClr val="9900CC"/>
                </a:solidFill>
              </a:rPr>
              <a:t>2 </a:t>
            </a:r>
            <a:r>
              <a:rPr lang="ru-RU" sz="2800" u="sng" dirty="0" err="1" smtClean="0">
                <a:solidFill>
                  <a:srgbClr val="9900CC"/>
                </a:solidFill>
              </a:rPr>
              <a:t>мл.гр</a:t>
            </a:r>
            <a:r>
              <a:rPr lang="ru-RU" sz="2800" dirty="0" smtClean="0">
                <a:solidFill>
                  <a:srgbClr val="9900CC"/>
                </a:solidFill>
              </a:rPr>
              <a:t>. </a:t>
            </a:r>
            <a:r>
              <a:rPr lang="ru-RU" sz="2800" i="1" dirty="0" smtClean="0">
                <a:solidFill>
                  <a:srgbClr val="9900CC"/>
                </a:solidFill>
              </a:rPr>
              <a:t>– с трудом близких взрослых: воспитатель, помощник воспитателя, музыкальный руководитель, медсестра.</a:t>
            </a:r>
            <a:br>
              <a:rPr lang="ru-RU" sz="2800" i="1" dirty="0" smtClean="0">
                <a:solidFill>
                  <a:srgbClr val="9900CC"/>
                </a:solidFill>
              </a:rPr>
            </a:br>
            <a:r>
              <a:rPr lang="ru-RU" sz="2800" i="1" dirty="0" smtClean="0">
                <a:solidFill>
                  <a:srgbClr val="9900CC"/>
                </a:solidFill>
              </a:rPr>
              <a:t>( врач), повар, продавец.</a:t>
            </a:r>
            <a:r>
              <a:rPr lang="ru-RU" sz="2800" dirty="0" smtClean="0">
                <a:solidFill>
                  <a:srgbClr val="9900CC"/>
                </a:solidFill>
              </a:rPr>
              <a:t/>
            </a:r>
            <a:br>
              <a:rPr lang="ru-RU" sz="2800" dirty="0" smtClean="0">
                <a:solidFill>
                  <a:srgbClr val="9900CC"/>
                </a:solidFill>
              </a:rPr>
            </a:br>
            <a:r>
              <a:rPr lang="ru-RU" sz="2800" u="sng" dirty="0" smtClean="0">
                <a:solidFill>
                  <a:srgbClr val="9900CC"/>
                </a:solidFill>
              </a:rPr>
              <a:t>ср.гр. –</a:t>
            </a:r>
            <a:r>
              <a:rPr lang="ru-RU" sz="2800" dirty="0" smtClean="0">
                <a:solidFill>
                  <a:srgbClr val="9900CC"/>
                </a:solidFill>
              </a:rPr>
              <a:t> </a:t>
            </a:r>
            <a:r>
              <a:rPr lang="ru-RU" sz="2800" i="1" dirty="0" smtClean="0">
                <a:solidFill>
                  <a:srgbClr val="9900CC"/>
                </a:solidFill>
              </a:rPr>
              <a:t>шофер, почтальон, врач, знание о профессиях родителей</a:t>
            </a:r>
            <a:r>
              <a:rPr lang="ru-RU" sz="2800" dirty="0" smtClean="0">
                <a:solidFill>
                  <a:srgbClr val="9900CC"/>
                </a:solidFill>
              </a:rPr>
              <a:t>.</a:t>
            </a:r>
            <a:br>
              <a:rPr lang="ru-RU" sz="2800" dirty="0" smtClean="0">
                <a:solidFill>
                  <a:srgbClr val="9900CC"/>
                </a:solidFill>
              </a:rPr>
            </a:br>
            <a:r>
              <a:rPr lang="ru-RU" sz="2800" u="sng" dirty="0" smtClean="0">
                <a:solidFill>
                  <a:srgbClr val="9900CC"/>
                </a:solidFill>
              </a:rPr>
              <a:t>ст.гр</a:t>
            </a:r>
            <a:r>
              <a:rPr lang="ru-RU" sz="2800" dirty="0" smtClean="0">
                <a:solidFill>
                  <a:srgbClr val="9900CC"/>
                </a:solidFill>
              </a:rPr>
              <a:t>. – </a:t>
            </a:r>
            <a:r>
              <a:rPr lang="ru-RU" sz="2800" i="1" dirty="0" smtClean="0">
                <a:solidFill>
                  <a:srgbClr val="9900CC"/>
                </a:solidFill>
              </a:rPr>
              <a:t>учитель, работники с/</a:t>
            </a:r>
            <a:r>
              <a:rPr lang="ru-RU" sz="2800" i="1" dirty="0" err="1" smtClean="0">
                <a:solidFill>
                  <a:srgbClr val="9900CC"/>
                </a:solidFill>
              </a:rPr>
              <a:t>х</a:t>
            </a:r>
            <a:r>
              <a:rPr lang="ru-RU" sz="2800" i="1" dirty="0" smtClean="0">
                <a:solidFill>
                  <a:srgbClr val="9900CC"/>
                </a:solidFill>
              </a:rPr>
              <a:t>, транспорта, связи, торговли, летчики, моряки,  с трудом людей творческих профессий: художника, писателя,  актера.</a:t>
            </a:r>
            <a:r>
              <a:rPr lang="ru-RU" sz="2800" dirty="0" smtClean="0">
                <a:solidFill>
                  <a:srgbClr val="9900CC"/>
                </a:solidFill>
              </a:rPr>
              <a:t/>
            </a:r>
            <a:br>
              <a:rPr lang="ru-RU" sz="2800" dirty="0" smtClean="0">
                <a:solidFill>
                  <a:srgbClr val="9900CC"/>
                </a:solidFill>
              </a:rPr>
            </a:br>
            <a:r>
              <a:rPr lang="ru-RU" sz="2800" u="sng" dirty="0" smtClean="0">
                <a:solidFill>
                  <a:srgbClr val="9900CC"/>
                </a:solidFill>
              </a:rPr>
              <a:t>Детей 7-го</a:t>
            </a:r>
            <a:r>
              <a:rPr lang="ru-RU" sz="2800" dirty="0" smtClean="0">
                <a:solidFill>
                  <a:srgbClr val="9900CC"/>
                </a:solidFill>
              </a:rPr>
              <a:t> </a:t>
            </a:r>
            <a:r>
              <a:rPr lang="ru-RU" sz="2800" i="1" dirty="0" smtClean="0">
                <a:solidFill>
                  <a:srgbClr val="9900CC"/>
                </a:solidFill>
              </a:rPr>
              <a:t>года жизни продолжают знакомить с профессиями жителей </a:t>
            </a:r>
            <a:br>
              <a:rPr lang="ru-RU" sz="2800" i="1" dirty="0" smtClean="0">
                <a:solidFill>
                  <a:srgbClr val="9900CC"/>
                </a:solidFill>
              </a:rPr>
            </a:br>
            <a:r>
              <a:rPr lang="ru-RU" sz="2800" i="1" dirty="0" smtClean="0">
                <a:solidFill>
                  <a:srgbClr val="9900CC"/>
                </a:solidFill>
              </a:rPr>
              <a:t>родного города, с героическим прошлым и настоящим нашей Родины. Расширяются представления о разных специальностях</a:t>
            </a:r>
            <a:r>
              <a:rPr lang="ru-RU" sz="2800" dirty="0" smtClean="0">
                <a:solidFill>
                  <a:srgbClr val="9900CC"/>
                </a:solidFill>
              </a:rPr>
              <a:t>.</a:t>
            </a:r>
            <a:br>
              <a:rPr lang="ru-RU" sz="2800" dirty="0" smtClean="0">
                <a:solidFill>
                  <a:srgbClr val="9900CC"/>
                </a:solidFill>
              </a:rPr>
            </a:br>
            <a:endParaRPr lang="ru-RU" sz="2800" dirty="0">
              <a:solidFill>
                <a:srgbClr val="9900CC"/>
              </a:solidFill>
            </a:endParaRPr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slow">
    <p:pull dir="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480720"/>
          </a:xfrm>
        </p:spPr>
        <p:txBody>
          <a:bodyPr/>
          <a:lstStyle/>
          <a:p>
            <a:pPr lvl="0"/>
            <a:r>
              <a:rPr lang="ru-RU" sz="4800" u="sng" dirty="0" smtClean="0"/>
              <a:t>Какова, с вашей точки зрения, роль семьи </a:t>
            </a:r>
            <a:br>
              <a:rPr lang="ru-RU" sz="4800" u="sng" dirty="0" smtClean="0"/>
            </a:br>
            <a:r>
              <a:rPr lang="ru-RU" sz="4800" u="sng" dirty="0" smtClean="0"/>
              <a:t>в процессе познавательного </a:t>
            </a:r>
            <a:br>
              <a:rPr lang="ru-RU" sz="4800" u="sng" dirty="0" smtClean="0"/>
            </a:br>
            <a:r>
              <a:rPr lang="ru-RU" sz="4800" u="sng" dirty="0" smtClean="0"/>
              <a:t>и нравственного </a:t>
            </a:r>
            <a:br>
              <a:rPr lang="ru-RU" sz="4800" u="sng" dirty="0" smtClean="0"/>
            </a:br>
            <a:r>
              <a:rPr lang="ru-RU" sz="4800" u="sng" dirty="0" smtClean="0"/>
              <a:t>развития дошкольников </a:t>
            </a:r>
            <a:br>
              <a:rPr lang="ru-RU" sz="4800" u="sng" dirty="0" smtClean="0"/>
            </a:br>
            <a:r>
              <a:rPr lang="ru-RU" sz="4800" u="sng" dirty="0" smtClean="0"/>
              <a:t>через знакомство с профессиями?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wheel spokes="3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480720"/>
          </a:xfrm>
        </p:spPr>
        <p:txBody>
          <a:bodyPr/>
          <a:lstStyle/>
          <a:p>
            <a:r>
              <a:rPr lang="ru-RU" sz="2700" i="1" dirty="0" smtClean="0">
                <a:solidFill>
                  <a:srgbClr val="9900CC"/>
                </a:solidFill>
              </a:rPr>
              <a:t>информационное воздействие родителей может проявляться во всех разновидностях  воспитательной деятельности, т.к. на каждом шагу мы сталкиваемся с необходимостью дать ребенку сведения о той или иной профессии. Это, прежде всего, доступные беседы о себе, своей работе; пояснение: сказок, произведений худ. литературы, иллюстраций к ним, мультфильмов, т.е.  всего увиденного и услышанного. Для создания положительного отношения и привычки к труду важнейшее значение имеет живой пример окружающих взрослых, непосредственное соприкосновение с их трудом</a:t>
            </a:r>
            <a:endParaRPr lang="ru-RU" sz="2700" dirty="0">
              <a:solidFill>
                <a:srgbClr val="9900CC"/>
              </a:solidFill>
            </a:endParaRPr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480720"/>
          </a:xfrm>
        </p:spPr>
        <p:txBody>
          <a:bodyPr/>
          <a:lstStyle/>
          <a:p>
            <a:pPr lvl="0"/>
            <a:r>
              <a:rPr lang="ru-RU" sz="4800" dirty="0" smtClean="0"/>
              <a:t> Если вы услышите от родителей фразу, сказанную ребенку: </a:t>
            </a:r>
            <a:br>
              <a:rPr lang="ru-RU" sz="4800" dirty="0" smtClean="0"/>
            </a:br>
            <a:r>
              <a:rPr lang="ru-RU" sz="4800" i="1" dirty="0" smtClean="0">
                <a:solidFill>
                  <a:srgbClr val="0070C0"/>
                </a:solidFill>
              </a:rPr>
              <a:t>«Если будешь плохо заниматься то, когда вырастешь, пойдешь улицы подметать»</a:t>
            </a:r>
            <a:r>
              <a:rPr lang="ru-RU" sz="4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4800" dirty="0" smtClean="0"/>
              <a:t>– как вы отреагируете? </a:t>
            </a:r>
            <a:br>
              <a:rPr lang="ru-RU" sz="4800" dirty="0" smtClean="0"/>
            </a:br>
            <a:r>
              <a:rPr lang="ru-RU" sz="4800" dirty="0" smtClean="0"/>
              <a:t> </a:t>
            </a:r>
            <a:br>
              <a:rPr lang="ru-RU" sz="4800" dirty="0" smtClean="0"/>
            </a:br>
            <a:endParaRPr lang="ru-RU" sz="4800" dirty="0"/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480720"/>
          </a:xfrm>
        </p:spPr>
        <p:txBody>
          <a:bodyPr/>
          <a:lstStyle/>
          <a:p>
            <a:pPr lvl="0"/>
            <a:r>
              <a:rPr lang="ru-RU" dirty="0" smtClean="0"/>
              <a:t> </a:t>
            </a:r>
            <a:r>
              <a:rPr lang="ru-RU" sz="8000" u="sng" dirty="0" smtClean="0"/>
              <a:t>Вспомните и назовите литературные произведения о профессиях.</a:t>
            </a:r>
            <a:br>
              <a:rPr lang="ru-RU" sz="8000" u="sng" dirty="0" smtClean="0"/>
            </a:br>
            <a:endParaRPr lang="ru-RU" sz="8000" u="sng" dirty="0"/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7272808" cy="6552728"/>
          </a:xfrm>
        </p:spPr>
        <p:txBody>
          <a:bodyPr/>
          <a:lstStyle/>
          <a:p>
            <a:r>
              <a:rPr lang="ru-RU" sz="3600" dirty="0" smtClean="0"/>
              <a:t>В.В.Маяковский – «Кем быть?»</a:t>
            </a:r>
            <a:br>
              <a:rPr lang="ru-RU" sz="3600" dirty="0" smtClean="0"/>
            </a:br>
            <a:r>
              <a:rPr lang="ru-RU" sz="3600" dirty="0" smtClean="0"/>
              <a:t>«Эта книжечка моя </a:t>
            </a:r>
            <a:br>
              <a:rPr lang="ru-RU" sz="3600" dirty="0" smtClean="0"/>
            </a:br>
            <a:r>
              <a:rPr lang="ru-RU" sz="3600" dirty="0" smtClean="0"/>
              <a:t>про моря и про маяк» </a:t>
            </a:r>
            <a:br>
              <a:rPr lang="ru-RU" sz="3600" dirty="0" smtClean="0"/>
            </a:br>
            <a:r>
              <a:rPr lang="ru-RU" sz="3600" dirty="0" smtClean="0">
                <a:solidFill>
                  <a:srgbClr val="0070C0"/>
                </a:solidFill>
              </a:rPr>
              <a:t>С.В. Михалков – «А что у вас?» 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«Дядя Стёпа – милиционер»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К.И.Чуковский – «Айболит» </a:t>
            </a:r>
            <a:r>
              <a:rPr lang="ru-RU" sz="3600" dirty="0" smtClean="0">
                <a:solidFill>
                  <a:srgbClr val="0070C0"/>
                </a:solidFill>
              </a:rPr>
              <a:t>С.Я.Маршак – «Пожар»,«Почта»…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В.П.Бороздин –«Звездолётчики»</a:t>
            </a:r>
            <a:b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стихотворения  </a:t>
            </a:r>
            <a:r>
              <a:rPr lang="ru-RU" sz="3600" dirty="0" err="1" smtClean="0">
                <a:solidFill>
                  <a:srgbClr val="0070C0"/>
                </a:solidFill>
              </a:rPr>
              <a:t>Б.В.Заходера</a:t>
            </a:r>
            <a:r>
              <a:rPr lang="ru-RU" sz="3600" dirty="0" smtClean="0">
                <a:solidFill>
                  <a:srgbClr val="0070C0"/>
                </a:solidFill>
              </a:rPr>
              <a:t> – «Строитель, «Шофёр», «Переплётчица», «Сапожник»…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4000" dirty="0" smtClean="0">
                <a:solidFill>
                  <a:srgbClr val="0070C0"/>
                </a:solidFill>
              </a:rPr>
              <a:t/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480720"/>
          </a:xfrm>
        </p:spPr>
        <p:txBody>
          <a:bodyPr/>
          <a:lstStyle/>
          <a:p>
            <a:r>
              <a:rPr lang="ru-RU" b="1" dirty="0" smtClean="0"/>
              <a:t>Пословицы о труде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rgbClr val="9900CC"/>
                </a:solidFill>
              </a:rPr>
              <a:t>Не учи безделью, а учи рукоделью. </a:t>
            </a:r>
            <a:br>
              <a:rPr lang="ru-RU" sz="2700" dirty="0" smtClean="0">
                <a:solidFill>
                  <a:srgbClr val="9900CC"/>
                </a:solidFill>
              </a:rPr>
            </a:br>
            <a:r>
              <a:rPr lang="ru-RU" sz="2700" dirty="0" smtClean="0">
                <a:solidFill>
                  <a:srgbClr val="0070C0"/>
                </a:solidFill>
              </a:rPr>
              <a:t>Уменье и труд – всё перетрут! </a:t>
            </a:r>
            <a:r>
              <a:rPr lang="ru-RU" sz="2700" dirty="0" smtClean="0">
                <a:solidFill>
                  <a:srgbClr val="9900CC"/>
                </a:solidFill>
              </a:rPr>
              <a:t/>
            </a:r>
            <a:br>
              <a:rPr lang="ru-RU" sz="2700" dirty="0" smtClean="0">
                <a:solidFill>
                  <a:srgbClr val="9900CC"/>
                </a:solidFill>
              </a:rPr>
            </a:br>
            <a:r>
              <a:rPr lang="ru-RU" sz="2700" dirty="0" smtClean="0">
                <a:solidFill>
                  <a:srgbClr val="9900CC"/>
                </a:solidFill>
              </a:rPr>
              <a:t>Пашню пашут – руками не машут. </a:t>
            </a:r>
            <a:br>
              <a:rPr lang="ru-RU" sz="2700" dirty="0" smtClean="0">
                <a:solidFill>
                  <a:srgbClr val="9900CC"/>
                </a:solidFill>
              </a:rPr>
            </a:br>
            <a:r>
              <a:rPr lang="ru-RU" sz="2700" dirty="0" smtClean="0">
                <a:solidFill>
                  <a:srgbClr val="0070C0"/>
                </a:solidFill>
              </a:rPr>
              <a:t>Доброе начало  полдела откачало.</a:t>
            </a:r>
            <a:r>
              <a:rPr lang="ru-RU" sz="2700" dirty="0" smtClean="0">
                <a:solidFill>
                  <a:srgbClr val="9900CC"/>
                </a:solidFill>
              </a:rPr>
              <a:t/>
            </a:r>
            <a:br>
              <a:rPr lang="ru-RU" sz="2700" dirty="0" smtClean="0">
                <a:solidFill>
                  <a:srgbClr val="9900CC"/>
                </a:solidFill>
              </a:rPr>
            </a:br>
            <a:r>
              <a:rPr lang="ru-RU" sz="2700" dirty="0" smtClean="0">
                <a:solidFill>
                  <a:srgbClr val="9900CC"/>
                </a:solidFill>
              </a:rPr>
              <a:t> Чтоб в почёте быть – надо труд свой любить. </a:t>
            </a:r>
            <a:br>
              <a:rPr lang="ru-RU" sz="2700" dirty="0" smtClean="0">
                <a:solidFill>
                  <a:srgbClr val="9900CC"/>
                </a:solidFill>
              </a:rPr>
            </a:br>
            <a:r>
              <a:rPr lang="ru-RU" sz="2700" dirty="0" smtClean="0">
                <a:solidFill>
                  <a:srgbClr val="0070C0"/>
                </a:solidFill>
              </a:rPr>
              <a:t>Много спать – дела не знать</a:t>
            </a:r>
            <a:r>
              <a:rPr lang="ru-RU" sz="2700" dirty="0" smtClean="0">
                <a:solidFill>
                  <a:srgbClr val="9900CC"/>
                </a:solidFill>
              </a:rPr>
              <a:t>. </a:t>
            </a:r>
            <a:br>
              <a:rPr lang="ru-RU" sz="2700" dirty="0" smtClean="0">
                <a:solidFill>
                  <a:srgbClr val="9900CC"/>
                </a:solidFill>
              </a:rPr>
            </a:br>
            <a:r>
              <a:rPr lang="ru-RU" sz="2700" dirty="0" smtClean="0">
                <a:solidFill>
                  <a:srgbClr val="9900CC"/>
                </a:solidFill>
              </a:rPr>
              <a:t>Не тот хорош, кто лицом пригож, а тот хорош, кто на дело гож. </a:t>
            </a:r>
            <a:br>
              <a:rPr lang="ru-RU" sz="2700" dirty="0" smtClean="0">
                <a:solidFill>
                  <a:srgbClr val="9900CC"/>
                </a:solidFill>
              </a:rPr>
            </a:br>
            <a:r>
              <a:rPr lang="ru-RU" sz="2700" dirty="0" smtClean="0">
                <a:solidFill>
                  <a:srgbClr val="0070C0"/>
                </a:solidFill>
              </a:rPr>
              <a:t>Есть терпенье – будет и уменье. </a:t>
            </a:r>
            <a:r>
              <a:rPr lang="ru-RU" sz="2700" dirty="0" smtClean="0">
                <a:solidFill>
                  <a:srgbClr val="9900CC"/>
                </a:solidFill>
              </a:rPr>
              <a:t/>
            </a:r>
            <a:br>
              <a:rPr lang="ru-RU" sz="2700" dirty="0" smtClean="0">
                <a:solidFill>
                  <a:srgbClr val="9900CC"/>
                </a:solidFill>
              </a:rPr>
            </a:br>
            <a:r>
              <a:rPr lang="ru-RU" sz="2700" dirty="0" smtClean="0">
                <a:solidFill>
                  <a:srgbClr val="9900CC"/>
                </a:solidFill>
              </a:rPr>
              <a:t>Маленькое дело лучше большого безделья. </a:t>
            </a:r>
            <a:br>
              <a:rPr lang="ru-RU" sz="2700" dirty="0" smtClean="0">
                <a:solidFill>
                  <a:srgbClr val="9900CC"/>
                </a:solidFill>
              </a:rPr>
            </a:br>
            <a:r>
              <a:rPr lang="ru-RU" sz="2700" dirty="0" smtClean="0">
                <a:solidFill>
                  <a:srgbClr val="0070C0"/>
                </a:solidFill>
              </a:rPr>
              <a:t>Не тот глуп, кто на слова скуп, а тот глуп, кто на деле туп. </a:t>
            </a:r>
            <a:r>
              <a:rPr lang="ru-RU" sz="2700" dirty="0" smtClean="0">
                <a:solidFill>
                  <a:srgbClr val="9900CC"/>
                </a:solidFill>
              </a:rPr>
              <a:t/>
            </a:r>
            <a:br>
              <a:rPr lang="ru-RU" sz="2700" dirty="0" smtClean="0">
                <a:solidFill>
                  <a:srgbClr val="9900CC"/>
                </a:solidFill>
              </a:rPr>
            </a:br>
            <a:r>
              <a:rPr lang="ru-RU" sz="2700" dirty="0" smtClean="0">
                <a:solidFill>
                  <a:srgbClr val="9900CC"/>
                </a:solidFill>
              </a:rPr>
              <a:t>Работай до поту – так и поешь в охоту. </a:t>
            </a:r>
            <a:br>
              <a:rPr lang="ru-RU" sz="2700" dirty="0" smtClean="0">
                <a:solidFill>
                  <a:srgbClr val="9900CC"/>
                </a:solidFill>
              </a:rPr>
            </a:br>
            <a:r>
              <a:rPr lang="ru-RU" sz="2700" dirty="0" smtClean="0">
                <a:solidFill>
                  <a:srgbClr val="0070C0"/>
                </a:solidFill>
              </a:rPr>
              <a:t>Легко добыто – легко и прожито. </a:t>
            </a:r>
            <a:r>
              <a:rPr lang="ru-RU" sz="2700" dirty="0" smtClean="0">
                <a:solidFill>
                  <a:srgbClr val="9900CC"/>
                </a:solidFill>
              </a:rPr>
              <a:t/>
            </a:r>
            <a:br>
              <a:rPr lang="ru-RU" sz="2700" dirty="0" smtClean="0">
                <a:solidFill>
                  <a:srgbClr val="9900CC"/>
                </a:solidFill>
              </a:rPr>
            </a:br>
            <a:r>
              <a:rPr lang="ru-RU" sz="2700" dirty="0" smtClean="0">
                <a:solidFill>
                  <a:srgbClr val="9900CC"/>
                </a:solidFill>
              </a:rPr>
              <a:t> </a:t>
            </a:r>
            <a:endParaRPr lang="ru-RU" sz="2700" dirty="0">
              <a:solidFill>
                <a:srgbClr val="9900CC"/>
              </a:solidFill>
            </a:endParaRPr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480720"/>
          </a:xfrm>
        </p:spPr>
        <p:txBody>
          <a:bodyPr/>
          <a:lstStyle/>
          <a:p>
            <a:r>
              <a:rPr lang="ru-RU" sz="2600" dirty="0" smtClean="0">
                <a:solidFill>
                  <a:srgbClr val="9900CC"/>
                </a:solidFill>
              </a:rPr>
              <a:t>Труд – дело чести. </a:t>
            </a:r>
            <a:br>
              <a:rPr lang="ru-RU" sz="2600" dirty="0" smtClean="0">
                <a:solidFill>
                  <a:srgbClr val="9900CC"/>
                </a:solidFill>
              </a:rPr>
            </a:br>
            <a:r>
              <a:rPr lang="ru-RU" sz="2600" dirty="0" smtClean="0">
                <a:solidFill>
                  <a:srgbClr val="0070C0"/>
                </a:solidFill>
              </a:rPr>
              <a:t>Будь в труде на первом месте.</a:t>
            </a:r>
            <a:r>
              <a:rPr lang="ru-RU" sz="2600" dirty="0" smtClean="0">
                <a:solidFill>
                  <a:srgbClr val="9900CC"/>
                </a:solidFill>
              </a:rPr>
              <a:t/>
            </a:r>
            <a:br>
              <a:rPr lang="ru-RU" sz="2600" dirty="0" smtClean="0">
                <a:solidFill>
                  <a:srgbClr val="9900CC"/>
                </a:solidFill>
              </a:rPr>
            </a:br>
            <a:r>
              <a:rPr lang="ru-RU" sz="2600" dirty="0" smtClean="0">
                <a:solidFill>
                  <a:srgbClr val="9900CC"/>
                </a:solidFill>
              </a:rPr>
              <a:t> Кто любит трудиться – тому без дела не сидится. </a:t>
            </a:r>
            <a:br>
              <a:rPr lang="ru-RU" sz="2600" dirty="0" smtClean="0">
                <a:solidFill>
                  <a:srgbClr val="9900CC"/>
                </a:solidFill>
              </a:rPr>
            </a:br>
            <a:r>
              <a:rPr lang="ru-RU" sz="2600" dirty="0" smtClean="0">
                <a:solidFill>
                  <a:srgbClr val="0070C0"/>
                </a:solidFill>
              </a:rPr>
              <a:t>Работай боле – тебя и помнить будут доле.</a:t>
            </a:r>
            <a:r>
              <a:rPr lang="ru-RU" sz="2600" dirty="0" smtClean="0">
                <a:solidFill>
                  <a:srgbClr val="9900CC"/>
                </a:solidFill>
              </a:rPr>
              <a:t/>
            </a:r>
            <a:br>
              <a:rPr lang="ru-RU" sz="2600" dirty="0" smtClean="0">
                <a:solidFill>
                  <a:srgbClr val="9900CC"/>
                </a:solidFill>
              </a:rPr>
            </a:br>
            <a:r>
              <a:rPr lang="ru-RU" sz="2600" dirty="0" smtClean="0">
                <a:solidFill>
                  <a:srgbClr val="9900CC"/>
                </a:solidFill>
              </a:rPr>
              <a:t> Кто пахать не ленится – у того и хлеб родится.</a:t>
            </a:r>
            <a:br>
              <a:rPr lang="ru-RU" sz="2600" dirty="0" smtClean="0">
                <a:solidFill>
                  <a:srgbClr val="9900CC"/>
                </a:solidFill>
              </a:rPr>
            </a:br>
            <a:r>
              <a:rPr lang="ru-RU" sz="2600" dirty="0" smtClean="0">
                <a:solidFill>
                  <a:srgbClr val="9900CC"/>
                </a:solidFill>
              </a:rPr>
              <a:t> </a:t>
            </a:r>
            <a:r>
              <a:rPr lang="ru-RU" sz="2600" dirty="0" smtClean="0">
                <a:solidFill>
                  <a:srgbClr val="0070C0"/>
                </a:solidFill>
              </a:rPr>
              <a:t>Дерево дорого плодами, а человек – делами. </a:t>
            </a:r>
            <a:r>
              <a:rPr lang="ru-RU" sz="2600" dirty="0" smtClean="0">
                <a:solidFill>
                  <a:srgbClr val="9900CC"/>
                </a:solidFill>
              </a:rPr>
              <a:t/>
            </a:r>
            <a:br>
              <a:rPr lang="ru-RU" sz="2600" dirty="0" smtClean="0">
                <a:solidFill>
                  <a:srgbClr val="9900CC"/>
                </a:solidFill>
              </a:rPr>
            </a:br>
            <a:r>
              <a:rPr lang="ru-RU" sz="2600" dirty="0" smtClean="0">
                <a:solidFill>
                  <a:srgbClr val="9900CC"/>
                </a:solidFill>
              </a:rPr>
              <a:t>На чужой каравай рта не разевай, а пораньше вставай, да свой добывай. </a:t>
            </a:r>
            <a:br>
              <a:rPr lang="ru-RU" sz="2600" dirty="0" smtClean="0">
                <a:solidFill>
                  <a:srgbClr val="9900CC"/>
                </a:solidFill>
              </a:rPr>
            </a:br>
            <a:r>
              <a:rPr lang="ru-RU" sz="2600" dirty="0" smtClean="0">
                <a:solidFill>
                  <a:srgbClr val="0070C0"/>
                </a:solidFill>
              </a:rPr>
              <a:t>Что посеешь, то и пожнёшь. </a:t>
            </a:r>
            <a:r>
              <a:rPr lang="ru-RU" sz="2600" dirty="0" smtClean="0">
                <a:solidFill>
                  <a:srgbClr val="9900CC"/>
                </a:solidFill>
              </a:rPr>
              <a:t/>
            </a:r>
            <a:br>
              <a:rPr lang="ru-RU" sz="2600" dirty="0" smtClean="0">
                <a:solidFill>
                  <a:srgbClr val="9900CC"/>
                </a:solidFill>
              </a:rPr>
            </a:br>
            <a:r>
              <a:rPr lang="ru-RU" sz="2600" dirty="0" smtClean="0">
                <a:solidFill>
                  <a:srgbClr val="9900CC"/>
                </a:solidFill>
              </a:rPr>
              <a:t> С мастерством люди не родятся, а добытым ремеслом гордятся. </a:t>
            </a:r>
            <a:br>
              <a:rPr lang="ru-RU" sz="2600" dirty="0" smtClean="0">
                <a:solidFill>
                  <a:srgbClr val="9900CC"/>
                </a:solidFill>
              </a:rPr>
            </a:br>
            <a:r>
              <a:rPr lang="ru-RU" sz="2600" dirty="0" smtClean="0">
                <a:solidFill>
                  <a:srgbClr val="0070C0"/>
                </a:solidFill>
              </a:rPr>
              <a:t>Любишь кататься – люби и саночки возить.</a:t>
            </a:r>
            <a:r>
              <a:rPr lang="ru-RU" sz="2600" dirty="0" smtClean="0">
                <a:solidFill>
                  <a:srgbClr val="9900CC"/>
                </a:solidFill>
              </a:rPr>
              <a:t/>
            </a:r>
            <a:br>
              <a:rPr lang="ru-RU" sz="2600" dirty="0" smtClean="0">
                <a:solidFill>
                  <a:srgbClr val="9900CC"/>
                </a:solidFill>
              </a:rPr>
            </a:br>
            <a:r>
              <a:rPr lang="ru-RU" sz="2600" dirty="0" smtClean="0">
                <a:solidFill>
                  <a:srgbClr val="9900CC"/>
                </a:solidFill>
              </a:rPr>
              <a:t> Осталось дело до завтра – считай, что застряло.  </a:t>
            </a:r>
            <a:br>
              <a:rPr lang="ru-RU" sz="2600" dirty="0" smtClean="0">
                <a:solidFill>
                  <a:srgbClr val="9900CC"/>
                </a:solidFill>
              </a:rPr>
            </a:br>
            <a:r>
              <a:rPr lang="ru-RU" sz="2600" dirty="0" smtClean="0">
                <a:solidFill>
                  <a:srgbClr val="0070C0"/>
                </a:solidFill>
              </a:rPr>
              <a:t>Пока ленивый разомнётся, усердный – с работы вернётся.</a:t>
            </a:r>
            <a:r>
              <a:rPr lang="ru-RU" sz="2600" dirty="0" smtClean="0">
                <a:solidFill>
                  <a:srgbClr val="9900CC"/>
                </a:solidFill>
              </a:rPr>
              <a:t/>
            </a:r>
            <a:br>
              <a:rPr lang="ru-RU" sz="2600" dirty="0" smtClean="0">
                <a:solidFill>
                  <a:srgbClr val="9900CC"/>
                </a:solidFill>
              </a:rPr>
            </a:br>
            <a:r>
              <a:rPr lang="ru-RU" sz="2600" dirty="0" smtClean="0">
                <a:solidFill>
                  <a:srgbClr val="9900CC"/>
                </a:solidFill>
              </a:rPr>
              <a:t> От беспорядка всякое дело – шатко.</a:t>
            </a:r>
            <a:endParaRPr lang="ru-RU" sz="2600" dirty="0">
              <a:solidFill>
                <a:srgbClr val="9900CC"/>
              </a:solidFill>
            </a:endParaRPr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480720"/>
          </a:xfrm>
        </p:spPr>
        <p:txBody>
          <a:bodyPr/>
          <a:lstStyle/>
          <a:p>
            <a:pPr lvl="0"/>
            <a:r>
              <a:rPr lang="ru-RU" sz="9600" dirty="0" smtClean="0"/>
              <a:t>«Отгадай профессию по описанию». </a:t>
            </a:r>
            <a:br>
              <a:rPr lang="ru-RU" sz="9600" dirty="0" smtClean="0"/>
            </a:br>
            <a:endParaRPr lang="ru-RU" sz="9600" dirty="0"/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4896544"/>
          </a:xfrm>
        </p:spPr>
        <p:txBody>
          <a:bodyPr/>
          <a:lstStyle/>
          <a:p>
            <a:pPr lvl="0"/>
            <a:r>
              <a:rPr lang="ru-RU" sz="8800" u="sng" dirty="0" smtClean="0"/>
              <a:t>Назовите</a:t>
            </a:r>
            <a:br>
              <a:rPr lang="ru-RU" sz="8800" u="sng" dirty="0" smtClean="0"/>
            </a:br>
            <a:r>
              <a:rPr lang="ru-RU" sz="8800" u="sng" dirty="0" smtClean="0"/>
              <a:t>компоненты</a:t>
            </a:r>
            <a:br>
              <a:rPr lang="ru-RU" sz="8800" u="sng" dirty="0" smtClean="0"/>
            </a:br>
            <a:r>
              <a:rPr lang="ru-RU" sz="8800" u="sng" dirty="0" smtClean="0"/>
              <a:t>трудовой</a:t>
            </a:r>
            <a:br>
              <a:rPr lang="ru-RU" sz="8800" u="sng" dirty="0" smtClean="0"/>
            </a:br>
            <a:r>
              <a:rPr lang="ru-RU" sz="8800" u="sng" dirty="0" smtClean="0"/>
              <a:t>деятельности </a:t>
            </a:r>
            <a:r>
              <a:rPr lang="ru-RU" sz="8800" dirty="0" smtClean="0"/>
              <a:t/>
            </a:r>
            <a:br>
              <a:rPr lang="ru-RU" sz="8800" dirty="0" smtClean="0"/>
            </a:br>
            <a:endParaRPr lang="ru-RU" sz="8800" dirty="0"/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7" name="Рисунок 6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5620680" y="3334680"/>
            <a:ext cx="6858000" cy="188640"/>
          </a:xfrm>
          <a:prstGeom prst="rect">
            <a:avLst/>
          </a:prstGeom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480720"/>
          </a:xfrm>
        </p:spPr>
        <p:txBody>
          <a:bodyPr/>
          <a:lstStyle/>
          <a:p>
            <a:r>
              <a:rPr lang="ru-RU" sz="2300" i="1" dirty="0" smtClean="0">
                <a:solidFill>
                  <a:srgbClr val="3D0FBF"/>
                </a:solidFill>
              </a:rPr>
              <a:t>В настоящее время в России эта профессия завоевала особую популярность.</a:t>
            </a:r>
            <a:r>
              <a:rPr lang="ru-RU" sz="2300" b="1" dirty="0" smtClean="0">
                <a:solidFill>
                  <a:srgbClr val="3D0FBF"/>
                </a:solidFill>
              </a:rPr>
              <a:t> </a:t>
            </a:r>
            <a:r>
              <a:rPr lang="ru-RU" sz="2300" i="1" dirty="0" smtClean="0">
                <a:solidFill>
                  <a:srgbClr val="3D0FBF"/>
                </a:solidFill>
              </a:rPr>
              <a:t>В отличие от европейских стран, у нас в стране получить данную профессию совсем не сложно. А вот во Франции, например, желающие получить эту профессию подвергаются серьезному экзамену. Одним из главных этапов экзамена являются психологические испытания. Их задача – установить личные качества испытуемого: степень активности, умение сохранять самообладание и хладнокровие. Путем перекрестных опросов выясняется его воспитанность, обходительность и т.д. Кандидаты пишут обязательное сочинение о своей будущей профессии, по которому экзаменаторы судят об умственных способностях экзаменуемого, уровне его духовной культуры. Последняя подсказка: представитель этой профессии имеет дело с ценностями и деньгами</a:t>
            </a:r>
            <a:endParaRPr lang="ru-RU" sz="2300" dirty="0">
              <a:solidFill>
                <a:srgbClr val="3D0FBF"/>
              </a:solidFill>
            </a:endParaRPr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0-014-Rassmotrim-popodrobnee-professiju-prodavts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260648"/>
            <a:ext cx="5618956" cy="44843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195736" y="4721662"/>
            <a:ext cx="6480719" cy="1323439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80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</a:t>
            </a:r>
            <a:r>
              <a:rPr lang="ru-RU" sz="8000" b="1" i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Продавец</a:t>
            </a:r>
            <a:endParaRPr lang="ru-RU" sz="80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7" name="Рисунок 6" descr="1679540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480720"/>
          </a:xfrm>
        </p:spPr>
        <p:txBody>
          <a:bodyPr/>
          <a:lstStyle/>
          <a:p>
            <a:r>
              <a:rPr lang="ru-RU" sz="3200" i="1" dirty="0" smtClean="0">
                <a:solidFill>
                  <a:srgbClr val="770EB2"/>
                </a:solidFill>
              </a:rPr>
              <a:t>Это главное действующее лицо фондовой биржи, являющееся посредником в торговых сделках. Человек этой профессии обязан знать все о ценных бумагах. Принципиальное значение при определении профессиональной пригодности имеют такие качества личности, как эмоциональная уравновешенность, высокая степень адаптивности, так как это одна из самых стрессовых профессий</a:t>
            </a:r>
            <a:r>
              <a:rPr lang="ru-RU" b="1" i="1" dirty="0" smtClean="0">
                <a:solidFill>
                  <a:srgbClr val="770EB2"/>
                </a:solidFill>
              </a:rPr>
              <a:t>.</a:t>
            </a:r>
            <a:r>
              <a:rPr lang="ru-RU" b="1" i="1" dirty="0" smtClean="0"/>
              <a:t> </a:t>
            </a:r>
            <a:endParaRPr lang="ru-RU" dirty="0"/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slow">
    <p:pull dir="r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5157192"/>
            <a:ext cx="4176464" cy="1200329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7200" b="1" i="1" cap="all" dirty="0" smtClean="0">
                <a:ln/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</a:rPr>
              <a:t>Дилер</a:t>
            </a:r>
            <a:endParaRPr lang="ru-RU" sz="7200" b="1" cap="all" dirty="0">
              <a:ln/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" name="Рисунок 2" descr="1956324.wm_w_480.профессиональный_участник_биржевого_рынка.jpeg"/>
          <p:cNvPicPr>
            <a:picLocks noChangeAspect="1"/>
          </p:cNvPicPr>
          <p:nvPr/>
        </p:nvPicPr>
        <p:blipFill>
          <a:blip r:embed="rId3" cstate="print"/>
          <a:srcRect r="213" b="9523"/>
          <a:stretch>
            <a:fillRect/>
          </a:stretch>
        </p:blipFill>
        <p:spPr>
          <a:xfrm>
            <a:off x="3347864" y="260648"/>
            <a:ext cx="5544616" cy="41044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7" name="Рисунок 6" descr="1679540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480720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«Аукцион».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Написать на листе бумаги за </a:t>
            </a:r>
            <a:r>
              <a:rPr lang="ru-RU" dirty="0" smtClean="0"/>
              <a:t>1 минуту  </a:t>
            </a:r>
            <a:r>
              <a:rPr lang="ru-RU" dirty="0" smtClean="0"/>
              <a:t>как можно больше слов, связанных с профессией  ВРАЧА.  Слова зачитываются по очереди, побеждает команда, которая последней называет слово.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wheel spokes="2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Vospitatel_-_Vy_pervyj_nash_uchitel_vy_slovno_nash_roditel_drug_i_prepodavatel_vospitatel_vosp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5364088" y="5157192"/>
            <a:ext cx="203200" cy="2032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95737" y="332656"/>
            <a:ext cx="6696744" cy="3024336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СПАСИБО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ЗА 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АКТИВНОЕ УЧАСТИЕ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 НАШЕЙ ИГРЕ!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5" name="Рисунок 24" descr="16795409.gi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 rot="16200000" flipV="1">
            <a:off x="5625244" y="3339244"/>
            <a:ext cx="6858000" cy="179512"/>
          </a:xfrm>
          <a:prstGeom prst="rect">
            <a:avLst/>
          </a:prstGeom>
        </p:spPr>
      </p:pic>
      <p:pic>
        <p:nvPicPr>
          <p:cNvPr id="28" name="Рисунок 27" descr="16795409.gi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79512" y="0"/>
            <a:ext cx="8784976" cy="188640"/>
          </a:xfrm>
          <a:prstGeom prst="rect">
            <a:avLst/>
          </a:prstGeom>
        </p:spPr>
      </p:pic>
      <p:pic>
        <p:nvPicPr>
          <p:cNvPr id="29" name="Рисунок 28" descr="16795409.gi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 rot="5400000">
            <a:off x="-3339246" y="3339243"/>
            <a:ext cx="6858001" cy="179511"/>
          </a:xfrm>
          <a:prstGeom prst="rect">
            <a:avLst/>
          </a:prstGeom>
        </p:spPr>
      </p:pic>
      <p:pic>
        <p:nvPicPr>
          <p:cNvPr id="30" name="Рисунок 29" descr="16795409.gi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79512" y="6669360"/>
            <a:ext cx="8784976" cy="188640"/>
          </a:xfrm>
          <a:prstGeom prst="rect">
            <a:avLst/>
          </a:prstGeom>
        </p:spPr>
      </p:pic>
      <p:pic>
        <p:nvPicPr>
          <p:cNvPr id="19" name="Рисунок 18" descr="16094745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732240" y="4797152"/>
            <a:ext cx="2880320" cy="2376264"/>
          </a:xfrm>
          <a:prstGeom prst="rect">
            <a:avLst/>
          </a:prstGeom>
        </p:spPr>
      </p:pic>
      <p:pic>
        <p:nvPicPr>
          <p:cNvPr id="22" name="Рисунок 21" descr="11587802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732240" y="5445224"/>
            <a:ext cx="3096344" cy="1512168"/>
          </a:xfrm>
          <a:prstGeom prst="rect">
            <a:avLst/>
          </a:prstGeom>
        </p:spPr>
      </p:pic>
      <p:pic>
        <p:nvPicPr>
          <p:cNvPr id="27" name="Рисунок 26" descr="16438569.gi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668344" y="5805264"/>
            <a:ext cx="1152128" cy="792088"/>
          </a:xfrm>
          <a:prstGeom prst="rect">
            <a:avLst/>
          </a:prstGeom>
        </p:spPr>
      </p:pic>
      <p:pic>
        <p:nvPicPr>
          <p:cNvPr id="18" name="Vospitatel_-_Vy_pervyj_nash_uchitel_vy_slovno_nash_roditel_drug_i_prepodavatel_vospitatel_vosp_wa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16" cstate="print"/>
          <a:stretch>
            <a:fillRect/>
          </a:stretch>
        </p:blipFill>
        <p:spPr>
          <a:xfrm>
            <a:off x="4499992" y="5157192"/>
            <a:ext cx="864096" cy="576064"/>
          </a:xfrm>
          <a:prstGeom prst="rect">
            <a:avLst/>
          </a:prstGeom>
        </p:spPr>
      </p:pic>
      <p:pic>
        <p:nvPicPr>
          <p:cNvPr id="21" name="Рисунок 20" descr="0_8853a_d1a61f7e_L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123728" y="2571629"/>
            <a:ext cx="5616624" cy="4286371"/>
          </a:xfrm>
          <a:prstGeom prst="rect">
            <a:avLst/>
          </a:prstGeom>
        </p:spPr>
      </p:pic>
      <p:pic>
        <p:nvPicPr>
          <p:cNvPr id="32" name="Рисунок 31" descr="4171388.jpe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12360" y="5779616"/>
            <a:ext cx="864096" cy="724231"/>
          </a:xfrm>
          <a:prstGeom prst="rect">
            <a:avLst/>
          </a:prstGeom>
        </p:spPr>
      </p:pic>
      <p:pic>
        <p:nvPicPr>
          <p:cNvPr id="33" name="Рисунок 32" descr="4171441.jpe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7668344" y="5949280"/>
            <a:ext cx="288032" cy="262508"/>
          </a:xfrm>
          <a:prstGeom prst="rect">
            <a:avLst/>
          </a:prstGeom>
        </p:spPr>
      </p:pic>
      <p:pic>
        <p:nvPicPr>
          <p:cNvPr id="35" name="Рисунок 34" descr="8626043.gif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7308304" y="116632"/>
            <a:ext cx="1718568" cy="1224136"/>
          </a:xfrm>
          <a:prstGeom prst="rect">
            <a:avLst/>
          </a:prstGeom>
        </p:spPr>
      </p:pic>
      <p:pic>
        <p:nvPicPr>
          <p:cNvPr id="36" name="Рисунок 35" descr="8626043.gif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1763688" y="116632"/>
            <a:ext cx="1718568" cy="1224136"/>
          </a:xfrm>
          <a:prstGeom prst="rect">
            <a:avLst/>
          </a:prstGeom>
        </p:spPr>
      </p:pic>
      <p:pic>
        <p:nvPicPr>
          <p:cNvPr id="44" name="Рисунок 43" descr="0_832d0_28474994_S.jp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7740352" y="6093296"/>
            <a:ext cx="360040" cy="360040"/>
          </a:xfrm>
          <a:prstGeom prst="rect">
            <a:avLst/>
          </a:prstGeom>
        </p:spPr>
      </p:pic>
      <p:pic>
        <p:nvPicPr>
          <p:cNvPr id="54" name="Рисунок 53" descr="0_832ac_add96965_S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 rot="304199">
            <a:off x="3491880" y="4725144"/>
            <a:ext cx="1008112" cy="576064"/>
          </a:xfrm>
          <a:prstGeom prst="rect">
            <a:avLst/>
          </a:prstGeom>
        </p:spPr>
      </p:pic>
      <p:pic>
        <p:nvPicPr>
          <p:cNvPr id="55" name="Рисунок 54" descr="0_832ac_add96965_S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4427984" y="5229200"/>
            <a:ext cx="1008112" cy="792088"/>
          </a:xfrm>
          <a:prstGeom prst="rect">
            <a:avLst/>
          </a:prstGeom>
        </p:spPr>
      </p:pic>
      <p:pic>
        <p:nvPicPr>
          <p:cNvPr id="56" name="Рисунок 55" descr="0_832ac_add96965_S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2987824" y="5301208"/>
            <a:ext cx="576064" cy="504056"/>
          </a:xfrm>
          <a:prstGeom prst="rect">
            <a:avLst/>
          </a:prstGeom>
        </p:spPr>
      </p:pic>
      <p:pic>
        <p:nvPicPr>
          <p:cNvPr id="57" name="Рисунок 56" descr="0_832ac_add96965_S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2555776" y="4509120"/>
            <a:ext cx="458465" cy="443676"/>
          </a:xfrm>
          <a:prstGeom prst="rect">
            <a:avLst/>
          </a:prstGeom>
        </p:spPr>
      </p:pic>
      <p:pic>
        <p:nvPicPr>
          <p:cNvPr id="58" name="Рисунок 57" descr="0_832ac_add96965_S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 rot="20887221">
            <a:off x="3203848" y="3861048"/>
            <a:ext cx="648072" cy="504056"/>
          </a:xfrm>
          <a:prstGeom prst="rect">
            <a:avLst/>
          </a:prstGeom>
        </p:spPr>
      </p:pic>
      <p:pic>
        <p:nvPicPr>
          <p:cNvPr id="59" name="Рисунок 58" descr="0_832ac_add96965_S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 rot="2138068">
            <a:off x="6805413" y="3881552"/>
            <a:ext cx="602863" cy="350408"/>
          </a:xfrm>
          <a:prstGeom prst="rect">
            <a:avLst/>
          </a:prstGeom>
        </p:spPr>
      </p:pic>
      <p:pic>
        <p:nvPicPr>
          <p:cNvPr id="60" name="Рисунок 59" descr="0_832ac_add96965_S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4211960" y="4005064"/>
            <a:ext cx="720080" cy="443676"/>
          </a:xfrm>
          <a:prstGeom prst="rect">
            <a:avLst/>
          </a:prstGeom>
        </p:spPr>
      </p:pic>
      <p:pic>
        <p:nvPicPr>
          <p:cNvPr id="61" name="Рисунок 60" descr="0_832ac_add96965_S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4716016" y="3212976"/>
            <a:ext cx="648072" cy="371668"/>
          </a:xfrm>
          <a:prstGeom prst="rect">
            <a:avLst/>
          </a:prstGeom>
        </p:spPr>
      </p:pic>
      <p:pic>
        <p:nvPicPr>
          <p:cNvPr id="62" name="Рисунок 61" descr="0_832ac_add96965_S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 rot="20044954">
            <a:off x="3613064" y="3401786"/>
            <a:ext cx="694413" cy="454990"/>
          </a:xfrm>
          <a:prstGeom prst="rect">
            <a:avLst/>
          </a:prstGeom>
        </p:spPr>
      </p:pic>
      <p:pic>
        <p:nvPicPr>
          <p:cNvPr id="63" name="Рисунок 62" descr="0_832ac_add96965_S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 rot="20276905">
            <a:off x="2375597" y="3882265"/>
            <a:ext cx="642061" cy="373991"/>
          </a:xfrm>
          <a:prstGeom prst="rect">
            <a:avLst/>
          </a:prstGeom>
        </p:spPr>
      </p:pic>
      <p:pic>
        <p:nvPicPr>
          <p:cNvPr id="64" name="Рисунок 63" descr="0_832ac_add96965_S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 rot="1968988">
            <a:off x="6372200" y="4365104"/>
            <a:ext cx="648072" cy="504056"/>
          </a:xfrm>
          <a:prstGeom prst="rect">
            <a:avLst/>
          </a:prstGeom>
        </p:spPr>
      </p:pic>
      <p:pic>
        <p:nvPicPr>
          <p:cNvPr id="65" name="Рисунок 64" descr="0_832ac_add96965_S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6300191" y="3452242"/>
            <a:ext cx="360041" cy="278742"/>
          </a:xfrm>
          <a:prstGeom prst="rect">
            <a:avLst/>
          </a:prstGeom>
        </p:spPr>
      </p:pic>
      <p:pic>
        <p:nvPicPr>
          <p:cNvPr id="66" name="Рисунок 65" descr="0_832ac_add96965_S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 rot="611088">
            <a:off x="5436096" y="3717032"/>
            <a:ext cx="720080" cy="443676"/>
          </a:xfrm>
          <a:prstGeom prst="rect">
            <a:avLst/>
          </a:prstGeom>
        </p:spPr>
      </p:pic>
      <p:pic>
        <p:nvPicPr>
          <p:cNvPr id="67" name="Рисунок 66" descr="0_832ac_add96965_S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5868144" y="5157192"/>
            <a:ext cx="792088" cy="648072"/>
          </a:xfrm>
          <a:prstGeom prst="rect">
            <a:avLst/>
          </a:prstGeom>
        </p:spPr>
      </p:pic>
      <p:pic>
        <p:nvPicPr>
          <p:cNvPr id="68" name="Рисунок 67" descr="0_832ac_add96965_S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5004048" y="4365104"/>
            <a:ext cx="936104" cy="648072"/>
          </a:xfrm>
          <a:prstGeom prst="rect">
            <a:avLst/>
          </a:prstGeom>
        </p:spPr>
      </p:pic>
      <p:pic>
        <p:nvPicPr>
          <p:cNvPr id="69" name="Рисунок 68" descr="16867192.gif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6372200" y="4869160"/>
            <a:ext cx="740082" cy="701131"/>
          </a:xfrm>
          <a:prstGeom prst="rect">
            <a:avLst/>
          </a:prstGeom>
        </p:spPr>
      </p:pic>
      <p:pic>
        <p:nvPicPr>
          <p:cNvPr id="72" name="Рисунок 71" descr="0_85bf3_5d9a5e18_S.gif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4211960" y="2060848"/>
            <a:ext cx="1224136" cy="1130690"/>
          </a:xfrm>
          <a:prstGeom prst="rect">
            <a:avLst/>
          </a:prstGeom>
        </p:spPr>
      </p:pic>
      <p:pic>
        <p:nvPicPr>
          <p:cNvPr id="73" name="Рисунок 72" descr="0_85bf3_5d9a5e18_S.gif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2627784" y="4941168"/>
            <a:ext cx="1013468" cy="936104"/>
          </a:xfrm>
          <a:prstGeom prst="rect">
            <a:avLst/>
          </a:prstGeom>
        </p:spPr>
      </p:pic>
      <p:pic>
        <p:nvPicPr>
          <p:cNvPr id="74" name="Рисунок 73" descr="0_85bf3_5d9a5e18_S.gif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 rot="18702216">
            <a:off x="7601017" y="3645780"/>
            <a:ext cx="1649638" cy="1523711"/>
          </a:xfrm>
          <a:prstGeom prst="rect">
            <a:avLst/>
          </a:prstGeom>
        </p:spPr>
      </p:pic>
      <p:pic>
        <p:nvPicPr>
          <p:cNvPr id="75" name="Рисунок 74" descr="0_85be2_d7bfb9d2_S.gif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5076056" y="4581128"/>
            <a:ext cx="1280021" cy="1182310"/>
          </a:xfrm>
          <a:prstGeom prst="rect">
            <a:avLst/>
          </a:prstGeom>
        </p:spPr>
      </p:pic>
      <p:pic>
        <p:nvPicPr>
          <p:cNvPr id="76" name="Рисунок 75" descr="0_85be2_d7bfb9d2_S.gif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2267744" y="3212976"/>
            <a:ext cx="1403263" cy="1296144"/>
          </a:xfrm>
          <a:prstGeom prst="rect">
            <a:avLst/>
          </a:prstGeom>
        </p:spPr>
      </p:pic>
      <p:pic>
        <p:nvPicPr>
          <p:cNvPr id="77" name="Рисунок 76" descr="0_85be2_d7bfb9d2_S.gif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 rot="13520638">
            <a:off x="6873286" y="2550905"/>
            <a:ext cx="1584176" cy="1463247"/>
          </a:xfrm>
          <a:prstGeom prst="rect">
            <a:avLst/>
          </a:prstGeom>
        </p:spPr>
      </p:pic>
      <p:pic>
        <p:nvPicPr>
          <p:cNvPr id="78" name="Рисунок 77" descr="0_85bf2_db5b43d5_S.gif"/>
          <p:cNvPicPr>
            <a:picLocks noChangeAspect="1"/>
          </p:cNvPicPr>
          <p:nvPr/>
        </p:nvPicPr>
        <p:blipFill>
          <a:blip r:embed="rId25" cstate="print"/>
          <a:stretch>
            <a:fillRect/>
          </a:stretch>
        </p:blipFill>
        <p:spPr>
          <a:xfrm rot="7586495">
            <a:off x="2051720" y="4293096"/>
            <a:ext cx="1008112" cy="931157"/>
          </a:xfrm>
          <a:prstGeom prst="rect">
            <a:avLst/>
          </a:prstGeom>
        </p:spPr>
      </p:pic>
      <p:pic>
        <p:nvPicPr>
          <p:cNvPr id="79" name="Рисунок 78" descr="0_85bf2_db5b43d5_S.gif"/>
          <p:cNvPicPr>
            <a:picLocks noChangeAspect="1"/>
          </p:cNvPicPr>
          <p:nvPr/>
        </p:nvPicPr>
        <p:blipFill>
          <a:blip r:embed="rId25" cstate="print"/>
          <a:stretch>
            <a:fillRect/>
          </a:stretch>
        </p:blipFill>
        <p:spPr>
          <a:xfrm rot="16367352">
            <a:off x="7149787" y="4569656"/>
            <a:ext cx="1008112" cy="931157"/>
          </a:xfrm>
          <a:prstGeom prst="rect">
            <a:avLst/>
          </a:prstGeom>
        </p:spPr>
      </p:pic>
      <p:pic>
        <p:nvPicPr>
          <p:cNvPr id="80" name="Рисунок 79" descr="0_85bf2_db5b43d5_S.gif"/>
          <p:cNvPicPr>
            <a:picLocks noChangeAspect="1"/>
          </p:cNvPicPr>
          <p:nvPr/>
        </p:nvPicPr>
        <p:blipFill>
          <a:blip r:embed="rId25" cstate="print"/>
          <a:stretch>
            <a:fillRect/>
          </a:stretch>
        </p:blipFill>
        <p:spPr>
          <a:xfrm rot="3190188">
            <a:off x="5724128" y="2348880"/>
            <a:ext cx="1008112" cy="931157"/>
          </a:xfrm>
          <a:prstGeom prst="rect">
            <a:avLst/>
          </a:prstGeom>
        </p:spPr>
      </p:pic>
      <p:pic>
        <p:nvPicPr>
          <p:cNvPr id="83" name="Рисунок 82" descr="babochkia-248.gif"/>
          <p:cNvPicPr>
            <a:picLocks noChangeAspect="1"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4139952" y="5157192"/>
            <a:ext cx="1368152" cy="1263713"/>
          </a:xfrm>
          <a:prstGeom prst="rect">
            <a:avLst/>
          </a:prstGeom>
        </p:spPr>
      </p:pic>
      <p:pic>
        <p:nvPicPr>
          <p:cNvPr id="84" name="Рисунок 83" descr="0_85bf1_4730dc8e_S.gif"/>
          <p:cNvPicPr>
            <a:picLocks noChangeAspect="1"/>
          </p:cNvPicPr>
          <p:nvPr/>
        </p:nvPicPr>
        <p:blipFill>
          <a:blip r:embed="rId27" cstate="print"/>
          <a:stretch>
            <a:fillRect/>
          </a:stretch>
        </p:blipFill>
        <p:spPr>
          <a:xfrm>
            <a:off x="5580112" y="3717032"/>
            <a:ext cx="1136005" cy="1049287"/>
          </a:xfrm>
          <a:prstGeom prst="rect">
            <a:avLst/>
          </a:prstGeom>
        </p:spPr>
      </p:pic>
      <p:pic>
        <p:nvPicPr>
          <p:cNvPr id="87" name="Рисунок 86" descr="0_85bf1_4730dc8e_S.gif"/>
          <p:cNvPicPr>
            <a:picLocks noChangeAspect="1"/>
          </p:cNvPicPr>
          <p:nvPr/>
        </p:nvPicPr>
        <p:blipFill>
          <a:blip r:embed="rId27" cstate="print"/>
          <a:stretch>
            <a:fillRect/>
          </a:stretch>
        </p:blipFill>
        <p:spPr>
          <a:xfrm rot="11119547">
            <a:off x="2818045" y="3983512"/>
            <a:ext cx="1136005" cy="1049287"/>
          </a:xfrm>
          <a:prstGeom prst="rect">
            <a:avLst/>
          </a:prstGeom>
        </p:spPr>
      </p:pic>
      <p:pic>
        <p:nvPicPr>
          <p:cNvPr id="89" name="Рисунок 88" descr="babochkia-150.gif"/>
          <p:cNvPicPr>
            <a:picLocks noChangeAspect="1"/>
          </p:cNvPicPr>
          <p:nvPr/>
        </p:nvPicPr>
        <p:blipFill>
          <a:blip r:embed="rId28" cstate="print"/>
          <a:stretch>
            <a:fillRect/>
          </a:stretch>
        </p:blipFill>
        <p:spPr>
          <a:xfrm>
            <a:off x="4067944" y="4437112"/>
            <a:ext cx="673100" cy="628650"/>
          </a:xfrm>
          <a:prstGeom prst="rect">
            <a:avLst/>
          </a:prstGeom>
        </p:spPr>
      </p:pic>
      <p:pic>
        <p:nvPicPr>
          <p:cNvPr id="90" name="воспитатели - мечтатели и волшебники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29" cstate="print"/>
          <a:stretch>
            <a:fillRect/>
          </a:stretch>
        </p:blipFill>
        <p:spPr>
          <a:xfrm>
            <a:off x="4470400" y="3327400"/>
            <a:ext cx="203200" cy="203200"/>
          </a:xfrm>
          <a:prstGeom prst="rect">
            <a:avLst/>
          </a:prstGeom>
        </p:spPr>
      </p:pic>
      <p:pic>
        <p:nvPicPr>
          <p:cNvPr id="91" name="воспитатели - мечтатели и волшебники (1)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30" cstate="print"/>
          <a:stretch>
            <a:fillRect/>
          </a:stretch>
        </p:blipFill>
        <p:spPr>
          <a:xfrm>
            <a:off x="4470400" y="3327400"/>
            <a:ext cx="203200" cy="203200"/>
          </a:xfrm>
          <a:prstGeom prst="rect">
            <a:avLst/>
          </a:prstGeom>
        </p:spPr>
      </p:pic>
      <p:pic>
        <p:nvPicPr>
          <p:cNvPr id="92" name="Nataliya_Plotnikova город детства - копия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31" cstate="print"/>
          <a:stretch>
            <a:fillRect/>
          </a:stretch>
        </p:blipFill>
        <p:spPr>
          <a:xfrm>
            <a:off x="4470400" y="3327400"/>
            <a:ext cx="203200" cy="203200"/>
          </a:xfrm>
          <a:prstGeom prst="rect">
            <a:avLst/>
          </a:prstGeom>
        </p:spPr>
      </p:pic>
      <p:pic>
        <p:nvPicPr>
          <p:cNvPr id="93" name="выбрана дорога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32" cstate="print"/>
          <a:stretch>
            <a:fillRect/>
          </a:stretch>
        </p:blipFill>
        <p:spPr>
          <a:xfrm>
            <a:off x="4470400" y="3327400"/>
            <a:ext cx="203200" cy="203200"/>
          </a:xfrm>
          <a:prstGeom prst="rect">
            <a:avLst/>
          </a:prstGeom>
        </p:spPr>
      </p:pic>
      <p:pic>
        <p:nvPicPr>
          <p:cNvPr id="95" name="Рисунок 94" descr="0_85bf1_4730dc8e_S.gif"/>
          <p:cNvPicPr>
            <a:picLocks noChangeAspect="1"/>
          </p:cNvPicPr>
          <p:nvPr/>
        </p:nvPicPr>
        <p:blipFill>
          <a:blip r:embed="rId27" cstate="print"/>
          <a:stretch>
            <a:fillRect/>
          </a:stretch>
        </p:blipFill>
        <p:spPr>
          <a:xfrm rot="16200000">
            <a:off x="8051354" y="2464247"/>
            <a:ext cx="1136005" cy="1049287"/>
          </a:xfrm>
          <a:prstGeom prst="rect">
            <a:avLst/>
          </a:prstGeom>
        </p:spPr>
      </p:pic>
      <p:pic>
        <p:nvPicPr>
          <p:cNvPr id="70" name="Рисунок 69" descr="9527741.gif"/>
          <p:cNvPicPr>
            <a:picLocks noChangeAspect="1"/>
          </p:cNvPicPr>
          <p:nvPr/>
        </p:nvPicPr>
        <p:blipFill>
          <a:blip r:embed="rId33" cstate="print"/>
          <a:stretch>
            <a:fillRect/>
          </a:stretch>
        </p:blipFill>
        <p:spPr>
          <a:xfrm>
            <a:off x="7020272" y="5431930"/>
            <a:ext cx="1080120" cy="997668"/>
          </a:xfrm>
          <a:prstGeom prst="rect">
            <a:avLst/>
          </a:prstGeom>
        </p:spPr>
      </p:pic>
      <p:pic>
        <p:nvPicPr>
          <p:cNvPr id="94" name="теперь ты воспитатель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34" cstate="print"/>
          <a:stretch>
            <a:fillRect/>
          </a:stretch>
        </p:blipFill>
        <p:spPr>
          <a:xfrm>
            <a:off x="4932040" y="6381328"/>
            <a:ext cx="203200" cy="203200"/>
          </a:xfrm>
          <a:prstGeom prst="rect">
            <a:avLst/>
          </a:prstGeom>
        </p:spPr>
      </p:pic>
      <p:pic>
        <p:nvPicPr>
          <p:cNvPr id="85" name="Рисунок 84" descr="9527741.gif"/>
          <p:cNvPicPr>
            <a:picLocks noChangeAspect="1"/>
          </p:cNvPicPr>
          <p:nvPr/>
        </p:nvPicPr>
        <p:blipFill>
          <a:blip r:embed="rId33" cstate="print"/>
          <a:stretch>
            <a:fillRect/>
          </a:stretch>
        </p:blipFill>
        <p:spPr>
          <a:xfrm>
            <a:off x="3347864" y="2564904"/>
            <a:ext cx="831850" cy="768350"/>
          </a:xfrm>
          <a:prstGeom prst="rect">
            <a:avLst/>
          </a:prstGeom>
        </p:spPr>
      </p:pic>
      <p:pic>
        <p:nvPicPr>
          <p:cNvPr id="86" name="Рисунок 85" descr="8201925.gif"/>
          <p:cNvPicPr>
            <a:picLocks noChangeAspect="1"/>
          </p:cNvPicPr>
          <p:nvPr/>
        </p:nvPicPr>
        <p:blipFill>
          <a:blip r:embed="rId35" cstate="print"/>
          <a:stretch>
            <a:fillRect/>
          </a:stretch>
        </p:blipFill>
        <p:spPr>
          <a:xfrm>
            <a:off x="2123728" y="6093296"/>
            <a:ext cx="4968552" cy="635000"/>
          </a:xfrm>
          <a:prstGeom prst="rect">
            <a:avLst/>
          </a:prstGeom>
        </p:spPr>
      </p:pic>
      <p:pic>
        <p:nvPicPr>
          <p:cNvPr id="88" name="Рисунок 87" descr="babochkia-150.gif"/>
          <p:cNvPicPr>
            <a:picLocks noChangeAspect="1"/>
          </p:cNvPicPr>
          <p:nvPr/>
        </p:nvPicPr>
        <p:blipFill>
          <a:blip r:embed="rId28" cstate="print"/>
          <a:stretch>
            <a:fillRect/>
          </a:stretch>
        </p:blipFill>
        <p:spPr>
          <a:xfrm>
            <a:off x="4067944" y="3068960"/>
            <a:ext cx="673100" cy="628650"/>
          </a:xfrm>
          <a:prstGeom prst="rect">
            <a:avLst/>
          </a:prstGeom>
        </p:spPr>
      </p:pic>
      <p:pic>
        <p:nvPicPr>
          <p:cNvPr id="96" name="Рисунок 95" descr="16797070.gif"/>
          <p:cNvPicPr>
            <a:picLocks noChangeAspect="1"/>
          </p:cNvPicPr>
          <p:nvPr/>
        </p:nvPicPr>
        <p:blipFill>
          <a:blip r:embed="rId36" cstate="print"/>
          <a:stretch>
            <a:fillRect/>
          </a:stretch>
        </p:blipFill>
        <p:spPr>
          <a:xfrm>
            <a:off x="4788024" y="3789040"/>
            <a:ext cx="539750" cy="539750"/>
          </a:xfrm>
          <a:prstGeom prst="rect">
            <a:avLst/>
          </a:prstGeom>
        </p:spPr>
      </p:pic>
      <p:pic>
        <p:nvPicPr>
          <p:cNvPr id="81" name="Рисунок 80" descr="babochkia-248.gif"/>
          <p:cNvPicPr>
            <a:picLocks noChangeAspect="1"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6660232" y="3356992"/>
            <a:ext cx="1368152" cy="1263713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10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7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7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7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9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0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1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34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5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39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0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1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5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6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51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52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000"/>
                            </p:stCondLst>
                            <p:childTnLst>
                              <p:par>
                                <p:cTn id="5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57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58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9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000"/>
                            </p:stCondLst>
                            <p:childTnLst>
                              <p:par>
                                <p:cTn id="62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3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4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5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000"/>
                            </p:stCondLst>
                            <p:childTnLst>
                              <p:par>
                                <p:cTn id="68" presetID="27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9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0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4000"/>
                            </p:stCondLst>
                            <p:childTnLst>
                              <p:par>
                                <p:cTn id="74" presetID="27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75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6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7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0"/>
                            </p:stCondLst>
                            <p:childTnLst>
                              <p:par>
                                <p:cTn id="80" presetID="27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81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82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3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6000"/>
                            </p:stCondLst>
                            <p:childTnLst>
                              <p:par>
                                <p:cTn id="86" presetID="27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87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88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9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7" presetClass="entr" presetSubtype="0" repeatCount="indefinite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7" presetClass="entr" presetSubtype="0" repeatCount="indefinite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7" presetClass="entr" presetSubtype="0" repeatCount="indefinite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7" presetClass="entr" presetSubtype="0" repeatCount="indefinite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7" presetClass="emph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12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519CB"/>
                                      </p:to>
                                    </p:animClr>
                                    <p:animClr clrSpc="rgb">
                                      <p:cBhvr>
                                        <p:cTn id="113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519CB"/>
                                      </p:to>
                                    </p:animClr>
                                    <p:set>
                                      <p:cBhvr>
                                        <p:cTn id="114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5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7" presetClass="emph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17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519CB"/>
                                      </p:to>
                                    </p:animClr>
                                    <p:animClr clrSpc="rgb">
                                      <p:cBhvr>
                                        <p:cTn id="118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519CB"/>
                                      </p:to>
                                    </p:animClr>
                                    <p:set>
                                      <p:cBhvr>
                                        <p:cTn id="119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22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519CB"/>
                                      </p:to>
                                    </p:animClr>
                                    <p:animClr clrSpc="rgb">
                                      <p:cBhvr>
                                        <p:cTn id="123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519CB"/>
                                      </p:to>
                                    </p:animClr>
                                    <p:set>
                                      <p:cBhvr>
                                        <p:cTn id="124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5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27" presetClass="emph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27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519CB"/>
                                      </p:to>
                                    </p:animClr>
                                    <p:animClr clrSpc="rgb">
                                      <p:cBhvr>
                                        <p:cTn id="128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519CB"/>
                                      </p:to>
                                    </p:animClr>
                                    <p:set>
                                      <p:cBhvr>
                                        <p:cTn id="129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0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7" presetClass="emph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32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519CB"/>
                                      </p:to>
                                    </p:animClr>
                                    <p:animClr clrSpc="rgb">
                                      <p:cBhvr>
                                        <p:cTn id="133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519CB"/>
                                      </p:to>
                                    </p:animClr>
                                    <p:set>
                                      <p:cBhvr>
                                        <p:cTn id="134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5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37" presetID="27" presetClass="entr" presetSubtype="0" repeatCount="indefinite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43" presetID="27" presetClass="entr" presetSubtype="0" repeatCount="indefinite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9500"/>
                            </p:stCondLst>
                            <p:childTnLst>
                              <p:par>
                                <p:cTn id="149" presetID="27" presetClass="entr" presetSubtype="0" repeatCount="indefinite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37500"/>
                            </p:stCondLst>
                            <p:childTnLst>
                              <p:par>
                                <p:cTn id="155" presetID="27" presetClass="entr" presetSubtype="0" repeatCount="indefinite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43500"/>
                            </p:stCondLst>
                            <p:childTnLst>
                              <p:par>
                                <p:cTn id="161" presetID="19" presetClass="emph" presetSubtype="0" repeatCount="indefinite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6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519CB"/>
                                      </p:to>
                                    </p:animClr>
                                    <p:animClr clrSpc="rgb">
                                      <p:cBhvr>
                                        <p:cTn id="16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519CB"/>
                                      </p:to>
                                    </p:animClr>
                                    <p:set>
                                      <p:cBhvr>
                                        <p:cTn id="16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44500"/>
                            </p:stCondLst>
                            <p:childTnLst>
                              <p:par>
                                <p:cTn id="167" presetID="19" presetClass="emph" presetSubtype="0" repeatCount="indefinite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6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519CB"/>
                                      </p:to>
                                    </p:animClr>
                                    <p:animClr clrSpc="rgb">
                                      <p:cBhvr>
                                        <p:cTn id="16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519CB"/>
                                      </p:to>
                                    </p:animClr>
                                    <p:set>
                                      <p:cBhvr>
                                        <p:cTn id="17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5500"/>
                            </p:stCondLst>
                            <p:childTnLst>
                              <p:par>
                                <p:cTn id="173" presetID="19" presetClass="emph" presetSubtype="0" repeatCount="indefinite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7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519CB"/>
                                      </p:to>
                                    </p:animClr>
                                    <p:animClr clrSpc="rgb">
                                      <p:cBhvr>
                                        <p:cTn id="17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519CB"/>
                                      </p:to>
                                    </p:animClr>
                                    <p:set>
                                      <p:cBhvr>
                                        <p:cTn id="17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46500"/>
                            </p:stCondLst>
                            <p:childTnLst>
                              <p:par>
                                <p:cTn id="179" presetID="19" presetClass="emph" presetSubtype="0" repeatCount="indefinite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8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519CB"/>
                                      </p:to>
                                    </p:animClr>
                                    <p:animClr clrSpc="rgb">
                                      <p:cBhvr>
                                        <p:cTn id="18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519CB"/>
                                      </p:to>
                                    </p:animClr>
                                    <p:set>
                                      <p:cBhvr>
                                        <p:cTn id="18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47500"/>
                            </p:stCondLst>
                            <p:childTnLst>
                              <p:par>
                                <p:cTn id="185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86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87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8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50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48500"/>
                            </p:stCondLst>
                            <p:childTnLst>
                              <p:par>
                                <p:cTn id="191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92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3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4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5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49500"/>
                            </p:stCondLst>
                            <p:childTnLst>
                              <p:par>
                                <p:cTn id="197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98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9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0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1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50500"/>
                            </p:stCondLst>
                            <p:childTnLst>
                              <p:par>
                                <p:cTn id="203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04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05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6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7" dur="500" autoRev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29" showWhenStopped="0">
                <p:cTn id="20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video>
              <p:cMediaNode vol="100000">
                <p:cTn id="20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video>
            <p:audio>
              <p:cMediaNode showWhenStopped="0">
                <p:cTn id="21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0"/>
                </p:tgtEl>
              </p:cMediaNode>
            </p:audio>
            <p:audio>
              <p:cMediaNode vol="100000" showWhenStopped="0">
                <p:cTn id="2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1"/>
                </p:tgtEl>
              </p:cMediaNode>
            </p:audio>
            <p:audio>
              <p:cMediaNode vol="100000" showWhenStopped="0">
                <p:cTn id="2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audio>
              <p:cMediaNode vol="100000" showWhenStopped="0">
                <p:cTn id="21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  <p:audio>
              <p:cMediaNode vol="100000" showWhenStopped="0">
                <p:cTn id="21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"/>
                </p:tgtEl>
              </p:cMediaNode>
            </p:audio>
          </p:childTnLst>
        </p:cTn>
      </p:par>
    </p:tnLst>
    <p:bldLst>
      <p:bldP spid="2" grpId="0" uiExpand="1" build="allAtOnce"/>
      <p:bldP spid="2" grpId="1" build="allAtOnce"/>
      <p:bldP spid="2" grpId="2" build="allAtOnce"/>
      <p:bldP spid="2" grpId="3" build="allAtOnce"/>
      <p:bldP spid="2" grpId="4" build="allAtOnce"/>
      <p:bldP spid="2" grpId="5" build="allAtOnce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48072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ahoma" pitchFamily="34" charset="0"/>
                <a:cs typeface="Tahoma" pitchFamily="34" charset="0"/>
              </a:rPr>
              <a:t>Используемые источники</a:t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ahoma" pitchFamily="34" charset="0"/>
                <a:cs typeface="Tahoma" pitchFamily="34" charset="0"/>
              </a:rPr>
            </a:b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Лист в клетку </a:t>
            </a:r>
            <a:r>
              <a:rPr lang="ru-RU" sz="32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2"/>
              </a:rPr>
              <a:t>http://www.playcast.ru/uploads/2014/09/21/9915829.jpeg</a:t>
            </a:r>
            <a:r>
              <a:rPr lang="ru-RU" sz="32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32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2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32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Учительница </a:t>
            </a:r>
            <a:r>
              <a:rPr lang="en-US" sz="32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3"/>
              </a:rPr>
              <a:t>http</a:t>
            </a:r>
            <a:r>
              <a:rPr lang="ru-RU" sz="32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3"/>
              </a:rPr>
              <a:t>://</a:t>
            </a:r>
            <a:r>
              <a:rPr lang="en-US" sz="32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3"/>
              </a:rPr>
              <a:t>www</a:t>
            </a:r>
            <a:r>
              <a:rPr lang="ru-RU" sz="32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3"/>
              </a:rPr>
              <a:t>.</a:t>
            </a:r>
            <a:r>
              <a:rPr lang="en-US" sz="3200" u="sng" dirty="0" err="1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3"/>
              </a:rPr>
              <a:t>playcast</a:t>
            </a:r>
            <a:r>
              <a:rPr lang="ru-RU" sz="32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3"/>
              </a:rPr>
              <a:t>.</a:t>
            </a:r>
            <a:r>
              <a:rPr lang="en-US" sz="3200" u="sng" dirty="0" err="1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3"/>
              </a:rPr>
              <a:t>ru</a:t>
            </a:r>
            <a:r>
              <a:rPr lang="ru-RU" sz="32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3"/>
              </a:rPr>
              <a:t>/</a:t>
            </a:r>
            <a:r>
              <a:rPr lang="en-US" sz="32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3"/>
              </a:rPr>
              <a:t>uploads</a:t>
            </a:r>
            <a:r>
              <a:rPr lang="ru-RU" sz="32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3"/>
              </a:rPr>
              <a:t>/2015/02/09/12027652.</a:t>
            </a:r>
            <a:r>
              <a:rPr lang="en-US" sz="3200" u="sng" dirty="0" err="1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3"/>
              </a:rPr>
              <a:t>png</a:t>
            </a:r>
            <a:r>
              <a:rPr lang="ru-RU" sz="32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32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2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32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Цифры</a:t>
            </a:r>
            <a:r>
              <a:rPr lang="ru-RU" sz="32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en-US" sz="3200" dirty="0" smtClean="0">
                <a:latin typeface="Monotype Corsiva" pitchFamily="66" charset="0"/>
                <a:hlinkClick r:id="rId4"/>
              </a:rPr>
              <a:t>http://img-fotki.yandex.ru/get/5409/47407354.274/0_8e961_2109d486_S.png</a:t>
            </a:r>
            <a:r>
              <a:rPr lang="ru-RU" sz="3200" dirty="0" smtClean="0">
                <a:latin typeface="Monotype Corsiva" pitchFamily="66" charset="0"/>
              </a:rPr>
              <a:t> </a:t>
            </a:r>
            <a:br>
              <a:rPr lang="ru-RU" sz="3200" dirty="0" smtClean="0">
                <a:latin typeface="Monotype Corsiva" pitchFamily="66" charset="0"/>
              </a:rPr>
            </a:br>
            <a:endParaRPr lang="ru-RU" sz="3200" dirty="0"/>
          </a:p>
        </p:txBody>
      </p:sp>
      <p:pic>
        <p:nvPicPr>
          <p:cNvPr id="14" name="Рисунок 13" descr="17471946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87216" y="-1323528"/>
            <a:ext cx="7056784" cy="8181528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7" name="Рисунок 6" descr="1679540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  <p:pic>
        <p:nvPicPr>
          <p:cNvPr id="8" name="Рисунок 7" descr="1679540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-3339246" y="3339243"/>
            <a:ext cx="6858001" cy="179511"/>
          </a:xfrm>
          <a:prstGeom prst="rect">
            <a:avLst/>
          </a:prstGeom>
        </p:spPr>
      </p:pic>
      <p:pic>
        <p:nvPicPr>
          <p:cNvPr id="9" name="Рисунок 8" descr="1679540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5625244" y="3339245"/>
            <a:ext cx="6858001" cy="179511"/>
          </a:xfrm>
          <a:prstGeom prst="rect">
            <a:avLst/>
          </a:prstGeom>
        </p:spPr>
      </p:pic>
      <p:pic>
        <p:nvPicPr>
          <p:cNvPr id="10" name="Рисунок 9" descr="1671219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23720" y="5445224"/>
            <a:ext cx="2520280" cy="1340768"/>
          </a:xfrm>
          <a:prstGeom prst="rect">
            <a:avLst/>
          </a:prstGeom>
        </p:spPr>
      </p:pic>
      <p:pic>
        <p:nvPicPr>
          <p:cNvPr id="11" name="Рисунок 10" descr="16897863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04248" y="5345832"/>
            <a:ext cx="2088232" cy="1512168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1228998"/>
          </a:xfrm>
        </p:spPr>
        <p:txBody>
          <a:bodyPr/>
          <a:lstStyle/>
          <a:p>
            <a:pPr lvl="0"/>
            <a:r>
              <a:rPr lang="ru-RU" u="sng" dirty="0" smtClean="0"/>
              <a:t> Назовите компоненты трудовой деятельности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5700" i="1" dirty="0" smtClean="0">
                <a:solidFill>
                  <a:srgbClr val="9900CC"/>
                </a:solidFill>
                <a:latin typeface="Monotype Corsiva" pitchFamily="66" charset="0"/>
              </a:rPr>
              <a:t>задумка (мотив) – </a:t>
            </a:r>
            <a:br>
              <a:rPr lang="ru-RU" sz="5700" i="1" dirty="0" smtClean="0">
                <a:solidFill>
                  <a:srgbClr val="9900CC"/>
                </a:solidFill>
                <a:latin typeface="Monotype Corsiva" pitchFamily="66" charset="0"/>
              </a:rPr>
            </a:br>
            <a:r>
              <a:rPr lang="ru-RU" sz="5700" i="1" dirty="0" smtClean="0">
                <a:solidFill>
                  <a:srgbClr val="9900CC"/>
                </a:solidFill>
                <a:latin typeface="Monotype Corsiva" pitchFamily="66" charset="0"/>
              </a:rPr>
              <a:t>цель – </a:t>
            </a:r>
            <a:br>
              <a:rPr lang="ru-RU" sz="5700" i="1" dirty="0" smtClean="0">
                <a:solidFill>
                  <a:srgbClr val="9900CC"/>
                </a:solidFill>
                <a:latin typeface="Monotype Corsiva" pitchFamily="66" charset="0"/>
              </a:rPr>
            </a:br>
            <a:r>
              <a:rPr lang="ru-RU" sz="5700" i="1" dirty="0" smtClean="0">
                <a:solidFill>
                  <a:srgbClr val="9900CC"/>
                </a:solidFill>
                <a:latin typeface="Monotype Corsiva" pitchFamily="66" charset="0"/>
              </a:rPr>
              <a:t>материалы – инструменты –</a:t>
            </a:r>
            <a:br>
              <a:rPr lang="ru-RU" sz="5700" i="1" dirty="0" smtClean="0">
                <a:solidFill>
                  <a:srgbClr val="9900CC"/>
                </a:solidFill>
                <a:latin typeface="Monotype Corsiva" pitchFamily="66" charset="0"/>
              </a:rPr>
            </a:br>
            <a:r>
              <a:rPr lang="ru-RU" sz="5700" i="1" dirty="0" smtClean="0">
                <a:solidFill>
                  <a:srgbClr val="9900CC"/>
                </a:solidFill>
                <a:latin typeface="Monotype Corsiva" pitchFamily="66" charset="0"/>
              </a:rPr>
              <a:t>трудовые действия– </a:t>
            </a:r>
            <a:br>
              <a:rPr lang="ru-RU" sz="5700" i="1" dirty="0" smtClean="0">
                <a:solidFill>
                  <a:srgbClr val="9900CC"/>
                </a:solidFill>
                <a:latin typeface="Monotype Corsiva" pitchFamily="66" charset="0"/>
              </a:rPr>
            </a:br>
            <a:r>
              <a:rPr lang="ru-RU" sz="5700" i="1" dirty="0" smtClean="0">
                <a:solidFill>
                  <a:srgbClr val="9900CC"/>
                </a:solidFill>
                <a:latin typeface="Monotype Corsiva" pitchFamily="66" charset="0"/>
              </a:rPr>
              <a:t>результат.</a:t>
            </a:r>
            <a:r>
              <a:rPr lang="ru-RU" sz="5700" dirty="0" smtClean="0"/>
              <a:t/>
            </a:r>
            <a:br>
              <a:rPr lang="ru-RU" sz="5700" dirty="0" smtClean="0"/>
            </a:br>
            <a:endParaRPr lang="ru-RU" sz="5700" dirty="0"/>
          </a:p>
        </p:txBody>
      </p:sp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7" name="Рисунок 6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</p:spTree>
  </p:cSld>
  <p:clrMapOvr>
    <a:masterClrMapping/>
  </p:clrMapOvr>
  <p:transition spd="med">
    <p:pull dir="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552728"/>
          </a:xfrm>
        </p:spPr>
        <p:txBody>
          <a:bodyPr/>
          <a:lstStyle/>
          <a:p>
            <a:r>
              <a:rPr lang="ru-RU" sz="6000" u="sng" dirty="0" smtClean="0"/>
              <a:t>Что  является условием реализации культурологического подхода в педагогике ?</a:t>
            </a:r>
            <a:endParaRPr lang="ru-RU" sz="6000" u="sng" dirty="0"/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480720"/>
          </a:xfrm>
        </p:spPr>
        <p:txBody>
          <a:bodyPr/>
          <a:lstStyle/>
          <a:p>
            <a:r>
              <a:rPr lang="ru-RU" sz="4200" i="1" dirty="0" smtClean="0">
                <a:solidFill>
                  <a:srgbClr val="9900CC"/>
                </a:solidFill>
              </a:rPr>
              <a:t>Условием реализации культурологического подхода в педагогике является диалог культур – личностной культуры ребёнка и педагогической культуры воспитателя, специалиста, в этнических регионах добавляется этнокультура. </a:t>
            </a:r>
            <a:br>
              <a:rPr lang="ru-RU" sz="4200" i="1" dirty="0" smtClean="0">
                <a:solidFill>
                  <a:srgbClr val="9900CC"/>
                </a:solidFill>
              </a:rPr>
            </a:br>
            <a:endParaRPr lang="ru-RU" sz="4200" i="1" dirty="0">
              <a:solidFill>
                <a:srgbClr val="9900CC"/>
              </a:solidFill>
            </a:endParaRPr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480720"/>
          </a:xfrm>
        </p:spPr>
        <p:txBody>
          <a:bodyPr/>
          <a:lstStyle/>
          <a:p>
            <a:r>
              <a:rPr lang="ru-RU" sz="7200" u="sng" dirty="0" smtClean="0"/>
              <a:t>Назовите методы и приёмы руководства</a:t>
            </a:r>
            <a:br>
              <a:rPr lang="ru-RU" sz="7200" u="sng" dirty="0" smtClean="0"/>
            </a:br>
            <a:r>
              <a:rPr lang="ru-RU" sz="7200" u="sng" dirty="0" smtClean="0"/>
              <a:t>при трудовом воспитании.</a:t>
            </a:r>
            <a:r>
              <a:rPr lang="ru-RU" sz="7200" dirty="0" smtClean="0"/>
              <a:t> </a:t>
            </a:r>
            <a:endParaRPr lang="ru-RU" sz="7200" dirty="0"/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cover dir="r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6552728"/>
          </a:xfrm>
        </p:spPr>
        <p:txBody>
          <a:bodyPr/>
          <a:lstStyle/>
          <a:p>
            <a:r>
              <a:rPr lang="ru-RU" sz="2800" i="1" dirty="0" smtClean="0">
                <a:solidFill>
                  <a:srgbClr val="9900CC"/>
                </a:solidFill>
              </a:rPr>
              <a:t>объяснение и показ; игровые ситуации; игровые приемы; поощрение; использование поэтических текстов, песен, </a:t>
            </a:r>
            <a:r>
              <a:rPr lang="ru-RU" sz="2800" i="1" dirty="0" err="1" smtClean="0">
                <a:solidFill>
                  <a:srgbClr val="9900CC"/>
                </a:solidFill>
              </a:rPr>
              <a:t>потешек</a:t>
            </a:r>
            <a:r>
              <a:rPr lang="ru-RU" sz="2800" b="1" i="1" dirty="0" smtClean="0">
                <a:solidFill>
                  <a:srgbClr val="9900CC"/>
                </a:solidFill>
              </a:rPr>
              <a:t>, </a:t>
            </a:r>
            <a:r>
              <a:rPr lang="ru-RU" sz="2800" i="1" dirty="0" smtClean="0">
                <a:solidFill>
                  <a:srgbClr val="9900CC"/>
                </a:solidFill>
              </a:rPr>
              <a:t>поговорок;  показ инсценировок с помощью игрушек</a:t>
            </a:r>
            <a:r>
              <a:rPr lang="ru-RU" sz="2800" b="1" i="1" dirty="0" smtClean="0">
                <a:solidFill>
                  <a:srgbClr val="9900CC"/>
                </a:solidFill>
              </a:rPr>
              <a:t>;</a:t>
            </a:r>
            <a:r>
              <a:rPr lang="ru-RU" sz="2800" i="1" dirty="0" smtClean="0">
                <a:solidFill>
                  <a:srgbClr val="9900CC"/>
                </a:solidFill>
              </a:rPr>
              <a:t/>
            </a:r>
            <a:br>
              <a:rPr lang="ru-RU" sz="2800" i="1" dirty="0" smtClean="0">
                <a:solidFill>
                  <a:srgbClr val="9900CC"/>
                </a:solidFill>
              </a:rPr>
            </a:br>
            <a:r>
              <a:rPr lang="ru-RU" sz="2800" i="1" dirty="0" smtClean="0">
                <a:solidFill>
                  <a:srgbClr val="9900CC"/>
                </a:solidFill>
              </a:rPr>
              <a:t>положительный пример сверстника</a:t>
            </a:r>
            <a:r>
              <a:rPr lang="ru-RU" sz="2800" b="1" i="1" dirty="0" smtClean="0">
                <a:solidFill>
                  <a:srgbClr val="9900CC"/>
                </a:solidFill>
              </a:rPr>
              <a:t>;</a:t>
            </a:r>
            <a:br>
              <a:rPr lang="ru-RU" sz="2800" b="1" i="1" dirty="0" smtClean="0">
                <a:solidFill>
                  <a:srgbClr val="9900CC"/>
                </a:solidFill>
              </a:rPr>
            </a:br>
            <a:r>
              <a:rPr lang="ru-RU" sz="2800" b="1" i="1" dirty="0" smtClean="0">
                <a:solidFill>
                  <a:srgbClr val="9900CC"/>
                </a:solidFill>
              </a:rPr>
              <a:t> </a:t>
            </a:r>
            <a:r>
              <a:rPr lang="ru-RU" sz="2800" i="1" dirty="0" smtClean="0">
                <a:solidFill>
                  <a:srgbClr val="9900CC"/>
                </a:solidFill>
              </a:rPr>
              <a:t>рассматривание иллюстраций</a:t>
            </a:r>
            <a:r>
              <a:rPr lang="ru-RU" sz="2800" b="1" i="1" dirty="0" smtClean="0">
                <a:solidFill>
                  <a:srgbClr val="9900CC"/>
                </a:solidFill>
              </a:rPr>
              <a:t>; </a:t>
            </a:r>
            <a:br>
              <a:rPr lang="ru-RU" sz="2800" b="1" i="1" dirty="0" smtClean="0">
                <a:solidFill>
                  <a:srgbClr val="9900CC"/>
                </a:solidFill>
              </a:rPr>
            </a:br>
            <a:r>
              <a:rPr lang="ru-RU" sz="2800" i="1" dirty="0" smtClean="0">
                <a:solidFill>
                  <a:srgbClr val="9900CC"/>
                </a:solidFill>
              </a:rPr>
              <a:t>чтение </a:t>
            </a:r>
            <a:r>
              <a:rPr lang="ru-RU" sz="2800" i="1" dirty="0" smtClean="0">
                <a:solidFill>
                  <a:srgbClr val="9900CC"/>
                </a:solidFill>
              </a:rPr>
              <a:t>художественной литературы</a:t>
            </a:r>
            <a:r>
              <a:rPr lang="ru-RU" sz="2800" b="1" i="1" dirty="0" smtClean="0">
                <a:solidFill>
                  <a:srgbClr val="9900CC"/>
                </a:solidFill>
              </a:rPr>
              <a:t>;  </a:t>
            </a:r>
            <a:r>
              <a:rPr lang="ru-RU" sz="2800" b="1" i="1" dirty="0" smtClean="0">
                <a:solidFill>
                  <a:srgbClr val="9900CC"/>
                </a:solidFill>
              </a:rPr>
              <a:t/>
            </a:r>
            <a:br>
              <a:rPr lang="ru-RU" sz="2800" b="1" i="1" dirty="0" smtClean="0">
                <a:solidFill>
                  <a:srgbClr val="9900CC"/>
                </a:solidFill>
              </a:rPr>
            </a:br>
            <a:r>
              <a:rPr lang="ru-RU" sz="2800" i="1" dirty="0" smtClean="0">
                <a:solidFill>
                  <a:srgbClr val="9900CC"/>
                </a:solidFill>
              </a:rPr>
              <a:t>решение </a:t>
            </a:r>
            <a:r>
              <a:rPr lang="ru-RU" sz="2800" i="1" dirty="0" smtClean="0">
                <a:solidFill>
                  <a:srgbClr val="9900CC"/>
                </a:solidFill>
              </a:rPr>
              <a:t>проблемных ситуаций</a:t>
            </a:r>
            <a:r>
              <a:rPr lang="ru-RU" sz="2800" b="1" i="1" dirty="0" smtClean="0">
                <a:solidFill>
                  <a:srgbClr val="9900CC"/>
                </a:solidFill>
              </a:rPr>
              <a:t>; </a:t>
            </a:r>
            <a:r>
              <a:rPr lang="ru-RU" sz="2800" i="1" dirty="0" smtClean="0">
                <a:solidFill>
                  <a:srgbClr val="9900CC"/>
                </a:solidFill>
              </a:rPr>
              <a:t>личный пример</a:t>
            </a:r>
            <a:r>
              <a:rPr lang="ru-RU" sz="2800" b="1" i="1" dirty="0" smtClean="0">
                <a:solidFill>
                  <a:srgbClr val="9900CC"/>
                </a:solidFill>
              </a:rPr>
              <a:t>; </a:t>
            </a:r>
            <a:r>
              <a:rPr lang="ru-RU" sz="2800" i="1" dirty="0" smtClean="0">
                <a:solidFill>
                  <a:srgbClr val="9900CC"/>
                </a:solidFill>
              </a:rPr>
              <a:t>взаимопомощь</a:t>
            </a:r>
            <a:r>
              <a:rPr lang="ru-RU" sz="2800" b="1" i="1" dirty="0" smtClean="0">
                <a:solidFill>
                  <a:srgbClr val="9900CC"/>
                </a:solidFill>
              </a:rPr>
              <a:t>;  </a:t>
            </a:r>
            <a:r>
              <a:rPr lang="ru-RU" sz="2800" i="1" dirty="0" smtClean="0">
                <a:solidFill>
                  <a:srgbClr val="9900CC"/>
                </a:solidFill>
              </a:rPr>
              <a:t>рассказы на этические темы; </a:t>
            </a:r>
            <a:r>
              <a:rPr lang="ru-RU" sz="2800" i="1" dirty="0" smtClean="0">
                <a:solidFill>
                  <a:srgbClr val="9900CC"/>
                </a:solidFill>
              </a:rPr>
              <a:t> взаимопомощь</a:t>
            </a:r>
            <a:r>
              <a:rPr lang="ru-RU" sz="2800" i="1" dirty="0" smtClean="0">
                <a:solidFill>
                  <a:srgbClr val="9900CC"/>
                </a:solidFill>
              </a:rPr>
              <a:t>; объективная оценка труда детей; привлечение детей к анализу результатов труда; контроль за действиями детей.</a:t>
            </a:r>
            <a:endParaRPr lang="ru-RU" sz="2800" dirty="0">
              <a:solidFill>
                <a:srgbClr val="9900CC"/>
              </a:solidFill>
            </a:endParaRPr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7128792" cy="1228998"/>
          </a:xfrm>
        </p:spPr>
        <p:txBody>
          <a:bodyPr/>
          <a:lstStyle/>
          <a:p>
            <a:pPr lvl="0"/>
            <a:r>
              <a:rPr lang="ru-RU" sz="4000" u="sng" dirty="0" smtClean="0"/>
              <a:t>Составьте классификацию профессий по следующим группам</a:t>
            </a:r>
            <a:r>
              <a:rPr lang="ru-RU" sz="4000" dirty="0" smtClean="0"/>
              <a:t>:</a:t>
            </a:r>
            <a:br>
              <a:rPr lang="ru-RU" sz="4000" dirty="0" smtClean="0"/>
            </a:br>
            <a:r>
              <a:rPr lang="ru-RU" sz="4000" dirty="0" smtClean="0"/>
              <a:t> творческие; героические; сельские и городские; «женские» и«мужские»;</a:t>
            </a:r>
            <a:br>
              <a:rPr lang="ru-RU" sz="4000" dirty="0" smtClean="0"/>
            </a:br>
            <a:r>
              <a:rPr lang="ru-RU" sz="4000" dirty="0" smtClean="0"/>
              <a:t>  редкие профессии и профессии прошлых лет; </a:t>
            </a:r>
            <a:br>
              <a:rPr lang="ru-RU" sz="4000" dirty="0" smtClean="0"/>
            </a:br>
            <a:r>
              <a:rPr lang="ru-RU" sz="4000" dirty="0" smtClean="0"/>
              <a:t>новые профессии; </a:t>
            </a:r>
            <a:br>
              <a:rPr lang="ru-RU" sz="4000" dirty="0" smtClean="0"/>
            </a:br>
            <a:r>
              <a:rPr lang="ru-RU" sz="4000" dirty="0" smtClean="0"/>
              <a:t>профессии будущего.</a:t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3" name="Рисунок 2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334680" y="3334680"/>
            <a:ext cx="6858000" cy="188640"/>
          </a:xfrm>
          <a:prstGeom prst="rect">
            <a:avLst/>
          </a:prstGeom>
        </p:spPr>
      </p:pic>
      <p:pic>
        <p:nvPicPr>
          <p:cNvPr id="4" name="Рисунок 3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20680" y="3334680"/>
            <a:ext cx="6858000" cy="188640"/>
          </a:xfrm>
          <a:prstGeom prst="rect">
            <a:avLst/>
          </a:prstGeom>
        </p:spPr>
      </p:pic>
      <p:pic>
        <p:nvPicPr>
          <p:cNvPr id="5" name="Рисунок 4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0"/>
            <a:ext cx="8784976" cy="188640"/>
          </a:xfrm>
          <a:prstGeom prst="rect">
            <a:avLst/>
          </a:prstGeom>
        </p:spPr>
      </p:pic>
      <p:pic>
        <p:nvPicPr>
          <p:cNvPr id="6" name="Рисунок 5" descr="167954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79512" y="6669360"/>
            <a:ext cx="8784976" cy="188640"/>
          </a:xfrm>
          <a:prstGeom prst="rect">
            <a:avLst/>
          </a:prstGeo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_Тема Office">
  <a:themeElements>
    <a:clrScheme name="Другая 3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1627</TotalTime>
  <Words>575</Words>
  <Application>Microsoft Office PowerPoint</Application>
  <PresentationFormat>Экран (4:3)</PresentationFormat>
  <Paragraphs>47</Paragraphs>
  <Slides>36</Slides>
  <Notes>1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1_Тема Office</vt:lpstr>
      <vt:lpstr> «Деловая  игра»   </vt:lpstr>
      <vt:lpstr>Деловая  игра для   педагогов   ДОУ     </vt:lpstr>
      <vt:lpstr>Назовите компоненты трудовой деятельности  </vt:lpstr>
      <vt:lpstr> Назовите компоненты трудовой деятельности задумка (мотив) –  цель –  материалы – инструменты – трудовые действия–  результат. </vt:lpstr>
      <vt:lpstr>Что  является условием реализации культурологического подхода в педагогике ?</vt:lpstr>
      <vt:lpstr>Условием реализации культурологического подхода в педагогике является диалог культур – личностной культуры ребёнка и педагогической культуры воспитателя, специалиста, в этнических регионах добавляется этнокультура.  </vt:lpstr>
      <vt:lpstr>Назовите методы и приёмы руководства при трудовом воспитании. </vt:lpstr>
      <vt:lpstr>объяснение и показ; игровые ситуации; игровые приемы; поощрение; использование поэтических текстов, песен, потешек, поговорок;  показ инсценировок с помощью игрушек; положительный пример сверстника;  рассматривание иллюстраций;  чтение художественной литературы;   решение проблемных ситуаций; личный пример; взаимопомощь;  рассказы на этические темы;  взаимопомощь; объективная оценка труда детей; привлечение детей к анализу результатов труда; контроль за действиями детей.</vt:lpstr>
      <vt:lpstr>Составьте классификацию профессий по следующим группам:  творческие; героические; сельские и городские; «женские» и«мужские»;   редкие профессии и профессии прошлых лет;  новые профессии;  профессии будущего. </vt:lpstr>
      <vt:lpstr>- творческие : художник, писатель, поэт, артист музыкант, журналист;   - героические : в которых,  присутствуют риск и ответственность: спасатели, пожарные, врачи, педагоги, милиционеры, лётчики;   - сельские : агроном, фермер, пастух, овощевод;  и городские: дворник, лифтёр,  водители трамвая  и др;  - «женские» : швея, воспитатель, няня, горничная и др.; и «мужские» : энергетик, строитель машинист, летчик, сварщик и др.; - редкие профессии : дегустатор, краснодеревщик, космонавт, змееловы, виноделы, ювелир и др.   профессии прошлых лет :кучер, пряха, прачка, стряпчий; - новые профессии : дизайнер, визажист, менеджер, программист, супервайзер, ресепшионист; - профессии будущего : экологи, специалисты индустрии развлечений, красоты и здоровья, высококвалифицированные строители, архитекторы. </vt:lpstr>
      <vt:lpstr>Продумайте и  опишите  варианты мотивации  детей :  2мл. гр. – к самостоятельному одеванию;  средней гр. – к  уборке  игрушек  на  место;   старшей гр. – к   труду   на   клумбе;  подготовительной   к  школе  группы –      заправлять   кровати   после   сна.</vt:lpstr>
      <vt:lpstr>Дайте   определение  следующим  видам  организации  труда  детей:  Общий труд  ( с  какого возраста  вводится); Совместный  труд ( с  какого возраста  вводится); Коллективный   труд ( с  какого возраста  вводится);   </vt:lpstr>
      <vt:lpstr>Общий труд предполагает такую организацию детей, при которой при общей цели каждый ребенок выполняет какую-то часть работы самостоятельно.  (в средней группе)   Совместный труд предполагает такое взаимодействие детей, где труд каждого зависит от темпа, качества работы других. Цель, как и в общем труде, - единая. (в старшей и подготовительной к школе  группе)   Коллективной можно назвать такую форму организации труда, при которой дети наряду с трудовыми решают и нравственные задачи: договариваются о разделении труда, помогают друг другу в случае необходимости, «болеют» за качество общей, совместной работы.    (в старшей и подготовительной к школе  группе) </vt:lpstr>
      <vt:lpstr>Какое  значение  имеет  знакомство дошкольников  с профессиями взрослых  на их социально-личностное (познавательное) развитие? </vt:lpstr>
      <vt:lpstr>Наблюдению за трудом взрослых, объяснению его значения в жизни людей принадлежит  важная роль во всестороннем развитии личности ребёнка.</vt:lpstr>
      <vt:lpstr>В детском саду, семье, доступном ему общественном окружении – всюду ребёнок сталкивается с трудом взрослых, пользуется его результатами. Поначалу внимание детей привлекают лишь внешние моменты. Последовательное ознакомление с трудом взрослых в ближайшем окружении, а затем и за пределами детского сада позволяет развивать у них представление о сути и значении трудовых действий, об общественном устройстве жизни в целом. </vt:lpstr>
      <vt:lpstr>Знания  о  социальной действительности  составляют основу  человеческого  сознания, являются  важнейшим  компонентом в  структуре  личности, выступают как  внутреннее  условие формирования  ее  социальной направленности, отношения  к  миру.  От  уровня  знаний  о  труде  зависит и  интерес  к труду, и  развитие познавательной  деятельности, и умение  практически  выполнять доступные  трудовые  действия.</vt:lpstr>
      <vt:lpstr>Какие виды  деятельности  и формы работы можно использовать при знакомстве детей  с  профессиями? </vt:lpstr>
      <vt:lpstr>* Организованная    непосредственная  образовательная деятельность ; *самостоятельная деятельность детей; *познавательно-исследовательская, проектная деятельность; *наблюдение за трудом взрослых; *коммуникативная деятельность; *чтение художественной литературы; *художественно-творческая деятельность; *игровая деятельность; *моделирование; *целевые прогулки и экскурсии; *культурно - досуговая деятельность; *экскурсии и встречи с людьми разных профессий; *встречи с интересными людьми; *живой пример окружающих взрослых; *совместная деятельность детей и взрослых (может осуществляться в процессе бытового труда, труда в природе, труда по обслуживанию игр и занятий). </vt:lpstr>
      <vt:lpstr>С какими профессиями знакомим детей в разных  возрастных  группах?     </vt:lpstr>
      <vt:lpstr>2 мл.гр. – с трудом близких взрослых: воспитатель, помощник воспитателя, музыкальный руководитель, медсестра. ( врач), повар, продавец. ср.гр. – шофер, почтальон, врач, знание о профессиях родителей. ст.гр. – учитель, работники с/х, транспорта, связи, торговли, летчики, моряки,  с трудом людей творческих профессий: художника, писателя,  актера. Детей 7-го года жизни продолжают знакомить с профессиями жителей  родного города, с героическим прошлым и настоящим нашей Родины. Расширяются представления о разных специальностях. </vt:lpstr>
      <vt:lpstr>Какова, с вашей точки зрения, роль семьи  в процессе познавательного  и нравственного  развития дошкольников  через знакомство с профессиями? </vt:lpstr>
      <vt:lpstr>информационное воздействие родителей может проявляться во всех разновидностях  воспитательной деятельности, т.к. на каждом шагу мы сталкиваемся с необходимостью дать ребенку сведения о той или иной профессии. Это, прежде всего, доступные беседы о себе, своей работе; пояснение: сказок, произведений худ. литературы, иллюстраций к ним, мультфильмов, т.е.  всего увиденного и услышанного. Для создания положительного отношения и привычки к труду важнейшее значение имеет живой пример окружающих взрослых, непосредственное соприкосновение с их трудом</vt:lpstr>
      <vt:lpstr> Если вы услышите от родителей фразу, сказанную ребенку:  «Если будешь плохо заниматься то, когда вырастешь, пойдешь улицы подметать», – как вы отреагируете?    </vt:lpstr>
      <vt:lpstr> Вспомните и назовите литературные произведения о профессиях. </vt:lpstr>
      <vt:lpstr>В.В.Маяковский – «Кем быть?» «Эта книжечка моя  про моря и про маяк»  С.В. Михалков – «А что у вас?»  «Дядя Стёпа – милиционер» К.И.Чуковский – «Айболит» С.Я.Маршак – «Пожар»,«Почта»… В.П.Бороздин –«Звездолётчики» стихотворения  Б.В.Заходера – «Строитель, «Шофёр», «Переплётчица», «Сапожник»…     </vt:lpstr>
      <vt:lpstr>Пословицы о труде Не учи безделью, а учи рукоделью.  Уменье и труд – всё перетрут!  Пашню пашут – руками не машут.  Доброе начало  полдела откачало.  Чтоб в почёте быть – надо труд свой любить.  Много спать – дела не знать.  Не тот хорош, кто лицом пригож, а тот хорош, кто на дело гож.  Есть терпенье – будет и уменье.  Маленькое дело лучше большого безделья.  Не тот глуп, кто на слова скуп, а тот глуп, кто на деле туп.  Работай до поту – так и поешь в охоту.  Легко добыто – легко и прожито.   </vt:lpstr>
      <vt:lpstr>Труд – дело чести.  Будь в труде на первом месте.  Кто любит трудиться – тому без дела не сидится.  Работай боле – тебя и помнить будут доле.  Кто пахать не ленится – у того и хлеб родится.  Дерево дорого плодами, а человек – делами.  На чужой каравай рта не разевай, а пораньше вставай, да свой добывай.  Что посеешь, то и пожнёшь.   С мастерством люди не родятся, а добытым ремеслом гордятся.  Любишь кататься – люби и саночки возить.  Осталось дело до завтра – считай, что застряло.   Пока ленивый разомнётся, усердный – с работы вернётся.  От беспорядка всякое дело – шатко.</vt:lpstr>
      <vt:lpstr>«Отгадай профессию по описанию».  </vt:lpstr>
      <vt:lpstr>В настоящее время в России эта профессия завоевала особую популярность. В отличие от европейских стран, у нас в стране получить данную профессию совсем не сложно. А вот во Франции, например, желающие получить эту профессию подвергаются серьезному экзамену. Одним из главных этапов экзамена являются психологические испытания. Их задача – установить личные качества испытуемого: степень активности, умение сохранять самообладание и хладнокровие. Путем перекрестных опросов выясняется его воспитанность, обходительность и т.д. Кандидаты пишут обязательное сочинение о своей будущей профессии, по которому экзаменаторы судят об умственных способностях экзаменуемого, уровне его духовной культуры. Последняя подсказка: представитель этой профессии имеет дело с ценностями и деньгами</vt:lpstr>
      <vt:lpstr>Слайд 31</vt:lpstr>
      <vt:lpstr>Это главное действующее лицо фондовой биржи, являющееся посредником в торговых сделках. Человек этой профессии обязан знать все о ценных бумагах. Принципиальное значение при определении профессиональной пригодности имеют такие качества личности, как эмоциональная уравновешенность, высокая степень адаптивности, так как это одна из самых стрессовых профессий. </vt:lpstr>
      <vt:lpstr>Слайд 33</vt:lpstr>
      <vt:lpstr>«Аукцион».  Написать на листе бумаги за 1 минуту  как можно больше слов, связанных с профессией  ВРАЧА.  Слова зачитываются по очереди, побеждает команда, которая последней называет слово. </vt:lpstr>
      <vt:lpstr>Слайд 35</vt:lpstr>
      <vt:lpstr>Используемые источники Лист в клетку http://www.playcast.ru/uploads/2014/09/21/9915829.jpeg  Учительница http://www.playcast.ru/uploads/2015/02/09/12027652.png  Цифры  http://img-fotki.yandex.ru/get/5409/47407354.274/0_8e961_2109d486_S.png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онаобра</cp:lastModifiedBy>
  <cp:revision>165</cp:revision>
  <dcterms:created xsi:type="dcterms:W3CDTF">2014-07-06T18:18:01Z</dcterms:created>
  <dcterms:modified xsi:type="dcterms:W3CDTF">2016-04-23T13:11:59Z</dcterms:modified>
</cp:coreProperties>
</file>