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7" r:id="rId12"/>
    <p:sldId id="268" r:id="rId13"/>
    <p:sldId id="269" r:id="rId14"/>
    <p:sldId id="266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16" autoAdjust="0"/>
    <p:restoredTop sz="94660"/>
  </p:normalViewPr>
  <p:slideViewPr>
    <p:cSldViewPr snapToGrid="0">
      <p:cViewPr varScale="1">
        <p:scale>
          <a:sx n="62" d="100"/>
          <a:sy n="62" d="100"/>
        </p:scale>
        <p:origin x="90" y="10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">
            <a:alphaModFix amt="30000"/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11" name="Group 10"/>
          <p:cNvGrpSpPr/>
          <p:nvPr/>
        </p:nvGrpSpPr>
        <p:grpSpPr>
          <a:xfrm>
            <a:off x="0" y="0"/>
            <a:ext cx="2305051" cy="6858001"/>
            <a:chOff x="0" y="0"/>
            <a:chExt cx="2305051" cy="6858001"/>
          </a:xfrm>
          <a:gradFill flip="none" rotWithShape="1">
            <a:gsLst>
              <a:gs pos="0">
                <a:schemeClr val="tx2"/>
              </a:gs>
              <a:gs pos="100000">
                <a:schemeClr val="tx2">
                  <a:lumMod val="50000"/>
                </a:schemeClr>
              </a:gs>
            </a:gsLst>
            <a:lin ang="5400000" scaled="0"/>
            <a:tileRect/>
          </a:gradFill>
        </p:grpSpPr>
        <p:sp>
          <p:nvSpPr>
            <p:cNvPr id="12" name="Rectangle 5"/>
            <p:cNvSpPr>
              <a:spLocks noChangeArrowheads="1"/>
            </p:cNvSpPr>
            <p:nvPr/>
          </p:nvSpPr>
          <p:spPr bwMode="auto">
            <a:xfrm>
              <a:off x="1209675" y="4763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3" name="Freeform 6"/>
            <p:cNvSpPr>
              <a:spLocks noEditPoints="1"/>
            </p:cNvSpPr>
            <p:nvPr/>
          </p:nvSpPr>
          <p:spPr bwMode="auto">
            <a:xfrm>
              <a:off x="1128713" y="21764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4" name="Freeform 7"/>
            <p:cNvSpPr>
              <a:spLocks noEditPoints="1"/>
            </p:cNvSpPr>
            <p:nvPr/>
          </p:nvSpPr>
          <p:spPr bwMode="auto">
            <a:xfrm>
              <a:off x="1123950" y="4021138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5" name="Rectangle 8"/>
            <p:cNvSpPr>
              <a:spLocks noChangeArrowheads="1"/>
            </p:cNvSpPr>
            <p:nvPr/>
          </p:nvSpPr>
          <p:spPr bwMode="auto">
            <a:xfrm>
              <a:off x="414338" y="9525"/>
              <a:ext cx="28575" cy="44815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6" name="Freeform 9"/>
            <p:cNvSpPr>
              <a:spLocks noEditPoints="1"/>
            </p:cNvSpPr>
            <p:nvPr/>
          </p:nvSpPr>
          <p:spPr bwMode="auto">
            <a:xfrm>
              <a:off x="333375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7" name="Freeform 10"/>
            <p:cNvSpPr/>
            <p:nvPr/>
          </p:nvSpPr>
          <p:spPr bwMode="auto">
            <a:xfrm>
              <a:off x="190500" y="9525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66"/>
                  </a:lnTo>
                  <a:lnTo>
                    <a:pt x="81" y="380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3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8" name="Freeform 11"/>
            <p:cNvSpPr/>
            <p:nvPr/>
          </p:nvSpPr>
          <p:spPr bwMode="auto">
            <a:xfrm>
              <a:off x="1290638" y="14288"/>
              <a:ext cx="376238" cy="1801813"/>
            </a:xfrm>
            <a:custGeom>
              <a:avLst/>
              <a:gdLst/>
              <a:ahLst/>
              <a:cxnLst/>
              <a:rect l="0" t="0" r="r" b="b"/>
              <a:pathLst>
                <a:path w="237" h="1135">
                  <a:moveTo>
                    <a:pt x="222" y="1135"/>
                  </a:moveTo>
                  <a:lnTo>
                    <a:pt x="0" y="620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17"/>
                  </a:lnTo>
                  <a:lnTo>
                    <a:pt x="237" y="1129"/>
                  </a:lnTo>
                  <a:lnTo>
                    <a:pt x="222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9" name="Freeform 12"/>
            <p:cNvSpPr>
              <a:spLocks noEditPoints="1"/>
            </p:cNvSpPr>
            <p:nvPr/>
          </p:nvSpPr>
          <p:spPr bwMode="auto">
            <a:xfrm>
              <a:off x="1600200" y="180181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0" name="Freeform 13"/>
            <p:cNvSpPr/>
            <p:nvPr/>
          </p:nvSpPr>
          <p:spPr bwMode="auto">
            <a:xfrm>
              <a:off x="1381125" y="9525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219" y="898"/>
                  </a:moveTo>
                  <a:lnTo>
                    <a:pt x="0" y="3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380"/>
                  </a:lnTo>
                  <a:lnTo>
                    <a:pt x="234" y="892"/>
                  </a:lnTo>
                  <a:lnTo>
                    <a:pt x="219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1" name="Freeform 14"/>
            <p:cNvSpPr/>
            <p:nvPr/>
          </p:nvSpPr>
          <p:spPr bwMode="auto">
            <a:xfrm>
              <a:off x="1643063" y="0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96" y="575"/>
                  </a:moveTo>
                  <a:lnTo>
                    <a:pt x="78" y="575"/>
                  </a:lnTo>
                  <a:lnTo>
                    <a:pt x="78" y="192"/>
                  </a:lnTo>
                  <a:lnTo>
                    <a:pt x="0" y="6"/>
                  </a:lnTo>
                  <a:lnTo>
                    <a:pt x="15" y="0"/>
                  </a:lnTo>
                  <a:lnTo>
                    <a:pt x="96" y="189"/>
                  </a:lnTo>
                  <a:lnTo>
                    <a:pt x="96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2" name="Freeform 15"/>
            <p:cNvSpPr>
              <a:spLocks noEditPoints="1"/>
            </p:cNvSpPr>
            <p:nvPr/>
          </p:nvSpPr>
          <p:spPr bwMode="auto">
            <a:xfrm>
              <a:off x="1685925" y="14208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3" name="Freeform 16"/>
            <p:cNvSpPr>
              <a:spLocks noEditPoints="1"/>
            </p:cNvSpPr>
            <p:nvPr/>
          </p:nvSpPr>
          <p:spPr bwMode="auto">
            <a:xfrm>
              <a:off x="168592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4" name="Freeform 17"/>
            <p:cNvSpPr/>
            <p:nvPr/>
          </p:nvSpPr>
          <p:spPr bwMode="auto">
            <a:xfrm>
              <a:off x="1743075" y="4763"/>
              <a:ext cx="419100" cy="522288"/>
            </a:xfrm>
            <a:custGeom>
              <a:avLst/>
              <a:gdLst/>
              <a:ahLst/>
              <a:cxnLst/>
              <a:rect l="0" t="0" r="r" b="b"/>
              <a:pathLst>
                <a:path w="264" h="329">
                  <a:moveTo>
                    <a:pt x="252" y="329"/>
                  </a:moveTo>
                  <a:lnTo>
                    <a:pt x="45" y="120"/>
                  </a:lnTo>
                  <a:lnTo>
                    <a:pt x="0" y="6"/>
                  </a:lnTo>
                  <a:lnTo>
                    <a:pt x="15" y="0"/>
                  </a:lnTo>
                  <a:lnTo>
                    <a:pt x="60" y="111"/>
                  </a:lnTo>
                  <a:lnTo>
                    <a:pt x="264" y="317"/>
                  </a:lnTo>
                  <a:lnTo>
                    <a:pt x="252" y="3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5" name="Freeform 18"/>
            <p:cNvSpPr>
              <a:spLocks noEditPoints="1"/>
            </p:cNvSpPr>
            <p:nvPr/>
          </p:nvSpPr>
          <p:spPr bwMode="auto">
            <a:xfrm>
              <a:off x="2119313" y="488950"/>
              <a:ext cx="161925" cy="147638"/>
            </a:xfrm>
            <a:custGeom>
              <a:avLst/>
              <a:gdLst/>
              <a:ahLst/>
              <a:cxnLst/>
              <a:rect l="0" t="0" r="r" b="b"/>
              <a:pathLst>
                <a:path w="34" h="31">
                  <a:moveTo>
                    <a:pt x="17" y="31"/>
                  </a:moveTo>
                  <a:cubicBezTo>
                    <a:pt x="13" y="31"/>
                    <a:pt x="9" y="30"/>
                    <a:pt x="6" y="27"/>
                  </a:cubicBezTo>
                  <a:cubicBezTo>
                    <a:pt x="0" y="20"/>
                    <a:pt x="0" y="10"/>
                    <a:pt x="6" y="4"/>
                  </a:cubicBezTo>
                  <a:cubicBezTo>
                    <a:pt x="9" y="1"/>
                    <a:pt x="13" y="0"/>
                    <a:pt x="17" y="0"/>
                  </a:cubicBezTo>
                  <a:cubicBezTo>
                    <a:pt x="21" y="0"/>
                    <a:pt x="25" y="1"/>
                    <a:pt x="28" y="4"/>
                  </a:cubicBezTo>
                  <a:cubicBezTo>
                    <a:pt x="34" y="10"/>
                    <a:pt x="34" y="20"/>
                    <a:pt x="28" y="27"/>
                  </a:cubicBezTo>
                  <a:cubicBezTo>
                    <a:pt x="25" y="30"/>
                    <a:pt x="21" y="31"/>
                    <a:pt x="17" y="31"/>
                  </a:cubicBezTo>
                  <a:close/>
                  <a:moveTo>
                    <a:pt x="17" y="4"/>
                  </a:moveTo>
                  <a:cubicBezTo>
                    <a:pt x="14" y="4"/>
                    <a:pt x="11" y="5"/>
                    <a:pt x="9" y="7"/>
                  </a:cubicBezTo>
                  <a:cubicBezTo>
                    <a:pt x="4" y="12"/>
                    <a:pt x="4" y="19"/>
                    <a:pt x="9" y="24"/>
                  </a:cubicBezTo>
                  <a:cubicBezTo>
                    <a:pt x="11" y="26"/>
                    <a:pt x="14" y="27"/>
                    <a:pt x="17" y="27"/>
                  </a:cubicBezTo>
                  <a:cubicBezTo>
                    <a:pt x="20" y="27"/>
                    <a:pt x="23" y="26"/>
                    <a:pt x="25" y="24"/>
                  </a:cubicBezTo>
                  <a:cubicBezTo>
                    <a:pt x="30" y="19"/>
                    <a:pt x="30" y="12"/>
                    <a:pt x="25" y="7"/>
                  </a:cubicBezTo>
                  <a:cubicBezTo>
                    <a:pt x="23" y="5"/>
                    <a:pt x="20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6" name="Freeform 19"/>
            <p:cNvSpPr/>
            <p:nvPr/>
          </p:nvSpPr>
          <p:spPr bwMode="auto">
            <a:xfrm>
              <a:off x="952500" y="4763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72"/>
                  </a:lnTo>
                  <a:lnTo>
                    <a:pt x="0" y="189"/>
                  </a:lnTo>
                  <a:lnTo>
                    <a:pt x="81" y="0"/>
                  </a:lnTo>
                  <a:lnTo>
                    <a:pt x="96" y="6"/>
                  </a:lnTo>
                  <a:lnTo>
                    <a:pt x="15" y="192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7" name="Freeform 20"/>
            <p:cNvSpPr>
              <a:spLocks noEditPoints="1"/>
            </p:cNvSpPr>
            <p:nvPr/>
          </p:nvSpPr>
          <p:spPr bwMode="auto">
            <a:xfrm>
              <a:off x="8667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2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8" name="Freeform 21"/>
            <p:cNvSpPr>
              <a:spLocks noEditPoints="1"/>
            </p:cNvSpPr>
            <p:nvPr/>
          </p:nvSpPr>
          <p:spPr bwMode="auto">
            <a:xfrm>
              <a:off x="890588" y="15541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9" name="Freeform 22"/>
            <p:cNvSpPr/>
            <p:nvPr/>
          </p:nvSpPr>
          <p:spPr bwMode="auto">
            <a:xfrm>
              <a:off x="738188" y="5622925"/>
              <a:ext cx="338138" cy="1216025"/>
            </a:xfrm>
            <a:custGeom>
              <a:avLst/>
              <a:gdLst/>
              <a:ahLst/>
              <a:cxnLst/>
              <a:rect l="0" t="0" r="r" b="b"/>
              <a:pathLst>
                <a:path w="213" h="766">
                  <a:moveTo>
                    <a:pt x="213" y="766"/>
                  </a:moveTo>
                  <a:lnTo>
                    <a:pt x="195" y="766"/>
                  </a:lnTo>
                  <a:lnTo>
                    <a:pt x="195" y="464"/>
                  </a:lnTo>
                  <a:lnTo>
                    <a:pt x="0" y="6"/>
                  </a:lnTo>
                  <a:lnTo>
                    <a:pt x="12" y="0"/>
                  </a:lnTo>
                  <a:lnTo>
                    <a:pt x="213" y="461"/>
                  </a:lnTo>
                  <a:lnTo>
                    <a:pt x="213" y="7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0" name="Freeform 23"/>
            <p:cNvSpPr>
              <a:spLocks noEditPoints="1"/>
            </p:cNvSpPr>
            <p:nvPr/>
          </p:nvSpPr>
          <p:spPr bwMode="auto">
            <a:xfrm>
              <a:off x="647700" y="5480050"/>
              <a:ext cx="157163" cy="157163"/>
            </a:xfrm>
            <a:custGeom>
              <a:avLst/>
              <a:gdLst/>
              <a:ahLst/>
              <a:cxnLst/>
              <a:rect l="0" t="0" r="r" b="b"/>
              <a:pathLst>
                <a:path w="33" h="33">
                  <a:moveTo>
                    <a:pt x="17" y="33"/>
                  </a:moveTo>
                  <a:cubicBezTo>
                    <a:pt x="8" y="33"/>
                    <a:pt x="0" y="26"/>
                    <a:pt x="0" y="17"/>
                  </a:cubicBezTo>
                  <a:cubicBezTo>
                    <a:pt x="0" y="8"/>
                    <a:pt x="8" y="0"/>
                    <a:pt x="17" y="0"/>
                  </a:cubicBezTo>
                  <a:cubicBezTo>
                    <a:pt x="26" y="0"/>
                    <a:pt x="33" y="8"/>
                    <a:pt x="33" y="17"/>
                  </a:cubicBezTo>
                  <a:cubicBezTo>
                    <a:pt x="33" y="26"/>
                    <a:pt x="26" y="33"/>
                    <a:pt x="17" y="33"/>
                  </a:cubicBezTo>
                  <a:close/>
                  <a:moveTo>
                    <a:pt x="17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29"/>
                    <a:pt x="17" y="29"/>
                  </a:cubicBezTo>
                  <a:cubicBezTo>
                    <a:pt x="23" y="29"/>
                    <a:pt x="29" y="24"/>
                    <a:pt x="29" y="17"/>
                  </a:cubicBezTo>
                  <a:cubicBezTo>
                    <a:pt x="29" y="10"/>
                    <a:pt x="23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1" name="Freeform 24"/>
            <p:cNvSpPr>
              <a:spLocks noEditPoints="1"/>
            </p:cNvSpPr>
            <p:nvPr/>
          </p:nvSpPr>
          <p:spPr bwMode="auto">
            <a:xfrm>
              <a:off x="666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2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2" name="Freeform 25"/>
            <p:cNvSpPr/>
            <p:nvPr/>
          </p:nvSpPr>
          <p:spPr bwMode="auto">
            <a:xfrm>
              <a:off x="0" y="3897313"/>
              <a:ext cx="133350" cy="266700"/>
            </a:xfrm>
            <a:custGeom>
              <a:avLst/>
              <a:gdLst/>
              <a:ahLst/>
              <a:cxnLst/>
              <a:rect l="0" t="0" r="r" b="b"/>
              <a:pathLst>
                <a:path w="84" h="168">
                  <a:moveTo>
                    <a:pt x="69" y="168"/>
                  </a:moveTo>
                  <a:lnTo>
                    <a:pt x="0" y="6"/>
                  </a:lnTo>
                  <a:lnTo>
                    <a:pt x="12" y="0"/>
                  </a:lnTo>
                  <a:lnTo>
                    <a:pt x="84" y="162"/>
                  </a:lnTo>
                  <a:lnTo>
                    <a:pt x="69" y="1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3" name="Freeform 26"/>
            <p:cNvSpPr>
              <a:spLocks noEditPoints="1"/>
            </p:cNvSpPr>
            <p:nvPr/>
          </p:nvSpPr>
          <p:spPr bwMode="auto">
            <a:xfrm>
              <a:off x="66675" y="414972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4" name="Freeform 27"/>
            <p:cNvSpPr/>
            <p:nvPr/>
          </p:nvSpPr>
          <p:spPr bwMode="auto">
            <a:xfrm>
              <a:off x="0" y="1644650"/>
              <a:ext cx="133350" cy="269875"/>
            </a:xfrm>
            <a:custGeom>
              <a:avLst/>
              <a:gdLst/>
              <a:ahLst/>
              <a:cxnLst/>
              <a:rect l="0" t="0" r="r" b="b"/>
              <a:pathLst>
                <a:path w="84" h="170">
                  <a:moveTo>
                    <a:pt x="12" y="170"/>
                  </a:moveTo>
                  <a:lnTo>
                    <a:pt x="0" y="164"/>
                  </a:lnTo>
                  <a:lnTo>
                    <a:pt x="69" y="0"/>
                  </a:lnTo>
                  <a:lnTo>
                    <a:pt x="84" y="6"/>
                  </a:lnTo>
                  <a:lnTo>
                    <a:pt x="12" y="1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5" name="Freeform 28"/>
            <p:cNvSpPr>
              <a:spLocks noEditPoints="1"/>
            </p:cNvSpPr>
            <p:nvPr/>
          </p:nvSpPr>
          <p:spPr bwMode="auto">
            <a:xfrm>
              <a:off x="66675" y="146843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6" name="Freeform 29"/>
            <p:cNvSpPr/>
            <p:nvPr/>
          </p:nvSpPr>
          <p:spPr bwMode="auto">
            <a:xfrm>
              <a:off x="695325" y="4763"/>
              <a:ext cx="309563" cy="1558925"/>
            </a:xfrm>
            <a:custGeom>
              <a:avLst/>
              <a:gdLst/>
              <a:ahLst/>
              <a:cxnLst/>
              <a:rect l="0" t="0" r="r" b="b"/>
              <a:pathLst>
                <a:path w="195" h="982">
                  <a:moveTo>
                    <a:pt x="195" y="982"/>
                  </a:moveTo>
                  <a:lnTo>
                    <a:pt x="177" y="982"/>
                  </a:lnTo>
                  <a:lnTo>
                    <a:pt x="177" y="805"/>
                  </a:lnTo>
                  <a:lnTo>
                    <a:pt x="0" y="629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23"/>
                  </a:lnTo>
                  <a:lnTo>
                    <a:pt x="195" y="796"/>
                  </a:lnTo>
                  <a:lnTo>
                    <a:pt x="195" y="9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7" name="Freeform 30"/>
            <p:cNvSpPr>
              <a:spLocks noEditPoints="1"/>
            </p:cNvSpPr>
            <p:nvPr/>
          </p:nvSpPr>
          <p:spPr bwMode="auto">
            <a:xfrm>
              <a:off x="57150" y="48815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8" name="Freeform 31"/>
            <p:cNvSpPr/>
            <p:nvPr/>
          </p:nvSpPr>
          <p:spPr bwMode="auto">
            <a:xfrm>
              <a:off x="138113" y="5060950"/>
              <a:ext cx="304800" cy="1778000"/>
            </a:xfrm>
            <a:custGeom>
              <a:avLst/>
              <a:gdLst/>
              <a:ahLst/>
              <a:cxnLst/>
              <a:rect l="0" t="0" r="r" b="b"/>
              <a:pathLst>
                <a:path w="192" h="1120">
                  <a:moveTo>
                    <a:pt x="192" y="1120"/>
                  </a:moveTo>
                  <a:lnTo>
                    <a:pt x="177" y="1120"/>
                  </a:lnTo>
                  <a:lnTo>
                    <a:pt x="177" y="360"/>
                  </a:lnTo>
                  <a:lnTo>
                    <a:pt x="0" y="1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77"/>
                  </a:lnTo>
                  <a:lnTo>
                    <a:pt x="192" y="354"/>
                  </a:lnTo>
                  <a:lnTo>
                    <a:pt x="192" y="1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9" name="Freeform 32"/>
            <p:cNvSpPr>
              <a:spLocks noEditPoints="1"/>
            </p:cNvSpPr>
            <p:nvPr/>
          </p:nvSpPr>
          <p:spPr bwMode="auto">
            <a:xfrm>
              <a:off x="561975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0" name="Rectangle 33"/>
            <p:cNvSpPr>
              <a:spLocks noChangeArrowheads="1"/>
            </p:cNvSpPr>
            <p:nvPr/>
          </p:nvSpPr>
          <p:spPr bwMode="auto">
            <a:xfrm>
              <a:off x="642938" y="6610350"/>
              <a:ext cx="23813" cy="2428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41" name="Freeform 34"/>
            <p:cNvSpPr>
              <a:spLocks noEditPoints="1"/>
            </p:cNvSpPr>
            <p:nvPr/>
          </p:nvSpPr>
          <p:spPr bwMode="auto">
            <a:xfrm>
              <a:off x="76200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2" name="Freeform 35"/>
            <p:cNvSpPr/>
            <p:nvPr/>
          </p:nvSpPr>
          <p:spPr bwMode="auto">
            <a:xfrm>
              <a:off x="0" y="5978525"/>
              <a:ext cx="190500" cy="461963"/>
            </a:xfrm>
            <a:custGeom>
              <a:avLst/>
              <a:gdLst/>
              <a:ahLst/>
              <a:cxnLst/>
              <a:rect l="0" t="0" r="r" b="b"/>
              <a:pathLst>
                <a:path w="120" h="291">
                  <a:moveTo>
                    <a:pt x="120" y="291"/>
                  </a:moveTo>
                  <a:lnTo>
                    <a:pt x="105" y="291"/>
                  </a:lnTo>
                  <a:lnTo>
                    <a:pt x="105" y="114"/>
                  </a:lnTo>
                  <a:lnTo>
                    <a:pt x="0" y="9"/>
                  </a:lnTo>
                  <a:lnTo>
                    <a:pt x="12" y="0"/>
                  </a:lnTo>
                  <a:lnTo>
                    <a:pt x="120" y="108"/>
                  </a:lnTo>
                  <a:lnTo>
                    <a:pt x="120" y="2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3" name="Freeform 36"/>
            <p:cNvSpPr/>
            <p:nvPr/>
          </p:nvSpPr>
          <p:spPr bwMode="auto">
            <a:xfrm>
              <a:off x="1014413" y="1801813"/>
              <a:ext cx="214313" cy="755650"/>
            </a:xfrm>
            <a:custGeom>
              <a:avLst/>
              <a:gdLst/>
              <a:ahLst/>
              <a:cxnLst/>
              <a:rect l="0" t="0" r="r" b="b"/>
              <a:pathLst>
                <a:path w="135" h="476">
                  <a:moveTo>
                    <a:pt x="12" y="476"/>
                  </a:moveTo>
                  <a:lnTo>
                    <a:pt x="0" y="476"/>
                  </a:lnTo>
                  <a:lnTo>
                    <a:pt x="0" y="128"/>
                  </a:lnTo>
                  <a:lnTo>
                    <a:pt x="126" y="0"/>
                  </a:lnTo>
                  <a:lnTo>
                    <a:pt x="135" y="9"/>
                  </a:lnTo>
                  <a:lnTo>
                    <a:pt x="12" y="131"/>
                  </a:lnTo>
                  <a:lnTo>
                    <a:pt x="12" y="4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4" name="Freeform 37"/>
            <p:cNvSpPr>
              <a:spLocks noEditPoints="1"/>
            </p:cNvSpPr>
            <p:nvPr/>
          </p:nvSpPr>
          <p:spPr bwMode="auto">
            <a:xfrm>
              <a:off x="938213" y="2547938"/>
              <a:ext cx="166688" cy="160338"/>
            </a:xfrm>
            <a:custGeom>
              <a:avLst/>
              <a:gdLst/>
              <a:ahLst/>
              <a:cxnLst/>
              <a:rect l="0" t="0" r="r" b="b"/>
              <a:pathLst>
                <a:path w="35" h="34">
                  <a:moveTo>
                    <a:pt x="18" y="34"/>
                  </a:moveTo>
                  <a:cubicBezTo>
                    <a:pt x="8" y="34"/>
                    <a:pt x="0" y="26"/>
                    <a:pt x="0" y="17"/>
                  </a:cubicBezTo>
                  <a:cubicBezTo>
                    <a:pt x="0" y="7"/>
                    <a:pt x="8" y="0"/>
                    <a:pt x="18" y="0"/>
                  </a:cubicBezTo>
                  <a:cubicBezTo>
                    <a:pt x="27" y="0"/>
                    <a:pt x="35" y="7"/>
                    <a:pt x="35" y="17"/>
                  </a:cubicBezTo>
                  <a:cubicBezTo>
                    <a:pt x="35" y="26"/>
                    <a:pt x="27" y="34"/>
                    <a:pt x="18" y="34"/>
                  </a:cubicBezTo>
                  <a:close/>
                  <a:moveTo>
                    <a:pt x="18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30"/>
                    <a:pt x="18" y="30"/>
                  </a:cubicBezTo>
                  <a:cubicBezTo>
                    <a:pt x="25" y="30"/>
                    <a:pt x="31" y="24"/>
                    <a:pt x="31" y="17"/>
                  </a:cubicBezTo>
                  <a:cubicBezTo>
                    <a:pt x="31" y="10"/>
                    <a:pt x="25" y="4"/>
                    <a:pt x="1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5" name="Freeform 38"/>
            <p:cNvSpPr/>
            <p:nvPr/>
          </p:nvSpPr>
          <p:spPr bwMode="auto">
            <a:xfrm>
              <a:off x="595313" y="4763"/>
              <a:ext cx="638175" cy="4025900"/>
            </a:xfrm>
            <a:custGeom>
              <a:avLst/>
              <a:gdLst/>
              <a:ahLst/>
              <a:cxnLst/>
              <a:rect l="0" t="0" r="r" b="b"/>
              <a:pathLst>
                <a:path w="402" h="2536">
                  <a:moveTo>
                    <a:pt x="402" y="2536"/>
                  </a:moveTo>
                  <a:lnTo>
                    <a:pt x="387" y="2536"/>
                  </a:lnTo>
                  <a:lnTo>
                    <a:pt x="387" y="2311"/>
                  </a:lnTo>
                  <a:lnTo>
                    <a:pt x="0" y="1925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916"/>
                  </a:lnTo>
                  <a:lnTo>
                    <a:pt x="402" y="2302"/>
                  </a:lnTo>
                  <a:lnTo>
                    <a:pt x="402" y="25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6" name="Freeform 39"/>
            <p:cNvSpPr/>
            <p:nvPr/>
          </p:nvSpPr>
          <p:spPr bwMode="auto">
            <a:xfrm>
              <a:off x="1223963" y="1382713"/>
              <a:ext cx="142875" cy="476250"/>
            </a:xfrm>
            <a:custGeom>
              <a:avLst/>
              <a:gdLst/>
              <a:ahLst/>
              <a:cxnLst/>
              <a:rect l="0" t="0" r="r" b="b"/>
              <a:pathLst>
                <a:path w="90" h="300">
                  <a:moveTo>
                    <a:pt x="90" y="300"/>
                  </a:moveTo>
                  <a:lnTo>
                    <a:pt x="78" y="300"/>
                  </a:lnTo>
                  <a:lnTo>
                    <a:pt x="78" y="84"/>
                  </a:lnTo>
                  <a:lnTo>
                    <a:pt x="0" y="9"/>
                  </a:lnTo>
                  <a:lnTo>
                    <a:pt x="9" y="0"/>
                  </a:lnTo>
                  <a:lnTo>
                    <a:pt x="90" y="81"/>
                  </a:lnTo>
                  <a:lnTo>
                    <a:pt x="90" y="3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7" name="Freeform 40"/>
            <p:cNvSpPr>
              <a:spLocks noEditPoints="1"/>
            </p:cNvSpPr>
            <p:nvPr/>
          </p:nvSpPr>
          <p:spPr bwMode="auto">
            <a:xfrm>
              <a:off x="1300163" y="1849438"/>
              <a:ext cx="109538" cy="107950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8" name="Freeform 41"/>
            <p:cNvSpPr/>
            <p:nvPr/>
          </p:nvSpPr>
          <p:spPr bwMode="auto">
            <a:xfrm>
              <a:off x="280988" y="3417888"/>
              <a:ext cx="142875" cy="474663"/>
            </a:xfrm>
            <a:custGeom>
              <a:avLst/>
              <a:gdLst/>
              <a:ahLst/>
              <a:cxnLst/>
              <a:rect l="0" t="0" r="r" b="b"/>
              <a:pathLst>
                <a:path w="90" h="299">
                  <a:moveTo>
                    <a:pt x="12" y="299"/>
                  </a:moveTo>
                  <a:lnTo>
                    <a:pt x="0" y="299"/>
                  </a:lnTo>
                  <a:lnTo>
                    <a:pt x="0" y="80"/>
                  </a:lnTo>
                  <a:lnTo>
                    <a:pt x="81" y="0"/>
                  </a:lnTo>
                  <a:lnTo>
                    <a:pt x="90" y="8"/>
                  </a:lnTo>
                  <a:lnTo>
                    <a:pt x="12" y="83"/>
                  </a:lnTo>
                  <a:lnTo>
                    <a:pt x="12" y="29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9" name="Freeform 42"/>
            <p:cNvSpPr>
              <a:spLocks noEditPoints="1"/>
            </p:cNvSpPr>
            <p:nvPr/>
          </p:nvSpPr>
          <p:spPr bwMode="auto">
            <a:xfrm>
              <a:off x="238125" y="38830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1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7" y="0"/>
                    <a:pt x="23" y="5"/>
                    <a:pt x="23" y="12"/>
                  </a:cubicBezTo>
                  <a:cubicBezTo>
                    <a:pt x="23" y="18"/>
                    <a:pt x="17" y="23"/>
                    <a:pt x="11" y="23"/>
                  </a:cubicBezTo>
                  <a:close/>
                  <a:moveTo>
                    <a:pt x="11" y="4"/>
                  </a:moveTo>
                  <a:cubicBezTo>
                    <a:pt x="7" y="4"/>
                    <a:pt x="4" y="8"/>
                    <a:pt x="4" y="12"/>
                  </a:cubicBezTo>
                  <a:cubicBezTo>
                    <a:pt x="4" y="16"/>
                    <a:pt x="7" y="19"/>
                    <a:pt x="11" y="19"/>
                  </a:cubicBezTo>
                  <a:cubicBezTo>
                    <a:pt x="15" y="19"/>
                    <a:pt x="19" y="16"/>
                    <a:pt x="19" y="12"/>
                  </a:cubicBezTo>
                  <a:cubicBezTo>
                    <a:pt x="19" y="8"/>
                    <a:pt x="15" y="4"/>
                    <a:pt x="1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0" name="Freeform 43"/>
            <p:cNvSpPr/>
            <p:nvPr/>
          </p:nvSpPr>
          <p:spPr bwMode="auto">
            <a:xfrm>
              <a:off x="4763" y="2166938"/>
              <a:ext cx="114300" cy="452438"/>
            </a:xfrm>
            <a:custGeom>
              <a:avLst/>
              <a:gdLst/>
              <a:ahLst/>
              <a:cxnLst/>
              <a:rect l="0" t="0" r="r" b="b"/>
              <a:pathLst>
                <a:path w="72" h="285">
                  <a:moveTo>
                    <a:pt x="6" y="285"/>
                  </a:moveTo>
                  <a:lnTo>
                    <a:pt x="0" y="276"/>
                  </a:lnTo>
                  <a:lnTo>
                    <a:pt x="60" y="216"/>
                  </a:lnTo>
                  <a:lnTo>
                    <a:pt x="60" y="0"/>
                  </a:lnTo>
                  <a:lnTo>
                    <a:pt x="72" y="0"/>
                  </a:lnTo>
                  <a:lnTo>
                    <a:pt x="72" y="222"/>
                  </a:lnTo>
                  <a:lnTo>
                    <a:pt x="6" y="2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1" name="Freeform 44"/>
            <p:cNvSpPr>
              <a:spLocks noEditPoints="1"/>
            </p:cNvSpPr>
            <p:nvPr/>
          </p:nvSpPr>
          <p:spPr bwMode="auto">
            <a:xfrm>
              <a:off x="52388" y="20669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2" name="Rectangle 45"/>
            <p:cNvSpPr>
              <a:spLocks noChangeArrowheads="1"/>
            </p:cNvSpPr>
            <p:nvPr/>
          </p:nvSpPr>
          <p:spPr bwMode="auto">
            <a:xfrm>
              <a:off x="1228725" y="4662488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53" name="Freeform 46"/>
            <p:cNvSpPr/>
            <p:nvPr/>
          </p:nvSpPr>
          <p:spPr bwMode="auto">
            <a:xfrm>
              <a:off x="1319213" y="5041900"/>
              <a:ext cx="371475" cy="1801813"/>
            </a:xfrm>
            <a:custGeom>
              <a:avLst/>
              <a:gdLst/>
              <a:ahLst/>
              <a:cxnLst/>
              <a:rect l="0" t="0" r="r" b="b"/>
              <a:pathLst>
                <a:path w="234" h="1135">
                  <a:moveTo>
                    <a:pt x="15" y="1135"/>
                  </a:moveTo>
                  <a:lnTo>
                    <a:pt x="0" y="1135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19" y="0"/>
                  </a:lnTo>
                  <a:lnTo>
                    <a:pt x="234" y="6"/>
                  </a:lnTo>
                  <a:lnTo>
                    <a:pt x="15" y="518"/>
                  </a:lnTo>
                  <a:lnTo>
                    <a:pt x="15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4" name="Freeform 47"/>
            <p:cNvSpPr>
              <a:spLocks noEditPoints="1"/>
            </p:cNvSpPr>
            <p:nvPr/>
          </p:nvSpPr>
          <p:spPr bwMode="auto">
            <a:xfrm>
              <a:off x="1147763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5" name="Freeform 48"/>
            <p:cNvSpPr/>
            <p:nvPr/>
          </p:nvSpPr>
          <p:spPr bwMode="auto">
            <a:xfrm>
              <a:off x="819150" y="3983038"/>
              <a:ext cx="347663" cy="2860675"/>
            </a:xfrm>
            <a:custGeom>
              <a:avLst/>
              <a:gdLst/>
              <a:ahLst/>
              <a:cxnLst/>
              <a:rect l="0" t="0" r="r" b="b"/>
              <a:pathLst>
                <a:path w="219" h="1802">
                  <a:moveTo>
                    <a:pt x="219" y="1802"/>
                  </a:moveTo>
                  <a:lnTo>
                    <a:pt x="201" y="1802"/>
                  </a:lnTo>
                  <a:lnTo>
                    <a:pt x="201" y="1185"/>
                  </a:lnTo>
                  <a:lnTo>
                    <a:pt x="0" y="3"/>
                  </a:lnTo>
                  <a:lnTo>
                    <a:pt x="15" y="0"/>
                  </a:lnTo>
                  <a:lnTo>
                    <a:pt x="219" y="1185"/>
                  </a:lnTo>
                  <a:lnTo>
                    <a:pt x="219" y="18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6" name="Freeform 49"/>
            <p:cNvSpPr>
              <a:spLocks noEditPoints="1"/>
            </p:cNvSpPr>
            <p:nvPr/>
          </p:nvSpPr>
          <p:spPr bwMode="auto">
            <a:xfrm>
              <a:off x="728663" y="3806825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7" name="Freeform 50"/>
            <p:cNvSpPr>
              <a:spLocks noEditPoints="1"/>
            </p:cNvSpPr>
            <p:nvPr/>
          </p:nvSpPr>
          <p:spPr bwMode="auto">
            <a:xfrm>
              <a:off x="1624013" y="486727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8" name="Freeform 51"/>
            <p:cNvSpPr/>
            <p:nvPr/>
          </p:nvSpPr>
          <p:spPr bwMode="auto">
            <a:xfrm>
              <a:off x="1404938" y="5422900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18" y="898"/>
                  </a:moveTo>
                  <a:lnTo>
                    <a:pt x="0" y="898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22" y="0"/>
                  </a:lnTo>
                  <a:lnTo>
                    <a:pt x="234" y="6"/>
                  </a:lnTo>
                  <a:lnTo>
                    <a:pt x="18" y="518"/>
                  </a:lnTo>
                  <a:lnTo>
                    <a:pt x="18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9" name="Freeform 52"/>
            <p:cNvSpPr/>
            <p:nvPr/>
          </p:nvSpPr>
          <p:spPr bwMode="auto">
            <a:xfrm>
              <a:off x="1666875" y="5945188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15" y="575"/>
                  </a:moveTo>
                  <a:lnTo>
                    <a:pt x="0" y="569"/>
                  </a:lnTo>
                  <a:lnTo>
                    <a:pt x="81" y="383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6"/>
                  </a:lnTo>
                  <a:lnTo>
                    <a:pt x="15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0" name="Freeform 53"/>
            <p:cNvSpPr>
              <a:spLocks noEditPoints="1"/>
            </p:cNvSpPr>
            <p:nvPr/>
          </p:nvSpPr>
          <p:spPr bwMode="auto">
            <a:xfrm>
              <a:off x="1709738" y="52466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1" name="Freeform 54"/>
            <p:cNvSpPr>
              <a:spLocks noEditPoints="1"/>
            </p:cNvSpPr>
            <p:nvPr/>
          </p:nvSpPr>
          <p:spPr bwMode="auto">
            <a:xfrm>
              <a:off x="1709738" y="57642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2" name="Freeform 55"/>
            <p:cNvSpPr/>
            <p:nvPr/>
          </p:nvSpPr>
          <p:spPr bwMode="auto">
            <a:xfrm>
              <a:off x="1766888" y="6330950"/>
              <a:ext cx="419100" cy="527050"/>
            </a:xfrm>
            <a:custGeom>
              <a:avLst/>
              <a:gdLst/>
              <a:ahLst/>
              <a:cxnLst/>
              <a:rect l="0" t="0" r="r" b="b"/>
              <a:pathLst>
                <a:path w="264" h="332">
                  <a:moveTo>
                    <a:pt x="12" y="332"/>
                  </a:moveTo>
                  <a:lnTo>
                    <a:pt x="0" y="326"/>
                  </a:lnTo>
                  <a:lnTo>
                    <a:pt x="45" y="206"/>
                  </a:lnTo>
                  <a:lnTo>
                    <a:pt x="255" y="0"/>
                  </a:lnTo>
                  <a:lnTo>
                    <a:pt x="264" y="12"/>
                  </a:lnTo>
                  <a:lnTo>
                    <a:pt x="60" y="215"/>
                  </a:lnTo>
                  <a:lnTo>
                    <a:pt x="12" y="3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3" name="Freeform 56"/>
            <p:cNvSpPr>
              <a:spLocks noEditPoints="1"/>
            </p:cNvSpPr>
            <p:nvPr/>
          </p:nvSpPr>
          <p:spPr bwMode="auto">
            <a:xfrm>
              <a:off x="2147888" y="6221413"/>
              <a:ext cx="157163" cy="147638"/>
            </a:xfrm>
            <a:custGeom>
              <a:avLst/>
              <a:gdLst/>
              <a:ahLst/>
              <a:cxnLst/>
              <a:rect l="0" t="0" r="r" b="b"/>
              <a:pathLst>
                <a:path w="33" h="31">
                  <a:moveTo>
                    <a:pt x="16" y="31"/>
                  </a:moveTo>
                  <a:cubicBezTo>
                    <a:pt x="12" y="31"/>
                    <a:pt x="8" y="29"/>
                    <a:pt x="5" y="26"/>
                  </a:cubicBezTo>
                  <a:cubicBezTo>
                    <a:pt x="2" y="24"/>
                    <a:pt x="0" y="20"/>
                    <a:pt x="0" y="15"/>
                  </a:cubicBezTo>
                  <a:cubicBezTo>
                    <a:pt x="0" y="11"/>
                    <a:pt x="2" y="7"/>
                    <a:pt x="5" y="4"/>
                  </a:cubicBezTo>
                  <a:cubicBezTo>
                    <a:pt x="8" y="1"/>
                    <a:pt x="12" y="0"/>
                    <a:pt x="16" y="0"/>
                  </a:cubicBezTo>
                  <a:cubicBezTo>
                    <a:pt x="20" y="0"/>
                    <a:pt x="24" y="1"/>
                    <a:pt x="27" y="4"/>
                  </a:cubicBezTo>
                  <a:cubicBezTo>
                    <a:pt x="33" y="10"/>
                    <a:pt x="33" y="20"/>
                    <a:pt x="27" y="26"/>
                  </a:cubicBezTo>
                  <a:cubicBezTo>
                    <a:pt x="24" y="29"/>
                    <a:pt x="20" y="31"/>
                    <a:pt x="16" y="31"/>
                  </a:cubicBezTo>
                  <a:close/>
                  <a:moveTo>
                    <a:pt x="16" y="4"/>
                  </a:moveTo>
                  <a:cubicBezTo>
                    <a:pt x="13" y="4"/>
                    <a:pt x="10" y="5"/>
                    <a:pt x="8" y="7"/>
                  </a:cubicBezTo>
                  <a:cubicBezTo>
                    <a:pt x="6" y="9"/>
                    <a:pt x="4" y="12"/>
                    <a:pt x="4" y="15"/>
                  </a:cubicBezTo>
                  <a:cubicBezTo>
                    <a:pt x="4" y="19"/>
                    <a:pt x="6" y="21"/>
                    <a:pt x="8" y="24"/>
                  </a:cubicBezTo>
                  <a:cubicBezTo>
                    <a:pt x="10" y="26"/>
                    <a:pt x="13" y="27"/>
                    <a:pt x="16" y="27"/>
                  </a:cubicBezTo>
                  <a:cubicBezTo>
                    <a:pt x="19" y="27"/>
                    <a:pt x="22" y="26"/>
                    <a:pt x="24" y="24"/>
                  </a:cubicBezTo>
                  <a:cubicBezTo>
                    <a:pt x="29" y="19"/>
                    <a:pt x="29" y="12"/>
                    <a:pt x="24" y="7"/>
                  </a:cubicBezTo>
                  <a:cubicBezTo>
                    <a:pt x="22" y="5"/>
                    <a:pt x="19" y="4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4" name="Freeform 57"/>
            <p:cNvSpPr/>
            <p:nvPr/>
          </p:nvSpPr>
          <p:spPr bwMode="auto">
            <a:xfrm>
              <a:off x="504825" y="9525"/>
              <a:ext cx="233363" cy="5103813"/>
            </a:xfrm>
            <a:custGeom>
              <a:avLst/>
              <a:gdLst/>
              <a:ahLst/>
              <a:cxnLst/>
              <a:rect l="0" t="0" r="r" b="b"/>
              <a:pathLst>
                <a:path w="147" h="3215">
                  <a:moveTo>
                    <a:pt x="132" y="3215"/>
                  </a:moveTo>
                  <a:lnTo>
                    <a:pt x="129" y="2754"/>
                  </a:lnTo>
                  <a:lnTo>
                    <a:pt x="0" y="1901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898"/>
                  </a:lnTo>
                  <a:lnTo>
                    <a:pt x="144" y="2754"/>
                  </a:lnTo>
                  <a:lnTo>
                    <a:pt x="147" y="3215"/>
                  </a:lnTo>
                  <a:lnTo>
                    <a:pt x="132" y="32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5" name="Freeform 58"/>
            <p:cNvSpPr>
              <a:spLocks noEditPoints="1"/>
            </p:cNvSpPr>
            <p:nvPr/>
          </p:nvSpPr>
          <p:spPr bwMode="auto">
            <a:xfrm>
              <a:off x="633413" y="5103813"/>
              <a:ext cx="185738" cy="185738"/>
            </a:xfrm>
            <a:custGeom>
              <a:avLst/>
              <a:gdLst/>
              <a:ahLst/>
              <a:cxnLst/>
              <a:rect l="0" t="0" r="r" b="b"/>
              <a:pathLst>
                <a:path w="39" h="39">
                  <a:moveTo>
                    <a:pt x="20" y="39"/>
                  </a:moveTo>
                  <a:cubicBezTo>
                    <a:pt x="9" y="39"/>
                    <a:pt x="0" y="30"/>
                    <a:pt x="0" y="19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0" y="0"/>
                    <a:pt x="39" y="9"/>
                    <a:pt x="39" y="19"/>
                  </a:cubicBezTo>
                  <a:cubicBezTo>
                    <a:pt x="39" y="30"/>
                    <a:pt x="30" y="39"/>
                    <a:pt x="20" y="39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19"/>
                  </a:cubicBezTo>
                  <a:cubicBezTo>
                    <a:pt x="4" y="28"/>
                    <a:pt x="11" y="35"/>
                    <a:pt x="20" y="35"/>
                  </a:cubicBezTo>
                  <a:cubicBezTo>
                    <a:pt x="28" y="35"/>
                    <a:pt x="35" y="28"/>
                    <a:pt x="35" y="19"/>
                  </a:cubicBezTo>
                  <a:cubicBezTo>
                    <a:pt x="35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76424" y="1122363"/>
            <a:ext cx="8791575" cy="2387600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76424" y="3602038"/>
            <a:ext cx="8791575" cy="1655762"/>
          </a:xfrm>
        </p:spPr>
        <p:txBody>
          <a:bodyPr>
            <a:normAutofit/>
          </a:bodyPr>
          <a:lstStyle>
            <a:lvl1pPr marL="0" indent="0" algn="l">
              <a:buNone/>
              <a:defRPr sz="2000" cap="all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077511" y="5410201"/>
            <a:ext cx="2743200" cy="365125"/>
          </a:xfrm>
        </p:spPr>
        <p:txBody>
          <a:bodyPr/>
          <a:lstStyle/>
          <a:p>
            <a:fld id="{48A87A34-81AB-432B-8DAE-1953F412C126}" type="datetimeFigureOut">
              <a:rPr lang="en-US" dirty="0"/>
              <a:t>3/19/2024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876424" y="5410201"/>
            <a:ext cx="5124886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96911" y="5410199"/>
            <a:ext cx="771089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4304664"/>
            <a:ext cx="9912355" cy="819355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41411" y="606426"/>
            <a:ext cx="9912354" cy="3299778"/>
          </a:xfrm>
          <a:prstGeom prst="round2DiagRect">
            <a:avLst>
              <a:gd name="adj1" fmla="val 4860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3200"/>
            </a:lvl1pPr>
          </a:lstStyle>
          <a:p>
            <a:pPr marL="0" lvl="0" indent="0">
              <a:buNone/>
            </a:pPr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5124020"/>
            <a:ext cx="9910859" cy="682472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3/19/2024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56" y="609600"/>
            <a:ext cx="9905955" cy="342900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4419599"/>
            <a:ext cx="9904459" cy="1371599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3/19/2024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599"/>
            <a:ext cx="9302752" cy="2748429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4309919"/>
            <a:ext cx="9906002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3/19/2024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60" name="TextBox 59"/>
          <p:cNvSpPr txBox="1"/>
          <p:nvPr/>
        </p:nvSpPr>
        <p:spPr>
          <a:xfrm>
            <a:off x="903512" y="73239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10537370" y="276497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2134041"/>
            <a:ext cx="9906001" cy="2511835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4657655"/>
            <a:ext cx="9904505" cy="1140644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3/19/2024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141410" y="2674463"/>
            <a:ext cx="3196899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27918" y="3360263"/>
            <a:ext cx="3208735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4766" y="2677635"/>
            <a:ext cx="3184385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04213" y="3363435"/>
            <a:ext cx="3195830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442" y="2674463"/>
            <a:ext cx="3194968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52442" y="3360263"/>
            <a:ext cx="3194968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3/19/2024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1141411" y="609600"/>
            <a:ext cx="9905999" cy="19050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141413" y="4404596"/>
            <a:ext cx="319524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141413" y="2666998"/>
            <a:ext cx="31952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41413" y="4980858"/>
            <a:ext cx="3195240" cy="8178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89053" y="4404596"/>
            <a:ext cx="320040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89053" y="2666998"/>
            <a:ext cx="31989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87593" y="4980857"/>
            <a:ext cx="3200400" cy="81034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567" y="4404595"/>
            <a:ext cx="3190741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52442" y="2666998"/>
            <a:ext cx="3194969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52442" y="4980854"/>
            <a:ext cx="3194968" cy="81034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3/19/2024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3/19/2024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42400" y="609599"/>
            <a:ext cx="2005011" cy="5181601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1410" y="609599"/>
            <a:ext cx="7748590" cy="5181601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3/19/2024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3/19/2024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419226"/>
            <a:ext cx="9906000" cy="2852737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424362"/>
            <a:ext cx="9906000" cy="1374776"/>
          </a:xfrm>
        </p:spPr>
        <p:txBody>
          <a:bodyPr>
            <a:normAutofit/>
          </a:bodyPr>
          <a:lstStyle>
            <a:lvl1pPr marL="0" indent="0">
              <a:buNone/>
              <a:defRPr sz="1800" cap="all"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3/19/2024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1410" y="2249486"/>
            <a:ext cx="4878389" cy="3541714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249486"/>
            <a:ext cx="4875211" cy="3541714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3/19/2024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19126"/>
            <a:ext cx="9906000" cy="1477961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0019" y="2249486"/>
            <a:ext cx="4649783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1410" y="3073397"/>
            <a:ext cx="4878391" cy="2717801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8" y="2249485"/>
            <a:ext cx="4646602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073397"/>
            <a:ext cx="4875210" cy="2717801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3/19/2024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3/19/2024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3/19/2024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6705" y="609601"/>
            <a:ext cx="3856037" cy="1639884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56200" y="592666"/>
            <a:ext cx="5891209" cy="5198534"/>
          </a:xfrm>
        </p:spPr>
        <p:txBody>
          <a:bodyPr anchor="ctr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6705" y="2249486"/>
            <a:ext cx="3856037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3/19/2024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5934508" cy="163988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380721" y="609601"/>
            <a:ext cx="3666690" cy="5181599"/>
          </a:xfrm>
          <a:prstGeom prst="round2DiagRect">
            <a:avLst>
              <a:gd name="adj1" fmla="val 5608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2249486"/>
            <a:ext cx="5934511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3/19/2024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30000"/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Group 7"/>
          <p:cNvGrpSpPr/>
          <p:nvPr/>
        </p:nvGrpSpPr>
        <p:grpSpPr>
          <a:xfrm>
            <a:off x="-14288" y="0"/>
            <a:ext cx="12053888" cy="6858001"/>
            <a:chOff x="-14288" y="0"/>
            <a:chExt cx="12053888" cy="6858001"/>
          </a:xfrm>
          <a:gradFill flip="none" rotWithShape="1">
            <a:gsLst>
              <a:gs pos="0">
                <a:schemeClr val="tx2"/>
              </a:gs>
              <a:gs pos="100000">
                <a:schemeClr val="tx2">
                  <a:lumMod val="50000"/>
                </a:schemeClr>
              </a:gs>
            </a:gsLst>
            <a:lin ang="5400000" scaled="0"/>
            <a:tileRect/>
          </a:gradFill>
        </p:grpSpPr>
        <p:grpSp>
          <p:nvGrpSpPr>
            <p:cNvPr id="9" name="Group 8"/>
            <p:cNvGrpSpPr/>
            <p:nvPr/>
          </p:nvGrpSpPr>
          <p:grpSpPr>
            <a:xfrm>
              <a:off x="-14288" y="0"/>
              <a:ext cx="1220788" cy="6858001"/>
              <a:chOff x="-14288" y="0"/>
              <a:chExt cx="1220788" cy="6858001"/>
            </a:xfrm>
            <a:grpFill/>
          </p:grpSpPr>
          <p:sp>
            <p:nvSpPr>
              <p:cNvPr id="21" name="Rectangle 5"/>
              <p:cNvSpPr>
                <a:spLocks noChangeArrowheads="1"/>
              </p:cNvSpPr>
              <p:nvPr/>
            </p:nvSpPr>
            <p:spPr bwMode="auto">
              <a:xfrm>
                <a:off x="114300" y="4763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22" name="Freeform 6"/>
              <p:cNvSpPr>
                <a:spLocks noEditPoints="1"/>
              </p:cNvSpPr>
              <p:nvPr/>
            </p:nvSpPr>
            <p:spPr bwMode="auto">
              <a:xfrm>
                <a:off x="33337" y="217646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3" name="Freeform 7"/>
              <p:cNvSpPr>
                <a:spLocks noEditPoints="1"/>
              </p:cNvSpPr>
              <p:nvPr/>
            </p:nvSpPr>
            <p:spPr bwMode="auto">
              <a:xfrm>
                <a:off x="28575" y="4021138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4" name="Freeform 8"/>
              <p:cNvSpPr/>
              <p:nvPr/>
            </p:nvSpPr>
            <p:spPr bwMode="auto">
              <a:xfrm>
                <a:off x="200025" y="4763"/>
                <a:ext cx="369888" cy="1811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41">
                    <a:moveTo>
                      <a:pt x="218" y="1141"/>
                    </a:moveTo>
                    <a:lnTo>
                      <a:pt x="0" y="626"/>
                    </a:lnTo>
                    <a:lnTo>
                      <a:pt x="0" y="0"/>
                    </a:lnTo>
                    <a:lnTo>
                      <a:pt x="15" y="0"/>
                    </a:lnTo>
                    <a:lnTo>
                      <a:pt x="15" y="623"/>
                    </a:lnTo>
                    <a:lnTo>
                      <a:pt x="233" y="1135"/>
                    </a:lnTo>
                    <a:lnTo>
                      <a:pt x="218" y="11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5" name="Freeform 9"/>
              <p:cNvSpPr>
                <a:spLocks noEditPoints="1"/>
              </p:cNvSpPr>
              <p:nvPr/>
            </p:nvSpPr>
            <p:spPr bwMode="auto">
              <a:xfrm>
                <a:off x="503237" y="1801813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6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6" name="Freeform 10"/>
              <p:cNvSpPr/>
              <p:nvPr/>
            </p:nvSpPr>
            <p:spPr bwMode="auto">
              <a:xfrm>
                <a:off x="285750" y="4763"/>
                <a:ext cx="369888" cy="1430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901">
                    <a:moveTo>
                      <a:pt x="221" y="901"/>
                    </a:moveTo>
                    <a:lnTo>
                      <a:pt x="0" y="383"/>
                    </a:lnTo>
                    <a:lnTo>
                      <a:pt x="0" y="0"/>
                    </a:lnTo>
                    <a:lnTo>
                      <a:pt x="18" y="0"/>
                    </a:lnTo>
                    <a:lnTo>
                      <a:pt x="18" y="380"/>
                    </a:lnTo>
                    <a:lnTo>
                      <a:pt x="233" y="895"/>
                    </a:lnTo>
                    <a:lnTo>
                      <a:pt x="221" y="90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7" name="Freeform 11"/>
              <p:cNvSpPr/>
              <p:nvPr/>
            </p:nvSpPr>
            <p:spPr bwMode="auto">
              <a:xfrm>
                <a:off x="546100" y="0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96" y="575"/>
                    </a:moveTo>
                    <a:lnTo>
                      <a:pt x="78" y="575"/>
                    </a:lnTo>
                    <a:lnTo>
                      <a:pt x="78" y="192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96" y="189"/>
                    </a:lnTo>
                    <a:lnTo>
                      <a:pt x="96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8" name="Freeform 12"/>
              <p:cNvSpPr>
                <a:spLocks noEditPoints="1"/>
              </p:cNvSpPr>
              <p:nvPr/>
            </p:nvSpPr>
            <p:spPr bwMode="auto">
              <a:xfrm>
                <a:off x="588962" y="14208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7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9" name="Freeform 13"/>
              <p:cNvSpPr>
                <a:spLocks noEditPoints="1"/>
              </p:cNvSpPr>
              <p:nvPr/>
            </p:nvSpPr>
            <p:spPr bwMode="auto">
              <a:xfrm>
                <a:off x="588962" y="9032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0" name="Freeform 14"/>
              <p:cNvSpPr/>
              <p:nvPr/>
            </p:nvSpPr>
            <p:spPr bwMode="auto">
              <a:xfrm>
                <a:off x="641350" y="0"/>
                <a:ext cx="422275" cy="527050"/>
              </a:xfrm>
              <a:custGeom>
                <a:avLst/>
                <a:gdLst/>
                <a:ahLst/>
                <a:cxnLst/>
                <a:rect l="0" t="0" r="r" b="b"/>
                <a:pathLst>
                  <a:path w="266" h="332">
                    <a:moveTo>
                      <a:pt x="257" y="332"/>
                    </a:moveTo>
                    <a:lnTo>
                      <a:pt x="48" y="123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63" y="114"/>
                    </a:lnTo>
                    <a:lnTo>
                      <a:pt x="266" y="320"/>
                    </a:lnTo>
                    <a:lnTo>
                      <a:pt x="257" y="3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1" name="Freeform 15"/>
              <p:cNvSpPr>
                <a:spLocks noEditPoints="1"/>
              </p:cNvSpPr>
              <p:nvPr/>
            </p:nvSpPr>
            <p:spPr bwMode="auto">
              <a:xfrm>
                <a:off x="1020762" y="488950"/>
                <a:ext cx="161925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4" h="31">
                    <a:moveTo>
                      <a:pt x="17" y="31"/>
                    </a:moveTo>
                    <a:cubicBezTo>
                      <a:pt x="13" y="31"/>
                      <a:pt x="9" y="30"/>
                      <a:pt x="6" y="27"/>
                    </a:cubicBezTo>
                    <a:cubicBezTo>
                      <a:pt x="0" y="20"/>
                      <a:pt x="0" y="10"/>
                      <a:pt x="6" y="4"/>
                    </a:cubicBezTo>
                    <a:cubicBezTo>
                      <a:pt x="9" y="1"/>
                      <a:pt x="13" y="0"/>
                      <a:pt x="17" y="0"/>
                    </a:cubicBezTo>
                    <a:cubicBezTo>
                      <a:pt x="21" y="0"/>
                      <a:pt x="25" y="1"/>
                      <a:pt x="28" y="4"/>
                    </a:cubicBezTo>
                    <a:cubicBezTo>
                      <a:pt x="34" y="10"/>
                      <a:pt x="34" y="20"/>
                      <a:pt x="28" y="27"/>
                    </a:cubicBezTo>
                    <a:cubicBezTo>
                      <a:pt x="25" y="30"/>
                      <a:pt x="21" y="31"/>
                      <a:pt x="17" y="31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5"/>
                      <a:pt x="9" y="7"/>
                    </a:cubicBezTo>
                    <a:cubicBezTo>
                      <a:pt x="4" y="12"/>
                      <a:pt x="4" y="19"/>
                      <a:pt x="9" y="24"/>
                    </a:cubicBezTo>
                    <a:cubicBezTo>
                      <a:pt x="11" y="26"/>
                      <a:pt x="14" y="27"/>
                      <a:pt x="17" y="27"/>
                    </a:cubicBezTo>
                    <a:cubicBezTo>
                      <a:pt x="20" y="27"/>
                      <a:pt x="23" y="26"/>
                      <a:pt x="25" y="24"/>
                    </a:cubicBezTo>
                    <a:cubicBezTo>
                      <a:pt x="30" y="19"/>
                      <a:pt x="30" y="12"/>
                      <a:pt x="25" y="7"/>
                    </a:cubicBezTo>
                    <a:cubicBezTo>
                      <a:pt x="23" y="5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2" name="Line 16"/>
              <p:cNvSpPr>
                <a:spLocks noChangeShapeType="1"/>
              </p:cNvSpPr>
              <p:nvPr/>
            </p:nvSpPr>
            <p:spPr bwMode="auto">
              <a:xfrm>
                <a:off x="-4763" y="9525"/>
                <a:ext cx="0" cy="0"/>
              </a:xfrm>
              <a:prstGeom prst="line">
                <a:avLst/>
              </a:prstGeom>
              <a:grpFill/>
              <a:ln w="1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</p:sp>
          <p:sp>
            <p:nvSpPr>
              <p:cNvPr id="33" name="Freeform 17"/>
              <p:cNvSpPr/>
              <p:nvPr/>
            </p:nvSpPr>
            <p:spPr bwMode="auto">
              <a:xfrm>
                <a:off x="9525" y="1801813"/>
                <a:ext cx="123825" cy="127000"/>
              </a:xfrm>
              <a:custGeom>
                <a:avLst/>
                <a:gdLst/>
                <a:ahLst/>
                <a:cxnLst/>
                <a:rect l="0" t="0" r="r" b="b"/>
                <a:pathLst>
                  <a:path w="78" h="80">
                    <a:moveTo>
                      <a:pt x="6" y="80"/>
                    </a:moveTo>
                    <a:lnTo>
                      <a:pt x="0" y="71"/>
                    </a:lnTo>
                    <a:lnTo>
                      <a:pt x="69" y="0"/>
                    </a:lnTo>
                    <a:lnTo>
                      <a:pt x="78" y="9"/>
                    </a:lnTo>
                    <a:lnTo>
                      <a:pt x="6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4" name="Freeform 18"/>
              <p:cNvSpPr/>
              <p:nvPr/>
            </p:nvSpPr>
            <p:spPr bwMode="auto">
              <a:xfrm>
                <a:off x="-9525" y="3549650"/>
                <a:ext cx="147638" cy="481013"/>
              </a:xfrm>
              <a:custGeom>
                <a:avLst/>
                <a:gdLst/>
                <a:ahLst/>
                <a:cxnLst/>
                <a:rect l="0" t="0" r="r" b="b"/>
                <a:pathLst>
                  <a:path w="93" h="303">
                    <a:moveTo>
                      <a:pt x="93" y="303"/>
                    </a:moveTo>
                    <a:lnTo>
                      <a:pt x="78" y="303"/>
                    </a:lnTo>
                    <a:lnTo>
                      <a:pt x="78" y="78"/>
                    </a:lnTo>
                    <a:lnTo>
                      <a:pt x="0" y="12"/>
                    </a:lnTo>
                    <a:lnTo>
                      <a:pt x="12" y="0"/>
                    </a:lnTo>
                    <a:lnTo>
                      <a:pt x="93" y="69"/>
                    </a:lnTo>
                    <a:lnTo>
                      <a:pt x="93" y="30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5" name="Freeform 19"/>
              <p:cNvSpPr/>
              <p:nvPr/>
            </p:nvSpPr>
            <p:spPr bwMode="auto">
              <a:xfrm>
                <a:off x="128587" y="1382713"/>
                <a:ext cx="142875" cy="476250"/>
              </a:xfrm>
              <a:custGeom>
                <a:avLst/>
                <a:gdLst/>
                <a:ahLst/>
                <a:cxnLst/>
                <a:rect l="0" t="0" r="r" b="b"/>
                <a:pathLst>
                  <a:path w="90" h="300">
                    <a:moveTo>
                      <a:pt x="90" y="300"/>
                    </a:moveTo>
                    <a:lnTo>
                      <a:pt x="78" y="300"/>
                    </a:lnTo>
                    <a:lnTo>
                      <a:pt x="78" y="84"/>
                    </a:lnTo>
                    <a:lnTo>
                      <a:pt x="0" y="9"/>
                    </a:lnTo>
                    <a:lnTo>
                      <a:pt x="9" y="0"/>
                    </a:lnTo>
                    <a:lnTo>
                      <a:pt x="90" y="81"/>
                    </a:lnTo>
                    <a:lnTo>
                      <a:pt x="90" y="30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6" name="Freeform 20"/>
              <p:cNvSpPr>
                <a:spLocks noEditPoints="1"/>
              </p:cNvSpPr>
              <p:nvPr/>
            </p:nvSpPr>
            <p:spPr bwMode="auto">
              <a:xfrm>
                <a:off x="204787" y="1849438"/>
                <a:ext cx="114300" cy="107950"/>
              </a:xfrm>
              <a:custGeom>
                <a:avLst/>
                <a:gdLst/>
                <a:ahLst/>
                <a:cxnLst/>
                <a:rect l="0" t="0" r="r" b="b"/>
                <a:pathLst>
                  <a:path w="24" h="23">
                    <a:moveTo>
                      <a:pt x="12" y="23"/>
                    </a:moveTo>
                    <a:cubicBezTo>
                      <a:pt x="6" y="23"/>
                      <a:pt x="0" y="18"/>
                      <a:pt x="0" y="12"/>
                    </a:cubicBezTo>
                    <a:cubicBezTo>
                      <a:pt x="0" y="5"/>
                      <a:pt x="6" y="0"/>
                      <a:pt x="12" y="0"/>
                    </a:cubicBezTo>
                    <a:cubicBezTo>
                      <a:pt x="18" y="0"/>
                      <a:pt x="24" y="5"/>
                      <a:pt x="24" y="12"/>
                    </a:cubicBezTo>
                    <a:cubicBezTo>
                      <a:pt x="24" y="18"/>
                      <a:pt x="18" y="23"/>
                      <a:pt x="12" y="23"/>
                    </a:cubicBezTo>
                    <a:close/>
                    <a:moveTo>
                      <a:pt x="12" y="4"/>
                    </a:moveTo>
                    <a:cubicBezTo>
                      <a:pt x="8" y="4"/>
                      <a:pt x="4" y="8"/>
                      <a:pt x="4" y="12"/>
                    </a:cubicBezTo>
                    <a:cubicBezTo>
                      <a:pt x="4" y="16"/>
                      <a:pt x="8" y="19"/>
                      <a:pt x="12" y="19"/>
                    </a:cubicBezTo>
                    <a:cubicBezTo>
                      <a:pt x="16" y="19"/>
                      <a:pt x="20" y="16"/>
                      <a:pt x="20" y="12"/>
                    </a:cubicBezTo>
                    <a:cubicBezTo>
                      <a:pt x="20" y="8"/>
                      <a:pt x="16" y="4"/>
                      <a:pt x="1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7" name="Rectangle 21"/>
              <p:cNvSpPr>
                <a:spLocks noChangeArrowheads="1"/>
              </p:cNvSpPr>
              <p:nvPr/>
            </p:nvSpPr>
            <p:spPr bwMode="auto">
              <a:xfrm>
                <a:off x="133350" y="4662488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38" name="Freeform 22"/>
              <p:cNvSpPr/>
              <p:nvPr/>
            </p:nvSpPr>
            <p:spPr bwMode="auto">
              <a:xfrm>
                <a:off x="223837" y="5041900"/>
                <a:ext cx="369888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35">
                    <a:moveTo>
                      <a:pt x="15" y="1135"/>
                    </a:moveTo>
                    <a:lnTo>
                      <a:pt x="0" y="1135"/>
                    </a:lnTo>
                    <a:lnTo>
                      <a:pt x="0" y="515"/>
                    </a:lnTo>
                    <a:lnTo>
                      <a:pt x="0" y="512"/>
                    </a:lnTo>
                    <a:lnTo>
                      <a:pt x="218" y="0"/>
                    </a:lnTo>
                    <a:lnTo>
                      <a:pt x="233" y="6"/>
                    </a:lnTo>
                    <a:lnTo>
                      <a:pt x="15" y="518"/>
                    </a:lnTo>
                    <a:lnTo>
                      <a:pt x="15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9" name="Freeform 23"/>
              <p:cNvSpPr>
                <a:spLocks noEditPoints="1"/>
              </p:cNvSpPr>
              <p:nvPr/>
            </p:nvSpPr>
            <p:spPr bwMode="auto">
              <a:xfrm>
                <a:off x="52387" y="44815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0" name="Freeform 24"/>
              <p:cNvSpPr/>
              <p:nvPr/>
            </p:nvSpPr>
            <p:spPr bwMode="auto">
              <a:xfrm>
                <a:off x="-14288" y="5627688"/>
                <a:ext cx="85725" cy="1216025"/>
              </a:xfrm>
              <a:custGeom>
                <a:avLst/>
                <a:gdLst/>
                <a:ahLst/>
                <a:cxnLst/>
                <a:rect l="0" t="0" r="r" b="b"/>
                <a:pathLst>
                  <a:path w="54" h="766">
                    <a:moveTo>
                      <a:pt x="54" y="766"/>
                    </a:moveTo>
                    <a:lnTo>
                      <a:pt x="36" y="766"/>
                    </a:lnTo>
                    <a:lnTo>
                      <a:pt x="36" y="149"/>
                    </a:lnTo>
                    <a:lnTo>
                      <a:pt x="0" y="3"/>
                    </a:lnTo>
                    <a:lnTo>
                      <a:pt x="18" y="0"/>
                    </a:lnTo>
                    <a:lnTo>
                      <a:pt x="54" y="146"/>
                    </a:lnTo>
                    <a:lnTo>
                      <a:pt x="54" y="76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1" name="Freeform 25"/>
              <p:cNvSpPr>
                <a:spLocks noEditPoints="1"/>
              </p:cNvSpPr>
              <p:nvPr/>
            </p:nvSpPr>
            <p:spPr bwMode="auto">
              <a:xfrm>
                <a:off x="527050" y="48672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2" name="Freeform 26"/>
              <p:cNvSpPr/>
              <p:nvPr/>
            </p:nvSpPr>
            <p:spPr bwMode="auto">
              <a:xfrm>
                <a:off x="309562" y="5422900"/>
                <a:ext cx="374650" cy="1425575"/>
              </a:xfrm>
              <a:custGeom>
                <a:avLst/>
                <a:gdLst/>
                <a:ahLst/>
                <a:cxnLst/>
                <a:rect l="0" t="0" r="r" b="b"/>
                <a:pathLst>
                  <a:path w="236" h="898">
                    <a:moveTo>
                      <a:pt x="18" y="898"/>
                    </a:moveTo>
                    <a:lnTo>
                      <a:pt x="0" y="898"/>
                    </a:lnTo>
                    <a:lnTo>
                      <a:pt x="0" y="515"/>
                    </a:lnTo>
                    <a:lnTo>
                      <a:pt x="3" y="512"/>
                    </a:lnTo>
                    <a:lnTo>
                      <a:pt x="221" y="0"/>
                    </a:lnTo>
                    <a:lnTo>
                      <a:pt x="236" y="6"/>
                    </a:lnTo>
                    <a:lnTo>
                      <a:pt x="18" y="518"/>
                    </a:lnTo>
                    <a:lnTo>
                      <a:pt x="18" y="89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3" name="Freeform 27"/>
              <p:cNvSpPr/>
              <p:nvPr/>
            </p:nvSpPr>
            <p:spPr bwMode="auto">
              <a:xfrm>
                <a:off x="569912" y="5945188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15" y="575"/>
                    </a:moveTo>
                    <a:lnTo>
                      <a:pt x="0" y="569"/>
                    </a:lnTo>
                    <a:lnTo>
                      <a:pt x="81" y="383"/>
                    </a:lnTo>
                    <a:lnTo>
                      <a:pt x="81" y="0"/>
                    </a:lnTo>
                    <a:lnTo>
                      <a:pt x="96" y="0"/>
                    </a:lnTo>
                    <a:lnTo>
                      <a:pt x="96" y="386"/>
                    </a:lnTo>
                    <a:lnTo>
                      <a:pt x="15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4" name="Freeform 28"/>
              <p:cNvSpPr>
                <a:spLocks noEditPoints="1"/>
              </p:cNvSpPr>
              <p:nvPr/>
            </p:nvSpPr>
            <p:spPr bwMode="auto">
              <a:xfrm>
                <a:off x="612775" y="52466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5" name="Freeform 29"/>
              <p:cNvSpPr>
                <a:spLocks noEditPoints="1"/>
              </p:cNvSpPr>
              <p:nvPr/>
            </p:nvSpPr>
            <p:spPr bwMode="auto">
              <a:xfrm>
                <a:off x="612775" y="57642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6" name="Freeform 30"/>
              <p:cNvSpPr/>
              <p:nvPr/>
            </p:nvSpPr>
            <p:spPr bwMode="auto">
              <a:xfrm>
                <a:off x="669925" y="6330950"/>
                <a:ext cx="417513" cy="517525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6">
                    <a:moveTo>
                      <a:pt x="15" y="326"/>
                    </a:moveTo>
                    <a:lnTo>
                      <a:pt x="0" y="320"/>
                    </a:lnTo>
                    <a:lnTo>
                      <a:pt x="45" y="206"/>
                    </a:lnTo>
                    <a:lnTo>
                      <a:pt x="48" y="206"/>
                    </a:lnTo>
                    <a:lnTo>
                      <a:pt x="254" y="0"/>
                    </a:lnTo>
                    <a:lnTo>
                      <a:pt x="263" y="12"/>
                    </a:lnTo>
                    <a:lnTo>
                      <a:pt x="60" y="215"/>
                    </a:lnTo>
                    <a:lnTo>
                      <a:pt x="15" y="3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7" name="Freeform 31"/>
              <p:cNvSpPr>
                <a:spLocks noEditPoints="1"/>
              </p:cNvSpPr>
              <p:nvPr/>
            </p:nvSpPr>
            <p:spPr bwMode="auto">
              <a:xfrm>
                <a:off x="1049337" y="6221413"/>
                <a:ext cx="157163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3" h="31">
                    <a:moveTo>
                      <a:pt x="16" y="31"/>
                    </a:moveTo>
                    <a:cubicBezTo>
                      <a:pt x="12" y="31"/>
                      <a:pt x="8" y="29"/>
                      <a:pt x="5" y="26"/>
                    </a:cubicBezTo>
                    <a:cubicBezTo>
                      <a:pt x="2" y="24"/>
                      <a:pt x="0" y="20"/>
                      <a:pt x="0" y="15"/>
                    </a:cubicBezTo>
                    <a:cubicBezTo>
                      <a:pt x="0" y="11"/>
                      <a:pt x="2" y="7"/>
                      <a:pt x="5" y="4"/>
                    </a:cubicBezTo>
                    <a:cubicBezTo>
                      <a:pt x="8" y="1"/>
                      <a:pt x="12" y="0"/>
                      <a:pt x="16" y="0"/>
                    </a:cubicBezTo>
                    <a:cubicBezTo>
                      <a:pt x="20" y="0"/>
                      <a:pt x="24" y="1"/>
                      <a:pt x="27" y="4"/>
                    </a:cubicBezTo>
                    <a:cubicBezTo>
                      <a:pt x="33" y="10"/>
                      <a:pt x="33" y="20"/>
                      <a:pt x="27" y="26"/>
                    </a:cubicBezTo>
                    <a:cubicBezTo>
                      <a:pt x="24" y="29"/>
                      <a:pt x="20" y="31"/>
                      <a:pt x="16" y="31"/>
                    </a:cubicBezTo>
                    <a:close/>
                    <a:moveTo>
                      <a:pt x="16" y="4"/>
                    </a:moveTo>
                    <a:cubicBezTo>
                      <a:pt x="13" y="4"/>
                      <a:pt x="10" y="5"/>
                      <a:pt x="8" y="7"/>
                    </a:cubicBezTo>
                    <a:cubicBezTo>
                      <a:pt x="6" y="9"/>
                      <a:pt x="4" y="12"/>
                      <a:pt x="4" y="15"/>
                    </a:cubicBezTo>
                    <a:cubicBezTo>
                      <a:pt x="4" y="19"/>
                      <a:pt x="6" y="21"/>
                      <a:pt x="8" y="24"/>
                    </a:cubicBezTo>
                    <a:cubicBezTo>
                      <a:pt x="10" y="26"/>
                      <a:pt x="13" y="27"/>
                      <a:pt x="16" y="27"/>
                    </a:cubicBezTo>
                    <a:cubicBezTo>
                      <a:pt x="19" y="27"/>
                      <a:pt x="22" y="26"/>
                      <a:pt x="24" y="24"/>
                    </a:cubicBezTo>
                    <a:cubicBezTo>
                      <a:pt x="29" y="19"/>
                      <a:pt x="29" y="12"/>
                      <a:pt x="24" y="7"/>
                    </a:cubicBezTo>
                    <a:cubicBezTo>
                      <a:pt x="22" y="5"/>
                      <a:pt x="19" y="4"/>
                      <a:pt x="16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</p:grpSp>
        <p:grpSp>
          <p:nvGrpSpPr>
            <p:cNvPr id="10" name="Group 9"/>
            <p:cNvGrpSpPr/>
            <p:nvPr/>
          </p:nvGrpSpPr>
          <p:grpSpPr>
            <a:xfrm>
              <a:off x="11364912" y="0"/>
              <a:ext cx="674688" cy="6848476"/>
              <a:chOff x="11364912" y="0"/>
              <a:chExt cx="674688" cy="6848476"/>
            </a:xfrm>
            <a:grpFill/>
          </p:grpSpPr>
          <p:sp>
            <p:nvSpPr>
              <p:cNvPr id="11" name="Freeform 32"/>
              <p:cNvSpPr/>
              <p:nvPr/>
            </p:nvSpPr>
            <p:spPr bwMode="auto">
              <a:xfrm>
                <a:off x="11483975" y="0"/>
                <a:ext cx="417513" cy="512763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3">
                    <a:moveTo>
                      <a:pt x="12" y="323"/>
                    </a:moveTo>
                    <a:lnTo>
                      <a:pt x="0" y="314"/>
                    </a:lnTo>
                    <a:lnTo>
                      <a:pt x="203" y="108"/>
                    </a:lnTo>
                    <a:lnTo>
                      <a:pt x="248" y="0"/>
                    </a:lnTo>
                    <a:lnTo>
                      <a:pt x="263" y="6"/>
                    </a:lnTo>
                    <a:lnTo>
                      <a:pt x="218" y="117"/>
                    </a:lnTo>
                    <a:lnTo>
                      <a:pt x="218" y="117"/>
                    </a:lnTo>
                    <a:lnTo>
                      <a:pt x="12" y="3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2" name="Freeform 33"/>
              <p:cNvSpPr>
                <a:spLocks noEditPoints="1"/>
              </p:cNvSpPr>
              <p:nvPr/>
            </p:nvSpPr>
            <p:spPr bwMode="auto">
              <a:xfrm>
                <a:off x="11364912" y="474663"/>
                <a:ext cx="157163" cy="152400"/>
              </a:xfrm>
              <a:custGeom>
                <a:avLst/>
                <a:gdLst/>
                <a:ahLst/>
                <a:cxnLst/>
                <a:rect l="0" t="0" r="r" b="b"/>
                <a:pathLst>
                  <a:path w="33" h="32">
                    <a:moveTo>
                      <a:pt x="17" y="32"/>
                    </a:moveTo>
                    <a:cubicBezTo>
                      <a:pt x="13" y="32"/>
                      <a:pt x="9" y="30"/>
                      <a:pt x="6" y="27"/>
                    </a:cubicBezTo>
                    <a:cubicBezTo>
                      <a:pt x="0" y="21"/>
                      <a:pt x="0" y="11"/>
                      <a:pt x="6" y="5"/>
                    </a:cubicBezTo>
                    <a:cubicBezTo>
                      <a:pt x="9" y="2"/>
                      <a:pt x="13" y="0"/>
                      <a:pt x="17" y="0"/>
                    </a:cubicBezTo>
                    <a:cubicBezTo>
                      <a:pt x="21" y="0"/>
                      <a:pt x="25" y="2"/>
                      <a:pt x="28" y="5"/>
                    </a:cubicBezTo>
                    <a:cubicBezTo>
                      <a:pt x="31" y="8"/>
                      <a:pt x="33" y="12"/>
                      <a:pt x="33" y="16"/>
                    </a:cubicBezTo>
                    <a:cubicBezTo>
                      <a:pt x="33" y="20"/>
                      <a:pt x="31" y="24"/>
                      <a:pt x="28" y="27"/>
                    </a:cubicBezTo>
                    <a:cubicBezTo>
                      <a:pt x="25" y="30"/>
                      <a:pt x="21" y="32"/>
                      <a:pt x="17" y="32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6"/>
                      <a:pt x="9" y="8"/>
                    </a:cubicBezTo>
                    <a:cubicBezTo>
                      <a:pt x="4" y="12"/>
                      <a:pt x="4" y="20"/>
                      <a:pt x="9" y="24"/>
                    </a:cubicBezTo>
                    <a:cubicBezTo>
                      <a:pt x="11" y="27"/>
                      <a:pt x="14" y="28"/>
                      <a:pt x="17" y="28"/>
                    </a:cubicBezTo>
                    <a:cubicBezTo>
                      <a:pt x="20" y="28"/>
                      <a:pt x="23" y="27"/>
                      <a:pt x="26" y="24"/>
                    </a:cubicBezTo>
                    <a:cubicBezTo>
                      <a:pt x="30" y="20"/>
                      <a:pt x="30" y="12"/>
                      <a:pt x="26" y="8"/>
                    </a:cubicBezTo>
                    <a:cubicBezTo>
                      <a:pt x="23" y="6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3" name="Freeform 34"/>
              <p:cNvSpPr>
                <a:spLocks noEditPoints="1"/>
              </p:cNvSpPr>
              <p:nvPr/>
            </p:nvSpPr>
            <p:spPr bwMode="auto">
              <a:xfrm>
                <a:off x="11631612" y="1539875"/>
                <a:ext cx="188913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4" name="Freeform 35"/>
              <p:cNvSpPr/>
              <p:nvPr/>
            </p:nvSpPr>
            <p:spPr bwMode="auto">
              <a:xfrm>
                <a:off x="11531600" y="5694363"/>
                <a:ext cx="298450" cy="1154113"/>
              </a:xfrm>
              <a:custGeom>
                <a:avLst/>
                <a:gdLst/>
                <a:ahLst/>
                <a:cxnLst/>
                <a:rect l="0" t="0" r="r" b="b"/>
                <a:pathLst>
                  <a:path w="188" h="727">
                    <a:moveTo>
                      <a:pt x="15" y="727"/>
                    </a:moveTo>
                    <a:lnTo>
                      <a:pt x="0" y="727"/>
                    </a:lnTo>
                    <a:lnTo>
                      <a:pt x="0" y="407"/>
                    </a:lnTo>
                    <a:lnTo>
                      <a:pt x="0" y="407"/>
                    </a:lnTo>
                    <a:lnTo>
                      <a:pt x="176" y="0"/>
                    </a:lnTo>
                    <a:lnTo>
                      <a:pt x="188" y="6"/>
                    </a:lnTo>
                    <a:lnTo>
                      <a:pt x="15" y="410"/>
                    </a:lnTo>
                    <a:lnTo>
                      <a:pt x="15" y="7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5" name="Freeform 36"/>
              <p:cNvSpPr>
                <a:spLocks noEditPoints="1"/>
              </p:cNvSpPr>
              <p:nvPr/>
            </p:nvSpPr>
            <p:spPr bwMode="auto">
              <a:xfrm>
                <a:off x="11772900" y="5551488"/>
                <a:ext cx="157163" cy="155575"/>
              </a:xfrm>
              <a:custGeom>
                <a:avLst/>
                <a:gdLst/>
                <a:ahLst/>
                <a:cxnLst/>
                <a:rect l="0" t="0" r="r" b="b"/>
                <a:pathLst>
                  <a:path w="33" h="33">
                    <a:moveTo>
                      <a:pt x="17" y="33"/>
                    </a:moveTo>
                    <a:cubicBezTo>
                      <a:pt x="8" y="33"/>
                      <a:pt x="0" y="25"/>
                      <a:pt x="0" y="16"/>
                    </a:cubicBezTo>
                    <a:cubicBezTo>
                      <a:pt x="0" y="7"/>
                      <a:pt x="8" y="0"/>
                      <a:pt x="17" y="0"/>
                    </a:cubicBezTo>
                    <a:cubicBezTo>
                      <a:pt x="26" y="0"/>
                      <a:pt x="33" y="7"/>
                      <a:pt x="33" y="16"/>
                    </a:cubicBezTo>
                    <a:cubicBezTo>
                      <a:pt x="33" y="25"/>
                      <a:pt x="26" y="33"/>
                      <a:pt x="17" y="33"/>
                    </a:cubicBezTo>
                    <a:close/>
                    <a:moveTo>
                      <a:pt x="17" y="4"/>
                    </a:moveTo>
                    <a:cubicBezTo>
                      <a:pt x="10" y="4"/>
                      <a:pt x="4" y="9"/>
                      <a:pt x="4" y="16"/>
                    </a:cubicBezTo>
                    <a:cubicBezTo>
                      <a:pt x="4" y="23"/>
                      <a:pt x="10" y="29"/>
                      <a:pt x="17" y="29"/>
                    </a:cubicBezTo>
                    <a:cubicBezTo>
                      <a:pt x="23" y="29"/>
                      <a:pt x="29" y="23"/>
                      <a:pt x="29" y="16"/>
                    </a:cubicBezTo>
                    <a:cubicBezTo>
                      <a:pt x="29" y="9"/>
                      <a:pt x="23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6" name="Freeform 37"/>
              <p:cNvSpPr/>
              <p:nvPr/>
            </p:nvSpPr>
            <p:spPr bwMode="auto">
              <a:xfrm>
                <a:off x="11710987" y="4763"/>
                <a:ext cx="304800" cy="1544638"/>
              </a:xfrm>
              <a:custGeom>
                <a:avLst/>
                <a:gdLst/>
                <a:ahLst/>
                <a:cxnLst/>
                <a:rect l="0" t="0" r="r" b="b"/>
                <a:pathLst>
                  <a:path w="192" h="973">
                    <a:moveTo>
                      <a:pt x="15" y="973"/>
                    </a:moveTo>
                    <a:lnTo>
                      <a:pt x="0" y="973"/>
                    </a:lnTo>
                    <a:lnTo>
                      <a:pt x="0" y="790"/>
                    </a:lnTo>
                    <a:lnTo>
                      <a:pt x="174" y="614"/>
                    </a:lnTo>
                    <a:lnTo>
                      <a:pt x="174" y="0"/>
                    </a:lnTo>
                    <a:lnTo>
                      <a:pt x="192" y="0"/>
                    </a:lnTo>
                    <a:lnTo>
                      <a:pt x="192" y="620"/>
                    </a:lnTo>
                    <a:lnTo>
                      <a:pt x="15" y="796"/>
                    </a:lnTo>
                    <a:lnTo>
                      <a:pt x="15" y="97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7" name="Freeform 38"/>
              <p:cNvSpPr>
                <a:spLocks noEditPoints="1"/>
              </p:cNvSpPr>
              <p:nvPr/>
            </p:nvSpPr>
            <p:spPr bwMode="auto">
              <a:xfrm>
                <a:off x="11636375" y="4867275"/>
                <a:ext cx="188913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8" name="Freeform 39"/>
              <p:cNvSpPr/>
              <p:nvPr/>
            </p:nvSpPr>
            <p:spPr bwMode="auto">
              <a:xfrm>
                <a:off x="11441112" y="5046663"/>
                <a:ext cx="307975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194" h="1135">
                    <a:moveTo>
                      <a:pt x="18" y="1135"/>
                    </a:moveTo>
                    <a:lnTo>
                      <a:pt x="0" y="1135"/>
                    </a:lnTo>
                    <a:lnTo>
                      <a:pt x="0" y="354"/>
                    </a:lnTo>
                    <a:lnTo>
                      <a:pt x="176" y="177"/>
                    </a:lnTo>
                    <a:lnTo>
                      <a:pt x="176" y="0"/>
                    </a:lnTo>
                    <a:lnTo>
                      <a:pt x="194" y="0"/>
                    </a:lnTo>
                    <a:lnTo>
                      <a:pt x="194" y="183"/>
                    </a:lnTo>
                    <a:lnTo>
                      <a:pt x="18" y="360"/>
                    </a:lnTo>
                    <a:lnTo>
                      <a:pt x="18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9" name="Freeform 40"/>
              <p:cNvSpPr>
                <a:spLocks noEditPoints="1"/>
              </p:cNvSpPr>
              <p:nvPr/>
            </p:nvSpPr>
            <p:spPr bwMode="auto">
              <a:xfrm>
                <a:off x="11849100" y="64166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0" name="Rectangle 41"/>
              <p:cNvSpPr>
                <a:spLocks noChangeArrowheads="1"/>
              </p:cNvSpPr>
              <p:nvPr/>
            </p:nvSpPr>
            <p:spPr bwMode="auto">
              <a:xfrm>
                <a:off x="11939587" y="6596063"/>
                <a:ext cx="23813" cy="2524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1413" y="618518"/>
            <a:ext cx="9905998" cy="14785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2" y="2249487"/>
            <a:ext cx="9905999" cy="35417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56921" y="588327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3/19/2024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41411" y="5883275"/>
            <a:ext cx="623930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 cap="all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76321" y="5883274"/>
            <a:ext cx="7710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SzPct val="125000"/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A177EDC-C993-C0E6-937F-ACE826628D0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294878" y="451982"/>
            <a:ext cx="8791575" cy="1655763"/>
          </a:xfrm>
        </p:spPr>
        <p:txBody>
          <a:bodyPr/>
          <a:lstStyle/>
          <a:p>
            <a:r>
              <a:rPr lang="ru-RU" b="1" spc="600" dirty="0">
                <a:solidFill>
                  <a:srgbClr val="92D050"/>
                </a:solidFill>
              </a:rPr>
              <a:t>МОТИВАЦИЯ УЧАЩИХСЯ НА УРОКАХ ФИЗИКИ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B4D13672-E493-B021-9336-F7114F6F325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942453" y="2277592"/>
            <a:ext cx="9144000" cy="2302816"/>
          </a:xfrm>
        </p:spPr>
        <p:txBody>
          <a:bodyPr>
            <a:noAutofit/>
          </a:bodyPr>
          <a:lstStyle/>
          <a:p>
            <a:pPr algn="r"/>
            <a:r>
              <a:rPr lang="ru-RU" sz="2800" b="1" i="1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«Все наши замыслы, все поиски и построения превращаются в прах, если нет у ученика желания учиться»</a:t>
            </a:r>
          </a:p>
          <a:p>
            <a:pPr algn="r"/>
            <a:r>
              <a:rPr lang="ru-RU" sz="2800" b="1" i="1" dirty="0" err="1">
                <a:solidFill>
                  <a:schemeClr val="accent1">
                    <a:lumMod val="40000"/>
                    <a:lumOff val="60000"/>
                  </a:schemeClr>
                </a:solidFill>
              </a:rPr>
              <a:t>В.А.Сухомлинский</a:t>
            </a:r>
            <a:endParaRPr lang="ru-RU" sz="2800" b="1" i="1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997BE61-09D6-7CF2-13D9-FC50F5382B90}"/>
              </a:ext>
            </a:extLst>
          </p:cNvPr>
          <p:cNvSpPr txBox="1"/>
          <p:nvPr/>
        </p:nvSpPr>
        <p:spPr>
          <a:xfrm>
            <a:off x="4813515" y="4891143"/>
            <a:ext cx="6098582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ru-RU" sz="2000" i="1" dirty="0">
                <a:solidFill>
                  <a:schemeClr val="accent2">
                    <a:lumMod val="75000"/>
                  </a:schemeClr>
                </a:solidFill>
              </a:rPr>
              <a:t>Подготовил: </a:t>
            </a:r>
          </a:p>
          <a:p>
            <a:pPr algn="r"/>
            <a:r>
              <a:rPr lang="ru-RU" sz="2000" i="1" dirty="0">
                <a:solidFill>
                  <a:schemeClr val="accent2">
                    <a:lumMod val="75000"/>
                  </a:schemeClr>
                </a:solidFill>
              </a:rPr>
              <a:t>учитель физики МКОУ СОШ с. Малиновка </a:t>
            </a:r>
            <a:r>
              <a:rPr lang="ru-RU" sz="2000" i="1" dirty="0" err="1">
                <a:solidFill>
                  <a:schemeClr val="accent2">
                    <a:lumMod val="75000"/>
                  </a:schemeClr>
                </a:solidFill>
              </a:rPr>
              <a:t>Д.В.Задирако</a:t>
            </a:r>
            <a:endParaRPr lang="ru-RU" sz="2000" i="1" dirty="0">
              <a:solidFill>
                <a:schemeClr val="accent2">
                  <a:lumMod val="75000"/>
                </a:schemeClr>
              </a:solidFill>
            </a:endParaRPr>
          </a:p>
          <a:p>
            <a:pPr algn="r"/>
            <a:r>
              <a:rPr lang="ru-RU" sz="2000" i="1" dirty="0">
                <a:solidFill>
                  <a:schemeClr val="accent2">
                    <a:lumMod val="75000"/>
                  </a:schemeClr>
                </a:solidFill>
              </a:rPr>
              <a:t>2024 год</a:t>
            </a:r>
          </a:p>
        </p:txBody>
      </p:sp>
    </p:spTree>
    <p:extLst>
      <p:ext uri="{BB962C8B-B14F-4D97-AF65-F5344CB8AC3E}">
        <p14:creationId xmlns:p14="http://schemas.microsoft.com/office/powerpoint/2010/main" val="183904910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C555808-F7A5-96B7-26F0-073DE058B1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3000" y="458331"/>
            <a:ext cx="9906000" cy="1045005"/>
          </a:xfrm>
        </p:spPr>
        <p:txBody>
          <a:bodyPr/>
          <a:lstStyle/>
          <a:p>
            <a:r>
              <a:rPr lang="ru-RU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«Скрытая» проблемная ситуация. </a:t>
            </a:r>
            <a:r>
              <a:rPr lang="ru-RU" sz="2800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Применяется как углубленное изучение темы урока.</a:t>
            </a:r>
            <a:endParaRPr lang="ru-RU" dirty="0">
              <a:solidFill>
                <a:schemeClr val="accent6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4104B6D3-C5AD-F477-1CFA-1444C2C32B3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141411" y="1673817"/>
            <a:ext cx="9906000" cy="4262034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ru-RU" sz="2400" dirty="0"/>
              <a:t>Озвучивается общеизвестная широко распространенная информация. </a:t>
            </a:r>
          </a:p>
          <a:p>
            <a:pPr>
              <a:lnSpc>
                <a:spcPct val="150000"/>
              </a:lnSpc>
            </a:pPr>
            <a:r>
              <a:rPr lang="ru-RU" sz="2400" dirty="0"/>
              <a:t>Предлагается рассмотреть данную информацию с точки зрения изучаемой сегодня темы урока и сделать выводы. </a:t>
            </a:r>
          </a:p>
          <a:p>
            <a:pPr>
              <a:lnSpc>
                <a:spcPct val="150000"/>
              </a:lnSpc>
            </a:pPr>
            <a:r>
              <a:rPr lang="ru-RU" sz="2400" dirty="0"/>
              <a:t>Решение подобной задачи формирует творческий подход, навыки аналитического мышления, проверке и оценке заданной информации</a:t>
            </a:r>
          </a:p>
        </p:txBody>
      </p:sp>
    </p:spTree>
    <p:extLst>
      <p:ext uri="{BB962C8B-B14F-4D97-AF65-F5344CB8AC3E}">
        <p14:creationId xmlns:p14="http://schemas.microsoft.com/office/powerpoint/2010/main" val="369170156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BBF85C0-8916-5BA5-9173-5071D80F0F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80895" y="497211"/>
            <a:ext cx="9906000" cy="905520"/>
          </a:xfrm>
        </p:spPr>
        <p:txBody>
          <a:bodyPr>
            <a:normAutofit/>
          </a:bodyPr>
          <a:lstStyle/>
          <a:p>
            <a:r>
              <a:rPr lang="ru-RU" sz="2800" b="1" i="1" u="sng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Пример</a:t>
            </a:r>
            <a:r>
              <a:rPr lang="ru-RU" sz="2800" dirty="0"/>
              <a:t>: </a:t>
            </a:r>
            <a:r>
              <a:rPr lang="ru-RU" sz="2800" dirty="0">
                <a:solidFill>
                  <a:srgbClr val="92D050"/>
                </a:solidFill>
              </a:rPr>
              <a:t>10 класс - тема: «Принцип действия и КПД тепловой машины». 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29DED440-6FC6-3C48-0FE4-217552779D4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141411" y="1402731"/>
            <a:ext cx="9906000" cy="4657105"/>
          </a:xfrm>
        </p:spPr>
        <p:txBody>
          <a:bodyPr>
            <a:normAutofit/>
          </a:bodyPr>
          <a:lstStyle/>
          <a:p>
            <a:pPr marL="342900" indent="-342900">
              <a:buFontTx/>
              <a:buChar char="-"/>
            </a:pPr>
            <a:r>
              <a:rPr lang="ru-RU" sz="2000" i="1" dirty="0">
                <a:solidFill>
                  <a:srgbClr val="FFFF00"/>
                </a:solidFill>
              </a:rPr>
              <a:t>Задача: В последнее время широко применяются автомобили с электрическим или гибридным двигателями. Попробуем рассчитать их примерные КПД в сравнительной степени. Как они соотносятся с КПД обычной тепловой машины?</a:t>
            </a:r>
          </a:p>
          <a:p>
            <a:r>
              <a:rPr lang="ru-RU" sz="2400" dirty="0"/>
              <a:t>Задача на первый взгляд кажется довольно простой, но при более внимательных и подробных рассуждениях, учащиеся приходят к совсем неочевидному ответу.</a:t>
            </a:r>
          </a:p>
          <a:p>
            <a:r>
              <a:rPr lang="ru-RU" sz="2400" dirty="0"/>
              <a:t>в процессе рассуждений, задача приобретает </a:t>
            </a:r>
            <a:r>
              <a:rPr lang="ru-RU" sz="2400" dirty="0">
                <a:solidFill>
                  <a:srgbClr val="FFFF00"/>
                </a:solidFill>
              </a:rPr>
              <a:t>проблемный характер</a:t>
            </a:r>
            <a:r>
              <a:rPr lang="ru-RU" sz="2400" dirty="0"/>
              <a:t>, чем вызывает больший интерес, мотивирует учащегося к поиску ответа.</a:t>
            </a:r>
          </a:p>
          <a:p>
            <a:endParaRPr lang="ru-RU" sz="2000" i="1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517034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A34EDCC-C7A7-745F-8B4D-EC48C5CD95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80895" y="404221"/>
            <a:ext cx="9906000" cy="719540"/>
          </a:xfrm>
        </p:spPr>
        <p:txBody>
          <a:bodyPr>
            <a:normAutofit/>
          </a:bodyPr>
          <a:lstStyle/>
          <a:p>
            <a:r>
              <a:rPr lang="ru-RU" dirty="0">
                <a:solidFill>
                  <a:srgbClr val="92D050"/>
                </a:solidFill>
              </a:rPr>
              <a:t>Технология опорных конспектов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026B7617-A828-4CA7-2D91-4105F2FA20C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141411" y="1123761"/>
            <a:ext cx="9906000" cy="5060063"/>
          </a:xfrm>
        </p:spPr>
        <p:txBody>
          <a:bodyPr>
            <a:normAutofit/>
          </a:bodyPr>
          <a:lstStyle/>
          <a:p>
            <a:r>
              <a:rPr lang="ru-RU" sz="2400" dirty="0"/>
              <a:t>На начальных этапах изучения физики (7-8 классы) я стараюсь прививать ученикам навыки </a:t>
            </a:r>
            <a:r>
              <a:rPr lang="ru-RU" sz="2400" i="1" u="sng" dirty="0"/>
              <a:t>самостоятельного конспектирования </a:t>
            </a:r>
            <a:r>
              <a:rPr lang="ru-RU" sz="2400" dirty="0"/>
              <a:t>изучаемых тем, определения физических явлений, величин, терминов «своими словами». </a:t>
            </a:r>
          </a:p>
          <a:p>
            <a:r>
              <a:rPr lang="ru-RU" sz="2400" dirty="0"/>
              <a:t>Такая работа также способствует мотивации освоения предмета, формирует навыки самоорганизации. </a:t>
            </a:r>
          </a:p>
          <a:p>
            <a:r>
              <a:rPr lang="ru-RU" sz="2400" dirty="0"/>
              <a:t>В старших классах используется </a:t>
            </a:r>
            <a:r>
              <a:rPr lang="ru-RU" sz="2400" i="1" u="sng" dirty="0"/>
              <a:t>конспектирование</a:t>
            </a:r>
            <a:r>
              <a:rPr lang="ru-RU" sz="2400" dirty="0"/>
              <a:t> по изучаемой теме в более расширенном виде, </a:t>
            </a:r>
            <a:r>
              <a:rPr lang="ru-RU" sz="2400" i="1" u="sng" dirty="0"/>
              <a:t>с использованием источников</a:t>
            </a:r>
            <a:r>
              <a:rPr lang="ru-RU" sz="2400" dirty="0"/>
              <a:t> помимо основного учебника.</a:t>
            </a:r>
          </a:p>
        </p:txBody>
      </p:sp>
    </p:spTree>
    <p:extLst>
      <p:ext uri="{BB962C8B-B14F-4D97-AF65-F5344CB8AC3E}">
        <p14:creationId xmlns:p14="http://schemas.microsoft.com/office/powerpoint/2010/main" val="14352641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A34EDCC-C7A7-745F-8B4D-EC48C5CD95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80895" y="404221"/>
            <a:ext cx="9906000" cy="719540"/>
          </a:xfrm>
        </p:spPr>
        <p:txBody>
          <a:bodyPr>
            <a:normAutofit/>
          </a:bodyPr>
          <a:lstStyle/>
          <a:p>
            <a:r>
              <a:rPr lang="ru-RU" dirty="0">
                <a:solidFill>
                  <a:srgbClr val="92D050"/>
                </a:solidFill>
              </a:rPr>
              <a:t>Дидактические игры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026B7617-A828-4CA7-2D91-4105F2FA20C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141411" y="1123761"/>
            <a:ext cx="9906000" cy="1417961"/>
          </a:xfrm>
        </p:spPr>
        <p:txBody>
          <a:bodyPr>
            <a:normAutofit/>
          </a:bodyPr>
          <a:lstStyle/>
          <a:p>
            <a:r>
              <a:rPr lang="ru-RU" sz="2400" dirty="0"/>
              <a:t>Игры также повышают мотивацию, активизируют познавательную деятельность учащихся, позволяют применить новые знания на практике. </a:t>
            </a:r>
          </a:p>
          <a:p>
            <a:endParaRPr lang="ru-RU" sz="2400" dirty="0"/>
          </a:p>
        </p:txBody>
      </p:sp>
      <p:sp>
        <p:nvSpPr>
          <p:cNvPr id="6" name="Заголовок 1">
            <a:extLst>
              <a:ext uri="{FF2B5EF4-FFF2-40B4-BE49-F238E27FC236}">
                <a16:creationId xmlns:a16="http://schemas.microsoft.com/office/drawing/2014/main" id="{A57A1E5D-552F-11B7-3BF1-6E7728B12B8E}"/>
              </a:ext>
            </a:extLst>
          </p:cNvPr>
          <p:cNvSpPr txBox="1">
            <a:spLocks/>
          </p:cNvSpPr>
          <p:nvPr/>
        </p:nvSpPr>
        <p:spPr>
          <a:xfrm>
            <a:off x="836908" y="2541722"/>
            <a:ext cx="10631838" cy="58893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800" b="1" i="1" u="sng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Пример</a:t>
            </a:r>
            <a:r>
              <a:rPr lang="ru-RU" sz="2800" dirty="0"/>
              <a:t>: </a:t>
            </a:r>
            <a:r>
              <a:rPr lang="ru-RU" sz="2800" dirty="0">
                <a:solidFill>
                  <a:srgbClr val="92D050"/>
                </a:solidFill>
              </a:rPr>
              <a:t>9 класс - тема: «Линзы. Оптическая сила линзы». </a:t>
            </a:r>
          </a:p>
        </p:txBody>
      </p:sp>
      <p:sp>
        <p:nvSpPr>
          <p:cNvPr id="7" name="Текст 2">
            <a:extLst>
              <a:ext uri="{FF2B5EF4-FFF2-40B4-BE49-F238E27FC236}">
                <a16:creationId xmlns:a16="http://schemas.microsoft.com/office/drawing/2014/main" id="{F805E161-2E66-290B-7F05-B2F4F86C0EDE}"/>
              </a:ext>
            </a:extLst>
          </p:cNvPr>
          <p:cNvSpPr txBox="1">
            <a:spLocks/>
          </p:cNvSpPr>
          <p:nvPr/>
        </p:nvSpPr>
        <p:spPr>
          <a:xfrm>
            <a:off x="836907" y="3261262"/>
            <a:ext cx="10631837" cy="247297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SzPct val="125000"/>
              <a:buFont typeface="Arial" panose="020B0604020202020204" pitchFamily="34" charset="0"/>
              <a:buNone/>
              <a:defRPr sz="1800" kern="1200" cap="all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Tx/>
              <a:buChar char="-"/>
            </a:pPr>
            <a:r>
              <a:rPr lang="ru-RU" sz="2000" i="1" dirty="0">
                <a:solidFill>
                  <a:srgbClr val="FFFF00"/>
                </a:solidFill>
              </a:rPr>
              <a:t>Задача: Костюм сталкера выдерживает количество ультрафиолета, которое концентрирует линза в 0,1 </a:t>
            </a:r>
            <a:r>
              <a:rPr lang="ru-RU" sz="2000" i="1" dirty="0" err="1">
                <a:solidFill>
                  <a:srgbClr val="FFFF00"/>
                </a:solidFill>
              </a:rPr>
              <a:t>дптр</a:t>
            </a:r>
            <a:r>
              <a:rPr lang="ru-RU" sz="2000" i="1" dirty="0">
                <a:solidFill>
                  <a:srgbClr val="FFFF00"/>
                </a:solidFill>
              </a:rPr>
              <a:t>. Сталкеру нужно пробраться через опасную зону, где расплавившиеся стёкла действуют как слабые линзы. На рисунке показано несколько вариантов маршрута, и нам нужно выбрать единственно-правильный. Фиолетовыми стрелочками указано фокусное расстояние каждой голубой линзы. Оптическая сила каждой из зелёных линз составляет 0,2 </a:t>
            </a:r>
            <a:r>
              <a:rPr lang="ru-RU" sz="2000" i="1" dirty="0" err="1">
                <a:solidFill>
                  <a:srgbClr val="FFFF00"/>
                </a:solidFill>
              </a:rPr>
              <a:t>дптр</a:t>
            </a:r>
            <a:r>
              <a:rPr lang="ru-RU" sz="2000" i="1" dirty="0">
                <a:solidFill>
                  <a:srgbClr val="FFFF00"/>
                </a:solidFill>
              </a:rPr>
              <a:t>.</a:t>
            </a:r>
            <a:endParaRPr lang="ru-RU" sz="2000" i="1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9163578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3678EE1A-E00E-5FA1-E110-27E89D087E3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8402" y="386024"/>
            <a:ext cx="10687059" cy="6030274"/>
          </a:xfrm>
          <a:prstGeom prst="rect">
            <a:avLst/>
          </a:prstGeom>
        </p:spPr>
      </p:pic>
      <p:sp>
        <p:nvSpPr>
          <p:cNvPr id="3" name="Текст 2">
            <a:extLst>
              <a:ext uri="{FF2B5EF4-FFF2-40B4-BE49-F238E27FC236}">
                <a16:creationId xmlns:a16="http://schemas.microsoft.com/office/drawing/2014/main" id="{880EC61D-7FB7-050C-C24B-1B9BAAD9D6F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92178" y="441702"/>
            <a:ext cx="4954589" cy="449452"/>
          </a:xfrm>
        </p:spPr>
        <p:txBody>
          <a:bodyPr/>
          <a:lstStyle/>
          <a:p>
            <a:r>
              <a:rPr lang="ru-RU" i="1" dirty="0"/>
              <a:t>Рисунок к Задаче про Костюм сталкера</a:t>
            </a:r>
          </a:p>
        </p:txBody>
      </p:sp>
    </p:spTree>
    <p:extLst>
      <p:ext uri="{BB962C8B-B14F-4D97-AF65-F5344CB8AC3E}">
        <p14:creationId xmlns:p14="http://schemas.microsoft.com/office/powerpoint/2010/main" val="302684094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A34EDCC-C7A7-745F-8B4D-EC48C5CD95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20379" y="543572"/>
            <a:ext cx="9906000" cy="719540"/>
          </a:xfrm>
        </p:spPr>
        <p:txBody>
          <a:bodyPr>
            <a:normAutofit/>
          </a:bodyPr>
          <a:lstStyle/>
          <a:p>
            <a:r>
              <a:rPr lang="ru-RU" dirty="0">
                <a:solidFill>
                  <a:srgbClr val="92D050"/>
                </a:solidFill>
              </a:rPr>
              <a:t>Физический диктант  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026B7617-A828-4CA7-2D91-4105F2FA20C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141411" y="1782305"/>
            <a:ext cx="9906000" cy="4172353"/>
          </a:xfrm>
        </p:spPr>
        <p:txBody>
          <a:bodyPr>
            <a:normAutofit/>
          </a:bodyPr>
          <a:lstStyle/>
          <a:p>
            <a:pPr>
              <a:lnSpc>
                <a:spcPct val="160000"/>
              </a:lnSpc>
            </a:pPr>
            <a:r>
              <a:rPr lang="ru-RU" sz="2400" dirty="0"/>
              <a:t>Физический диктант обычно проводим в начале урока, учащиеся отвечают по блоку теоретического материала предыдущего урока или по ранее пройденной теме, связанной с предстоящей для изучения темой. Формируется мотивация навыков более глубокого изучения и запоминания изученных тем.</a:t>
            </a:r>
          </a:p>
          <a:p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499622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BBF85C0-8916-5BA5-9173-5071D80F0F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45397" y="497211"/>
            <a:ext cx="10507850" cy="618667"/>
          </a:xfrm>
        </p:spPr>
        <p:txBody>
          <a:bodyPr>
            <a:normAutofit/>
          </a:bodyPr>
          <a:lstStyle/>
          <a:p>
            <a:r>
              <a:rPr lang="ru-RU" sz="2800" b="1" i="1" u="sng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Пример</a:t>
            </a:r>
            <a:r>
              <a:rPr lang="ru-RU" sz="2800" dirty="0"/>
              <a:t>: </a:t>
            </a:r>
            <a:r>
              <a:rPr lang="ru-RU" sz="2800" dirty="0">
                <a:solidFill>
                  <a:srgbClr val="92D050"/>
                </a:solidFill>
              </a:rPr>
              <a:t>7 класс - тема: «Расчёт пути и времени движения»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29DED440-6FC6-3C48-0FE4-217552779D4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141411" y="1402731"/>
            <a:ext cx="9906000" cy="4657105"/>
          </a:xfrm>
        </p:spPr>
        <p:txBody>
          <a:bodyPr>
            <a:normAutofit/>
          </a:bodyPr>
          <a:lstStyle/>
          <a:p>
            <a:r>
              <a:rPr lang="ru-RU" sz="2000" i="1" dirty="0">
                <a:solidFill>
                  <a:srgbClr val="FFFF00"/>
                </a:solidFill>
              </a:rPr>
              <a:t>1. Какой буквой обозначается пройденный путь?</a:t>
            </a:r>
          </a:p>
          <a:p>
            <a:r>
              <a:rPr lang="ru-RU" sz="2000" i="1" dirty="0">
                <a:solidFill>
                  <a:srgbClr val="FFFF00"/>
                </a:solidFill>
              </a:rPr>
              <a:t>2. Какой буквой обозначается скорость?</a:t>
            </a:r>
          </a:p>
          <a:p>
            <a:r>
              <a:rPr lang="ru-RU" sz="2000" i="1" dirty="0">
                <a:solidFill>
                  <a:srgbClr val="FFFF00"/>
                </a:solidFill>
              </a:rPr>
              <a:t>3. Какой буквой обозначается время движения?</a:t>
            </a:r>
          </a:p>
          <a:p>
            <a:r>
              <a:rPr lang="ru-RU" sz="2000" i="1" dirty="0">
                <a:solidFill>
                  <a:srgbClr val="FFFF00"/>
                </a:solidFill>
              </a:rPr>
              <a:t>4. В каких единицах измеряется пройденный путь?</a:t>
            </a:r>
          </a:p>
          <a:p>
            <a:r>
              <a:rPr lang="ru-RU" sz="2000" i="1" dirty="0">
                <a:solidFill>
                  <a:srgbClr val="FFFF00"/>
                </a:solidFill>
              </a:rPr>
              <a:t>5. В каких единицах измеряется скорость?</a:t>
            </a:r>
          </a:p>
          <a:p>
            <a:r>
              <a:rPr lang="ru-RU" sz="2000" i="1" dirty="0">
                <a:solidFill>
                  <a:srgbClr val="FFFF00"/>
                </a:solidFill>
              </a:rPr>
              <a:t>6. В каких единицах измеряется время движения?</a:t>
            </a:r>
          </a:p>
          <a:p>
            <a:r>
              <a:rPr lang="ru-RU" sz="2000" i="1" dirty="0">
                <a:solidFill>
                  <a:srgbClr val="FFFF00"/>
                </a:solidFill>
              </a:rPr>
              <a:t>7. Каким математическим выражениям вычисляется скорость?</a:t>
            </a:r>
          </a:p>
          <a:p>
            <a:r>
              <a:rPr lang="ru-RU" sz="2000" i="1" dirty="0">
                <a:solidFill>
                  <a:srgbClr val="FFFF00"/>
                </a:solidFill>
              </a:rPr>
              <a:t>8. Каким математическим выражением вычисляется пройденный путь?</a:t>
            </a:r>
          </a:p>
          <a:p>
            <a:r>
              <a:rPr lang="ru-RU" sz="2000" i="1" dirty="0">
                <a:solidFill>
                  <a:srgbClr val="FFFF00"/>
                </a:solidFill>
              </a:rPr>
              <a:t>9. Каким математическим выражением вычисляется время?</a:t>
            </a:r>
          </a:p>
          <a:p>
            <a:endParaRPr lang="ru-RU" sz="2000" i="1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6952148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A34EDCC-C7A7-745F-8B4D-EC48C5CD95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20379" y="543572"/>
            <a:ext cx="9906000" cy="719540"/>
          </a:xfrm>
        </p:spPr>
        <p:txBody>
          <a:bodyPr>
            <a:normAutofit/>
          </a:bodyPr>
          <a:lstStyle/>
          <a:p>
            <a:r>
              <a:rPr lang="ru-RU" dirty="0">
                <a:solidFill>
                  <a:srgbClr val="92D050"/>
                </a:solidFill>
              </a:rPr>
              <a:t>Алгоритмы решения задач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026B7617-A828-4CA7-2D91-4105F2FA20C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141411" y="1263112"/>
            <a:ext cx="9906000" cy="5051315"/>
          </a:xfrm>
        </p:spPr>
        <p:txBody>
          <a:bodyPr>
            <a:normAutofit fontScale="77500" lnSpcReduction="20000"/>
          </a:bodyPr>
          <a:lstStyle/>
          <a:p>
            <a:pPr>
              <a:lnSpc>
                <a:spcPct val="160000"/>
              </a:lnSpc>
            </a:pPr>
            <a:r>
              <a:rPr lang="ru-RU" sz="2400" dirty="0"/>
              <a:t>Существует много методик решения задач по физике, множество алгоритмов – по типам заданий, по темам. </a:t>
            </a:r>
          </a:p>
          <a:p>
            <a:pPr>
              <a:lnSpc>
                <a:spcPct val="160000"/>
              </a:lnSpc>
            </a:pPr>
            <a:r>
              <a:rPr lang="ru-RU" sz="2400" dirty="0">
                <a:solidFill>
                  <a:srgbClr val="FFFF00"/>
                </a:solidFill>
              </a:rPr>
              <a:t>В наших условиях</a:t>
            </a:r>
            <a:r>
              <a:rPr lang="ru-RU" sz="2400" dirty="0"/>
              <a:t>, решение задач по физике – </a:t>
            </a:r>
            <a:r>
              <a:rPr lang="ru-RU" sz="2400" dirty="0">
                <a:solidFill>
                  <a:srgbClr val="FFFF00"/>
                </a:solidFill>
              </a:rPr>
              <a:t>одна из главных проблем </a:t>
            </a:r>
            <a:r>
              <a:rPr lang="ru-RU" sz="2400" dirty="0"/>
              <a:t>обучения. Некоторые ученики </a:t>
            </a:r>
            <a:r>
              <a:rPr lang="ru-RU" sz="2400" u="sng" dirty="0"/>
              <a:t>стараются избегать </a:t>
            </a:r>
            <a:r>
              <a:rPr lang="ru-RU" sz="2400" dirty="0"/>
              <a:t>решения задач, в отличии от заданий другого типа.</a:t>
            </a:r>
          </a:p>
          <a:p>
            <a:pPr>
              <a:lnSpc>
                <a:spcPct val="160000"/>
              </a:lnSpc>
            </a:pPr>
            <a:r>
              <a:rPr lang="ru-RU" sz="2400" dirty="0"/>
              <a:t>На уроках физики мы стараемся </a:t>
            </a:r>
            <a:r>
              <a:rPr lang="ru-RU" sz="2400" dirty="0">
                <a:solidFill>
                  <a:srgbClr val="FFFF00"/>
                </a:solidFill>
              </a:rPr>
              <a:t>применять</a:t>
            </a:r>
            <a:r>
              <a:rPr lang="ru-RU" sz="2400" dirty="0"/>
              <a:t> алгоритмы при решении задач. </a:t>
            </a:r>
          </a:p>
          <a:p>
            <a:pPr>
              <a:lnSpc>
                <a:spcPct val="160000"/>
              </a:lnSpc>
            </a:pPr>
            <a:r>
              <a:rPr lang="ru-RU" sz="2400" dirty="0"/>
              <a:t>когда учащийся самостоятельно применяет нужный алгоритм, и получает правильное решение, он получает значительную мотивацию к познанию предмета.</a:t>
            </a:r>
          </a:p>
          <a:p>
            <a:pPr>
              <a:lnSpc>
                <a:spcPct val="160000"/>
              </a:lnSpc>
            </a:pPr>
            <a:r>
              <a:rPr lang="ru-RU" sz="2400" dirty="0"/>
              <a:t>Применяя разработанные алгоритмы решения задач, я стараюсь их не навязывать учащимся, а использовать как «</a:t>
            </a:r>
            <a:r>
              <a:rPr lang="ru-RU" sz="2400" dirty="0">
                <a:solidFill>
                  <a:srgbClr val="FFFF00"/>
                </a:solidFill>
              </a:rPr>
              <a:t>совет</a:t>
            </a:r>
            <a:r>
              <a:rPr lang="ru-RU" sz="2400" dirty="0"/>
              <a:t>» к собственному решению.</a:t>
            </a:r>
          </a:p>
        </p:txBody>
      </p:sp>
    </p:spTree>
    <p:extLst>
      <p:ext uri="{BB962C8B-B14F-4D97-AF65-F5344CB8AC3E}">
        <p14:creationId xmlns:p14="http://schemas.microsoft.com/office/powerpoint/2010/main" val="100189086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A34EDCC-C7A7-745F-8B4D-EC48C5CD95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20379" y="543572"/>
            <a:ext cx="9906000" cy="719540"/>
          </a:xfrm>
        </p:spPr>
        <p:txBody>
          <a:bodyPr>
            <a:normAutofit/>
          </a:bodyPr>
          <a:lstStyle/>
          <a:p>
            <a:r>
              <a:rPr lang="ru-RU" dirty="0">
                <a:solidFill>
                  <a:srgbClr val="92D050"/>
                </a:solidFill>
              </a:rPr>
              <a:t>Лабораторный практикум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026B7617-A828-4CA7-2D91-4105F2FA20C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28420" y="1263112"/>
            <a:ext cx="10910807" cy="5051315"/>
          </a:xfrm>
        </p:spPr>
        <p:txBody>
          <a:bodyPr>
            <a:noAutofit/>
          </a:bodyPr>
          <a:lstStyle/>
          <a:p>
            <a:pPr>
              <a:lnSpc>
                <a:spcPct val="160000"/>
              </a:lnSpc>
            </a:pPr>
            <a:r>
              <a:rPr lang="ru-RU" sz="2400" dirty="0"/>
              <a:t>Особенно эффективен проблемный (исследовательский) лабораторный метод. Он состоит в том, что </a:t>
            </a:r>
            <a:r>
              <a:rPr lang="ru-RU" sz="2400" u="sng" dirty="0"/>
              <a:t>сами учащиеся </a:t>
            </a:r>
            <a:r>
              <a:rPr lang="ru-RU" sz="2400" dirty="0"/>
              <a:t>выдвигают гипотезу исследования, намечают его путь, подбирают необходимые материалы и приборы. </a:t>
            </a:r>
          </a:p>
          <a:p>
            <a:pPr>
              <a:lnSpc>
                <a:spcPct val="160000"/>
              </a:lnSpc>
            </a:pPr>
            <a:r>
              <a:rPr lang="ru-RU" sz="2400" u="sng" dirty="0"/>
              <a:t>Затруднения побуждают </a:t>
            </a:r>
            <a:r>
              <a:rPr lang="ru-RU" sz="2400" dirty="0"/>
              <a:t>к самостоятельной работе, в которой учащиеся стараются хорошо уяснить себе сущность проблемы, найти пути достижения цели, позволяющие разрешить проблему наиболее рационально.</a:t>
            </a:r>
          </a:p>
        </p:txBody>
      </p:sp>
    </p:spTree>
    <p:extLst>
      <p:ext uri="{BB962C8B-B14F-4D97-AF65-F5344CB8AC3E}">
        <p14:creationId xmlns:p14="http://schemas.microsoft.com/office/powerpoint/2010/main" val="17375394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BBF85C0-8916-5BA5-9173-5071D80F0F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80895" y="497211"/>
            <a:ext cx="9906000" cy="905520"/>
          </a:xfrm>
        </p:spPr>
        <p:txBody>
          <a:bodyPr>
            <a:normAutofit fontScale="90000"/>
          </a:bodyPr>
          <a:lstStyle/>
          <a:p>
            <a:r>
              <a:rPr lang="ru-RU" sz="2800" b="1" i="1" u="sng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Пример</a:t>
            </a:r>
            <a:r>
              <a:rPr lang="ru-RU" sz="2800" dirty="0"/>
              <a:t>: </a:t>
            </a:r>
            <a:r>
              <a:rPr lang="ru-RU" sz="2800" dirty="0">
                <a:solidFill>
                  <a:srgbClr val="92D050"/>
                </a:solidFill>
              </a:rPr>
              <a:t>8 класс - Лабораторная работа: «Проверка правила для силы тока при параллельном соединении резисторов»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29DED440-6FC6-3C48-0FE4-217552779D4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83403" y="1402731"/>
            <a:ext cx="10554346" cy="4657105"/>
          </a:xfrm>
        </p:spPr>
        <p:txBody>
          <a:bodyPr>
            <a:normAutofit fontScale="77500" lnSpcReduction="20000"/>
          </a:bodyPr>
          <a:lstStyle/>
          <a:p>
            <a:endParaRPr lang="ru-RU" sz="2400" dirty="0"/>
          </a:p>
          <a:p>
            <a:r>
              <a:rPr lang="ru-RU" sz="2800" i="1" dirty="0">
                <a:solidFill>
                  <a:schemeClr val="tx1"/>
                </a:solidFill>
              </a:rPr>
              <a:t>При проведении работы каждому ученику предоставляется </a:t>
            </a:r>
            <a:r>
              <a:rPr lang="ru-RU" sz="2800" i="1" dirty="0">
                <a:solidFill>
                  <a:srgbClr val="FFFF00"/>
                </a:solidFill>
              </a:rPr>
              <a:t>возможность самому</a:t>
            </a:r>
            <a:r>
              <a:rPr lang="ru-RU" sz="2800" i="1" dirty="0">
                <a:solidFill>
                  <a:schemeClr val="tx1"/>
                </a:solidFill>
              </a:rPr>
              <a:t>: </a:t>
            </a:r>
            <a:r>
              <a:rPr lang="ru-RU" sz="2800" i="1" u="sng" dirty="0">
                <a:solidFill>
                  <a:schemeClr val="tx1"/>
                </a:solidFill>
              </a:rPr>
              <a:t>выбирать</a:t>
            </a:r>
            <a:r>
              <a:rPr lang="ru-RU" sz="2800" i="1" dirty="0">
                <a:solidFill>
                  <a:schemeClr val="tx1"/>
                </a:solidFill>
              </a:rPr>
              <a:t> элементы, которые будут использоваться как резисторы; </a:t>
            </a:r>
            <a:r>
              <a:rPr lang="ru-RU" sz="2800" i="1" u="sng" dirty="0">
                <a:solidFill>
                  <a:schemeClr val="tx1"/>
                </a:solidFill>
              </a:rPr>
              <a:t>разработать и собрать </a:t>
            </a:r>
            <a:r>
              <a:rPr lang="ru-RU" sz="2800" i="1" dirty="0">
                <a:solidFill>
                  <a:schemeClr val="tx1"/>
                </a:solidFill>
              </a:rPr>
              <a:t>действующую схему; </a:t>
            </a:r>
            <a:r>
              <a:rPr lang="ru-RU" sz="2800" i="1" u="sng" dirty="0">
                <a:solidFill>
                  <a:schemeClr val="tx1"/>
                </a:solidFill>
              </a:rPr>
              <a:t>подключить и снять показания </a:t>
            </a:r>
            <a:r>
              <a:rPr lang="ru-RU" sz="2800" i="1" dirty="0">
                <a:solidFill>
                  <a:schemeClr val="tx1"/>
                </a:solidFill>
              </a:rPr>
              <a:t>приборов; </a:t>
            </a:r>
            <a:r>
              <a:rPr lang="ru-RU" sz="2800" i="1" u="sng" dirty="0">
                <a:solidFill>
                  <a:schemeClr val="tx1"/>
                </a:solidFill>
              </a:rPr>
              <a:t>сделать</a:t>
            </a:r>
            <a:r>
              <a:rPr lang="ru-RU" sz="2800" i="1" dirty="0">
                <a:solidFill>
                  <a:schemeClr val="tx1"/>
                </a:solidFill>
              </a:rPr>
              <a:t> вычисления и вывод. </a:t>
            </a:r>
          </a:p>
          <a:p>
            <a:r>
              <a:rPr lang="ru-RU" sz="2800" i="1" dirty="0">
                <a:solidFill>
                  <a:schemeClr val="tx1"/>
                </a:solidFill>
              </a:rPr>
              <a:t>В отличии от стандартного набора, у каждого ученика </a:t>
            </a:r>
            <a:r>
              <a:rPr lang="ru-RU" sz="2800" i="1" u="sng" dirty="0">
                <a:solidFill>
                  <a:schemeClr val="tx1"/>
                </a:solidFill>
              </a:rPr>
              <a:t>имеется разное оборудование </a:t>
            </a:r>
            <a:r>
              <a:rPr lang="ru-RU" sz="2800" i="1" dirty="0">
                <a:solidFill>
                  <a:schemeClr val="tx1"/>
                </a:solidFill>
              </a:rPr>
              <a:t>(резистор в виде катушки, в виде пластины), а также </a:t>
            </a:r>
            <a:r>
              <a:rPr lang="ru-RU" sz="2800" i="1" u="sng" dirty="0">
                <a:solidFill>
                  <a:schemeClr val="tx1"/>
                </a:solidFill>
              </a:rPr>
              <a:t>не работоспособное оборудование</a:t>
            </a:r>
            <a:r>
              <a:rPr lang="ru-RU" sz="2800" i="1" dirty="0">
                <a:solidFill>
                  <a:schemeClr val="tx1"/>
                </a:solidFill>
              </a:rPr>
              <a:t>.</a:t>
            </a:r>
          </a:p>
          <a:p>
            <a:r>
              <a:rPr lang="ru-RU" sz="2800" i="1" dirty="0">
                <a:solidFill>
                  <a:schemeClr val="tx1"/>
                </a:solidFill>
              </a:rPr>
              <a:t>При сборке схемы «</a:t>
            </a:r>
            <a:r>
              <a:rPr lang="ru-RU" sz="2800" i="1" dirty="0">
                <a:solidFill>
                  <a:srgbClr val="FFFF00"/>
                </a:solidFill>
              </a:rPr>
              <a:t>своими руками</a:t>
            </a:r>
            <a:r>
              <a:rPr lang="ru-RU" sz="2800" i="1" dirty="0">
                <a:solidFill>
                  <a:schemeClr val="tx1"/>
                </a:solidFill>
              </a:rPr>
              <a:t>» возникают </a:t>
            </a:r>
            <a:r>
              <a:rPr lang="ru-RU" sz="2800" i="1" dirty="0">
                <a:solidFill>
                  <a:srgbClr val="FFFF00"/>
                </a:solidFill>
              </a:rPr>
              <a:t>проблемные ситуации </a:t>
            </a:r>
            <a:r>
              <a:rPr lang="ru-RU" sz="2800" i="1" dirty="0">
                <a:solidFill>
                  <a:schemeClr val="tx1"/>
                </a:solidFill>
              </a:rPr>
              <a:t>(схема не работает), ученик самостоятельно, а иногда, с помощью других учеников </a:t>
            </a:r>
            <a:r>
              <a:rPr lang="ru-RU" sz="2800" i="1" dirty="0">
                <a:solidFill>
                  <a:srgbClr val="FFFF00"/>
                </a:solidFill>
              </a:rPr>
              <a:t>выясняет причины неудачи и в итоге решает проблему</a:t>
            </a:r>
            <a:r>
              <a:rPr lang="ru-RU" sz="2800" i="1" dirty="0">
                <a:solidFill>
                  <a:schemeClr val="tx1"/>
                </a:solidFill>
              </a:rPr>
              <a:t>. </a:t>
            </a:r>
          </a:p>
          <a:p>
            <a:endParaRPr lang="ru-RU" sz="2000" i="1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356944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C8E7C53-C6C6-B8B1-89B6-3FCBB0502F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rgbClr val="92D050"/>
                </a:solidFill>
              </a:rPr>
              <a:t>ПСИХОЛОГО-ПЕДАГОГИЧЕСКИЕ ОСНОВЫ ПРОБЛЕМЫ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E96B353-F716-A01E-8399-CB3C42C74E7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dirty="0"/>
              <a:t>Психолого-педагогические исследования показали, что формирование мотивации учения находится в тесной взаимосвязи с содержанием учебного предмета, в рамках которого она формируется.</a:t>
            </a:r>
          </a:p>
          <a:p>
            <a:pPr marL="0" indent="0">
              <a:buNone/>
            </a:pPr>
            <a:r>
              <a:rPr lang="ru-RU" sz="2800" dirty="0"/>
              <a:t>Исследователи отмечают, что мотив не может возникнуть сам по себе — необходим внешний толчок (стимул). </a:t>
            </a:r>
          </a:p>
        </p:txBody>
      </p:sp>
    </p:spTree>
    <p:extLst>
      <p:ext uri="{BB962C8B-B14F-4D97-AF65-F5344CB8AC3E}">
        <p14:creationId xmlns:p14="http://schemas.microsoft.com/office/powerpoint/2010/main" val="329686748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>
            <a:extLst>
              <a:ext uri="{FF2B5EF4-FFF2-40B4-BE49-F238E27FC236}">
                <a16:creationId xmlns:a16="http://schemas.microsoft.com/office/drawing/2014/main" id="{29DED440-6FC6-3C48-0FE4-217552779D4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83403" y="371959"/>
            <a:ext cx="10554346" cy="5687877"/>
          </a:xfrm>
        </p:spPr>
        <p:txBody>
          <a:bodyPr>
            <a:normAutofit fontScale="92500" lnSpcReduction="20000"/>
          </a:bodyPr>
          <a:lstStyle/>
          <a:p>
            <a:endParaRPr lang="ru-RU" sz="2400" dirty="0"/>
          </a:p>
          <a:p>
            <a:r>
              <a:rPr lang="ru-RU" sz="2800" i="1" dirty="0">
                <a:solidFill>
                  <a:schemeClr val="tx1"/>
                </a:solidFill>
              </a:rPr>
              <a:t>Создается </a:t>
            </a:r>
            <a:r>
              <a:rPr lang="ru-RU" sz="2800" i="1" dirty="0">
                <a:solidFill>
                  <a:srgbClr val="FFFF00"/>
                </a:solidFill>
              </a:rPr>
              <a:t>ситуация успеха</a:t>
            </a:r>
            <a:r>
              <a:rPr lang="ru-RU" sz="2800" i="1" dirty="0">
                <a:solidFill>
                  <a:schemeClr val="tx1"/>
                </a:solidFill>
              </a:rPr>
              <a:t>, которая также </a:t>
            </a:r>
            <a:r>
              <a:rPr lang="ru-RU" sz="2800" i="1" dirty="0">
                <a:solidFill>
                  <a:srgbClr val="FFFF00"/>
                </a:solidFill>
              </a:rPr>
              <a:t>повышает учебную мотивацию</a:t>
            </a:r>
            <a:r>
              <a:rPr lang="ru-RU" sz="2800" i="1" dirty="0">
                <a:solidFill>
                  <a:schemeClr val="tx1"/>
                </a:solidFill>
              </a:rPr>
              <a:t>. Решение проблемы </a:t>
            </a:r>
            <a:r>
              <a:rPr lang="ru-RU" sz="2800" i="1" u="sng" dirty="0">
                <a:solidFill>
                  <a:schemeClr val="tx1"/>
                </a:solidFill>
              </a:rPr>
              <a:t>активизирует продуктивное мышление</a:t>
            </a:r>
            <a:r>
              <a:rPr lang="ru-RU" sz="2800" i="1" dirty="0">
                <a:solidFill>
                  <a:schemeClr val="tx1"/>
                </a:solidFill>
              </a:rPr>
              <a:t>, ведёт к росту количества познанных предметов и явлений, присущих им характеристик и отношений, а главное — </a:t>
            </a:r>
            <a:r>
              <a:rPr lang="ru-RU" sz="2800" i="1" u="sng" dirty="0">
                <a:solidFill>
                  <a:schemeClr val="tx1"/>
                </a:solidFill>
              </a:rPr>
              <a:t>формирует творческий подход к обучению</a:t>
            </a:r>
            <a:r>
              <a:rPr lang="ru-RU" sz="2800" i="1" dirty="0">
                <a:solidFill>
                  <a:schemeClr val="tx1"/>
                </a:solidFill>
              </a:rPr>
              <a:t>.</a:t>
            </a:r>
          </a:p>
          <a:p>
            <a:r>
              <a:rPr lang="ru-RU" sz="2800" i="1" dirty="0">
                <a:solidFill>
                  <a:srgbClr val="FFFF00"/>
                </a:solidFill>
              </a:rPr>
              <a:t>Регулярное использование </a:t>
            </a:r>
            <a:r>
              <a:rPr lang="ru-RU" sz="2800" i="1" dirty="0">
                <a:solidFill>
                  <a:schemeClr val="tx1"/>
                </a:solidFill>
              </a:rPr>
              <a:t>на уроках физики способов и приёмов, направленных на повышение мотивации, развитие познавательных возможностей и способностей, расширяет кругозор школьников, повышает качество подготовки, позволяет школьникам более уверенно ориентироваться в физических </a:t>
            </a:r>
            <a:r>
              <a:rPr lang="ru-RU" sz="2800" i="1" dirty="0" err="1">
                <a:solidFill>
                  <a:schemeClr val="tx1"/>
                </a:solidFill>
              </a:rPr>
              <a:t>законахи</a:t>
            </a:r>
            <a:r>
              <a:rPr lang="ru-RU" sz="2800" i="1" dirty="0">
                <a:solidFill>
                  <a:schemeClr val="tx1"/>
                </a:solidFill>
              </a:rPr>
              <a:t> активнее использовать знания на практике в повседневной жизни.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0789671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A34EDCC-C7A7-745F-8B4D-EC48C5CD95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35877" y="369783"/>
            <a:ext cx="9906000" cy="719540"/>
          </a:xfrm>
        </p:spPr>
        <p:txBody>
          <a:bodyPr>
            <a:normAutofit/>
          </a:bodyPr>
          <a:lstStyle/>
          <a:p>
            <a:r>
              <a:rPr lang="ru-RU" dirty="0">
                <a:solidFill>
                  <a:srgbClr val="92D050"/>
                </a:solidFill>
              </a:rPr>
              <a:t>Подводим итоги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026B7617-A828-4CA7-2D91-4105F2FA20C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50930" y="1244305"/>
            <a:ext cx="11208850" cy="5051315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ru-RU" sz="2400" dirty="0">
                <a:solidFill>
                  <a:srgbClr val="FFFF00"/>
                </a:solidFill>
              </a:rPr>
              <a:t>мотивирующие формы обучения, позволяют развивать у обучающихся</a:t>
            </a:r>
            <a:r>
              <a:rPr lang="ru-RU" sz="2400" dirty="0"/>
              <a:t>:</a:t>
            </a:r>
          </a:p>
          <a:p>
            <a:pPr>
              <a:lnSpc>
                <a:spcPct val="100000"/>
              </a:lnSpc>
            </a:pPr>
            <a:r>
              <a:rPr lang="ru-RU" sz="2000" dirty="0"/>
              <a:t>- познавательные навыки и способность к самообразованию;</a:t>
            </a:r>
          </a:p>
          <a:p>
            <a:pPr>
              <a:lnSpc>
                <a:spcPct val="100000"/>
              </a:lnSpc>
            </a:pPr>
            <a:r>
              <a:rPr lang="ru-RU" sz="2000" dirty="0"/>
              <a:t>- способность ориентироваться в современном информационном пространстве;</a:t>
            </a:r>
          </a:p>
          <a:p>
            <a:pPr>
              <a:lnSpc>
                <a:spcPct val="100000"/>
              </a:lnSpc>
            </a:pPr>
            <a:r>
              <a:rPr lang="ru-RU" sz="2000" dirty="0"/>
              <a:t>- целеустремленность и настойчивость;</a:t>
            </a:r>
          </a:p>
          <a:p>
            <a:pPr>
              <a:lnSpc>
                <a:spcPct val="100000"/>
              </a:lnSpc>
            </a:pPr>
            <a:r>
              <a:rPr lang="ru-RU" sz="2000" dirty="0"/>
              <a:t>- способность взять на себя инициативу и ответственность;</a:t>
            </a:r>
          </a:p>
          <a:p>
            <a:pPr>
              <a:lnSpc>
                <a:spcPct val="100000"/>
              </a:lnSpc>
            </a:pPr>
            <a:r>
              <a:rPr lang="ru-RU" sz="2000" dirty="0"/>
              <a:t>- критичность мышления, способность к анализу</a:t>
            </a:r>
          </a:p>
          <a:p>
            <a:pPr>
              <a:lnSpc>
                <a:spcPct val="100000"/>
              </a:lnSpc>
            </a:pPr>
            <a:r>
              <a:rPr lang="ru-RU" sz="2000" dirty="0"/>
              <a:t>- обобщению информации;</a:t>
            </a:r>
          </a:p>
          <a:p>
            <a:pPr>
              <a:lnSpc>
                <a:spcPct val="100000"/>
              </a:lnSpc>
            </a:pPr>
            <a:r>
              <a:rPr lang="ru-RU" sz="2000" dirty="0"/>
              <a:t>- коммуникабельность.</a:t>
            </a:r>
          </a:p>
          <a:p>
            <a:pPr>
              <a:lnSpc>
                <a:spcPct val="150000"/>
              </a:lnSpc>
            </a:pPr>
            <a:r>
              <a:rPr lang="ru-RU" sz="2400" dirty="0"/>
              <a:t>Таким образом, формирование мотивации обучения </a:t>
            </a:r>
            <a:r>
              <a:rPr lang="ru-RU" sz="2400" dirty="0">
                <a:solidFill>
                  <a:srgbClr val="FFFF00"/>
                </a:solidFill>
              </a:rPr>
              <a:t>способствует повышению качества образования</a:t>
            </a:r>
            <a:r>
              <a:rPr lang="ru-RU" sz="2400" dirty="0"/>
              <a:t>. </a:t>
            </a:r>
          </a:p>
          <a:p>
            <a:pPr>
              <a:lnSpc>
                <a:spcPct val="160000"/>
              </a:lnSpc>
            </a:pP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12489337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A34EDCC-C7A7-745F-8B4D-EC48C5CD95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35877" y="369783"/>
            <a:ext cx="9906000" cy="719540"/>
          </a:xfrm>
        </p:spPr>
        <p:txBody>
          <a:bodyPr>
            <a:normAutofit/>
          </a:bodyPr>
          <a:lstStyle/>
          <a:p>
            <a:r>
              <a:rPr lang="ru-RU" dirty="0">
                <a:solidFill>
                  <a:srgbClr val="92D050"/>
                </a:solidFill>
              </a:rPr>
              <a:t>Заключение 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026B7617-A828-4CA7-2D91-4105F2FA20C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50930" y="1270861"/>
            <a:ext cx="11208850" cy="5024759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ru-RU" sz="2400" dirty="0">
                <a:solidFill>
                  <a:srgbClr val="FFFF00"/>
                </a:solidFill>
              </a:rPr>
              <a:t>Формирование мотивации </a:t>
            </a:r>
            <a:r>
              <a:rPr lang="ru-RU" sz="2400" dirty="0">
                <a:solidFill>
                  <a:schemeClr val="tx1"/>
                </a:solidFill>
              </a:rPr>
              <a:t>— это помещение ученика в такие условия и ситуации развёртывания активности, где мотивация и цели складывались и развивались бы с учётом и в контексте прошлого опыта самого ученика. </a:t>
            </a:r>
          </a:p>
          <a:p>
            <a:pPr>
              <a:lnSpc>
                <a:spcPct val="100000"/>
              </a:lnSpc>
            </a:pPr>
            <a:r>
              <a:rPr lang="ru-RU" sz="2400" dirty="0">
                <a:solidFill>
                  <a:srgbClr val="FFFF00"/>
                </a:solidFill>
              </a:rPr>
              <a:t>Высокий уровень мотивации учения необходим для достижения успеха в учебе, и в этом вклад мотивации в общую успешность деятельности школьника можно рассматривать наравне с когнитивными способностями ученика. </a:t>
            </a:r>
          </a:p>
          <a:p>
            <a:pPr>
              <a:lnSpc>
                <a:spcPct val="100000"/>
              </a:lnSpc>
            </a:pPr>
            <a:r>
              <a:rPr lang="ru-RU" sz="2400" dirty="0">
                <a:solidFill>
                  <a:srgbClr val="FFFF00"/>
                </a:solidFill>
              </a:rPr>
              <a:t>Важнейшая роль </a:t>
            </a:r>
            <a:r>
              <a:rPr lang="ru-RU" sz="2400" dirty="0">
                <a:solidFill>
                  <a:schemeClr val="tx1"/>
                </a:solidFill>
              </a:rPr>
              <a:t>в формировании мотивации учения у школьников </a:t>
            </a:r>
            <a:r>
              <a:rPr lang="ru-RU" sz="2400" dirty="0">
                <a:solidFill>
                  <a:srgbClr val="FFFF00"/>
                </a:solidFill>
              </a:rPr>
              <a:t>отводится учителю. </a:t>
            </a:r>
          </a:p>
          <a:p>
            <a:pPr>
              <a:lnSpc>
                <a:spcPct val="160000"/>
              </a:lnSpc>
            </a:pP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99885369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A34EDCC-C7A7-745F-8B4D-EC48C5CD95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28713" y="2430491"/>
            <a:ext cx="7334573" cy="719540"/>
          </a:xfrm>
        </p:spPr>
        <p:txBody>
          <a:bodyPr>
            <a:noAutofit/>
          </a:bodyPr>
          <a:lstStyle/>
          <a:p>
            <a:r>
              <a:rPr lang="ru-RU" sz="4800" dirty="0">
                <a:solidFill>
                  <a:srgbClr val="92D050"/>
                </a:solidFill>
              </a:rPr>
              <a:t>Спасибо за внимание !</a:t>
            </a:r>
          </a:p>
        </p:txBody>
      </p:sp>
    </p:spTree>
    <p:extLst>
      <p:ext uri="{BB962C8B-B14F-4D97-AF65-F5344CB8AC3E}">
        <p14:creationId xmlns:p14="http://schemas.microsoft.com/office/powerpoint/2010/main" val="3796069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>
            <a:extLst>
              <a:ext uri="{FF2B5EF4-FFF2-40B4-BE49-F238E27FC236}">
                <a16:creationId xmlns:a16="http://schemas.microsoft.com/office/drawing/2014/main" id="{53090B5C-BC35-D163-A10C-CF0056D942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053886" y="247973"/>
            <a:ext cx="10709328" cy="6307810"/>
          </a:xfrm>
        </p:spPr>
        <p:txBody>
          <a:bodyPr>
            <a:noAutofit/>
          </a:bodyPr>
          <a:lstStyle/>
          <a:p>
            <a:r>
              <a:rPr lang="ru-RU" sz="2400" dirty="0"/>
              <a:t>К числу </a:t>
            </a:r>
            <a:r>
              <a:rPr lang="ru-RU" sz="2400" b="1" dirty="0">
                <a:solidFill>
                  <a:srgbClr val="FFFF00"/>
                </a:solidFill>
              </a:rPr>
              <a:t>стимулов познавательного интереса </a:t>
            </a:r>
            <a:r>
              <a:rPr lang="ru-RU" sz="2400" dirty="0"/>
              <a:t>можно отнести:</a:t>
            </a:r>
          </a:p>
          <a:p>
            <a:r>
              <a:rPr lang="ru-RU" sz="2400" dirty="0"/>
              <a:t>- </a:t>
            </a:r>
            <a:r>
              <a:rPr lang="ru-RU" sz="2400" i="1" u="sng" dirty="0">
                <a:solidFill>
                  <a:srgbClr val="FFFF00"/>
                </a:solidFill>
              </a:rPr>
              <a:t>новизну информационного материала </a:t>
            </a:r>
            <a:r>
              <a:rPr lang="ru-RU" sz="2400" dirty="0"/>
              <a:t>— стимулирующий фактор внешней среды, который возбуждает состояние удивления, озадаченности;</a:t>
            </a:r>
          </a:p>
          <a:p>
            <a:r>
              <a:rPr lang="ru-RU" sz="2400" dirty="0"/>
              <a:t>- </a:t>
            </a:r>
            <a:r>
              <a:rPr lang="ru-RU" sz="2400" i="1" u="sng" dirty="0">
                <a:solidFill>
                  <a:srgbClr val="FFFF00"/>
                </a:solidFill>
              </a:rPr>
              <a:t>демонстрацию незавершенности </a:t>
            </a:r>
            <a:r>
              <a:rPr lang="ru-RU" sz="2400" dirty="0"/>
              <a:t>теоретических знаний.</a:t>
            </a:r>
          </a:p>
          <a:p>
            <a:r>
              <a:rPr lang="ru-RU" sz="2400" dirty="0"/>
              <a:t>Учащиеся при изучении физики как предмета должны понять, что в школе изучаются лишь первоначальные основы науки. Многие школьные темы позволяют ставить новые проблемы, решение некоторых из них непосредственно связано с изучаемым в школе материалом, решение других потребует дополнительных знаний. </a:t>
            </a:r>
          </a:p>
          <a:p>
            <a:r>
              <a:rPr lang="ru-RU" sz="2400" dirty="0"/>
              <a:t>благодаря такой работе </a:t>
            </a:r>
            <a:r>
              <a:rPr lang="ru-RU" sz="2400" u="sng" dirty="0"/>
              <a:t>повышается уровень учебной мотивации</a:t>
            </a:r>
            <a:r>
              <a:rPr lang="ru-RU" sz="2400" dirty="0"/>
              <a:t>, формируются навыки самостоятельности, самоконтроля, интерес к учебным предметам.</a:t>
            </a:r>
          </a:p>
        </p:txBody>
      </p:sp>
    </p:spTree>
    <p:extLst>
      <p:ext uri="{BB962C8B-B14F-4D97-AF65-F5344CB8AC3E}">
        <p14:creationId xmlns:p14="http://schemas.microsoft.com/office/powerpoint/2010/main" val="33219897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CF4B3925-AC32-B4E9-C8FB-BDADE0BD6F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43000" y="724546"/>
            <a:ext cx="9905999" cy="540890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dirty="0"/>
              <a:t>Выделяют </a:t>
            </a:r>
            <a:r>
              <a:rPr lang="ru-RU" sz="2800" b="1" dirty="0">
                <a:solidFill>
                  <a:srgbClr val="FFFF00"/>
                </a:solidFill>
              </a:rPr>
              <a:t>пять уровней учебной мотивации</a:t>
            </a:r>
            <a:r>
              <a:rPr lang="ru-RU" sz="2800" dirty="0"/>
              <a:t>:</a:t>
            </a:r>
          </a:p>
          <a:p>
            <a:pPr marL="0" indent="0">
              <a:buNone/>
            </a:pPr>
            <a:r>
              <a:rPr lang="ru-RU" sz="2800" b="1" dirty="0">
                <a:solidFill>
                  <a:srgbClr val="FFFF00"/>
                </a:solidFill>
              </a:rPr>
              <a:t>Первый уровень </a:t>
            </a:r>
            <a:r>
              <a:rPr lang="ru-RU" sz="2800" dirty="0"/>
              <a:t>— высокий уровень мотивации учения, учебной активности. </a:t>
            </a:r>
          </a:p>
          <a:p>
            <a:pPr marL="0" indent="0">
              <a:buNone/>
            </a:pPr>
            <a:r>
              <a:rPr lang="ru-RU" sz="2800" b="1" dirty="0">
                <a:solidFill>
                  <a:srgbClr val="FFFF00"/>
                </a:solidFill>
              </a:rPr>
              <a:t>Второй уровень </a:t>
            </a:r>
            <a:r>
              <a:rPr lang="ru-RU" sz="2800" dirty="0"/>
              <a:t>— хорошая учебная мотивация </a:t>
            </a:r>
          </a:p>
          <a:p>
            <a:pPr marL="0" indent="0">
              <a:buNone/>
            </a:pPr>
            <a:r>
              <a:rPr lang="ru-RU" sz="2800" b="1" dirty="0">
                <a:solidFill>
                  <a:srgbClr val="FFFF00"/>
                </a:solidFill>
              </a:rPr>
              <a:t>Третий уровень </a:t>
            </a:r>
            <a:r>
              <a:rPr lang="ru-RU" sz="2800" dirty="0"/>
              <a:t>— положительное отношение к школе, но школа привлекает таких детей к внеурочной деятельности</a:t>
            </a:r>
          </a:p>
          <a:p>
            <a:pPr marL="0" indent="0">
              <a:buNone/>
            </a:pPr>
            <a:r>
              <a:rPr lang="ru-RU" sz="2800" b="1" dirty="0">
                <a:solidFill>
                  <a:srgbClr val="FFFF00"/>
                </a:solidFill>
              </a:rPr>
              <a:t>Четвертый уровень </a:t>
            </a:r>
            <a:r>
              <a:rPr lang="ru-RU" sz="2800" dirty="0"/>
              <a:t>— низкая учебная мотивация</a:t>
            </a:r>
          </a:p>
          <a:p>
            <a:pPr marL="0" indent="0">
              <a:buNone/>
            </a:pPr>
            <a:r>
              <a:rPr lang="ru-RU" sz="2800" b="1" dirty="0">
                <a:solidFill>
                  <a:srgbClr val="FFFF00"/>
                </a:solidFill>
              </a:rPr>
              <a:t>Пятый уровень </a:t>
            </a:r>
            <a:r>
              <a:rPr lang="ru-RU" sz="2800" dirty="0"/>
              <a:t>— негативное отношение к школе </a:t>
            </a:r>
          </a:p>
        </p:txBody>
      </p:sp>
    </p:spTree>
    <p:extLst>
      <p:ext uri="{BB962C8B-B14F-4D97-AF65-F5344CB8AC3E}">
        <p14:creationId xmlns:p14="http://schemas.microsoft.com/office/powerpoint/2010/main" val="12649526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>
            <a:extLst>
              <a:ext uri="{FF2B5EF4-FFF2-40B4-BE49-F238E27FC236}">
                <a16:creationId xmlns:a16="http://schemas.microsoft.com/office/drawing/2014/main" id="{9C6EA4AB-721E-3B64-5297-CA8DF92565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35431" y="480447"/>
            <a:ext cx="11189776" cy="5796367"/>
          </a:xfrm>
        </p:spPr>
        <p:txBody>
          <a:bodyPr>
            <a:normAutofit/>
          </a:bodyPr>
          <a:lstStyle/>
          <a:p>
            <a:r>
              <a:rPr lang="ru-RU" sz="2000" b="1" dirty="0">
                <a:solidFill>
                  <a:srgbClr val="FFFF00"/>
                </a:solidFill>
              </a:rPr>
              <a:t>Некоторые причины спада школьной мотивации</a:t>
            </a:r>
          </a:p>
          <a:p>
            <a:r>
              <a:rPr lang="ru-RU" sz="2000" dirty="0"/>
              <a:t>1. У подростков наблюдается «гормональный взрыв» и нечётко сформировано чувство будущего.</a:t>
            </a:r>
          </a:p>
          <a:p>
            <a:r>
              <a:rPr lang="ru-RU" sz="2000" dirty="0"/>
              <a:t>2. Отношение ученика к учителю</a:t>
            </a:r>
          </a:p>
          <a:p>
            <a:r>
              <a:rPr lang="ru-RU" sz="2000" dirty="0"/>
              <a:t>3. Отношение учителя к ученику</a:t>
            </a:r>
          </a:p>
          <a:p>
            <a:r>
              <a:rPr lang="ru-RU" sz="2000" dirty="0"/>
              <a:t>4. У девочек 7–8 класса снижена возрастная восприимчивость к учебной деятельности в связи с интенсивным биологическим процессом полового созревания.</a:t>
            </a:r>
          </a:p>
          <a:p>
            <a:r>
              <a:rPr lang="ru-RU" sz="2000" dirty="0"/>
              <a:t>5. Личная значимость предмета</a:t>
            </a:r>
          </a:p>
          <a:p>
            <a:r>
              <a:rPr lang="ru-RU" sz="2000" dirty="0"/>
              <a:t>6. Умственное развитие ученика</a:t>
            </a:r>
          </a:p>
          <a:p>
            <a:r>
              <a:rPr lang="ru-RU" sz="2000" dirty="0"/>
              <a:t>7. Продуктивность учебной деятельности</a:t>
            </a:r>
          </a:p>
          <a:p>
            <a:r>
              <a:rPr lang="ru-RU" sz="2000" dirty="0"/>
              <a:t>8. Непонимание цели учения</a:t>
            </a:r>
          </a:p>
          <a:p>
            <a:r>
              <a:rPr lang="ru-RU" sz="2000" dirty="0"/>
              <a:t>9. Страх перед школой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434078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A6DBE3A-D7A5-770B-6E49-91AE9D52A4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1411" y="380841"/>
            <a:ext cx="9906000" cy="678022"/>
          </a:xfrm>
        </p:spPr>
        <p:txBody>
          <a:bodyPr/>
          <a:lstStyle/>
          <a:p>
            <a:r>
              <a:rPr lang="ru-RU" b="1" dirty="0">
                <a:solidFill>
                  <a:srgbClr val="92D050"/>
                </a:solidFill>
              </a:rPr>
              <a:t>МЕТОДЫ И ПРИЁМЫ ПРЕПОДАВАНИЯ ФИЗИКИ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37CA112C-42E4-9041-7425-B19C6B83DE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141411" y="1208867"/>
            <a:ext cx="9906000" cy="5268291"/>
          </a:xfrm>
        </p:spPr>
        <p:txBody>
          <a:bodyPr>
            <a:normAutofit fontScale="92500" lnSpcReduction="10000"/>
          </a:bodyPr>
          <a:lstStyle/>
          <a:p>
            <a:r>
              <a:rPr lang="ru-RU" sz="2000" dirty="0"/>
              <a:t>Из приёмов, реализующих перечисленные методы, мною в основном используются такие:</a:t>
            </a:r>
          </a:p>
          <a:p>
            <a:r>
              <a:rPr lang="ru-RU" sz="2000" dirty="0"/>
              <a:t>- создание проблемных ситуаций;</a:t>
            </a:r>
          </a:p>
          <a:p>
            <a:r>
              <a:rPr lang="ru-RU" sz="2000" dirty="0"/>
              <a:t>- опорный конспект;</a:t>
            </a:r>
          </a:p>
          <a:p>
            <a:r>
              <a:rPr lang="ru-RU" sz="2000" dirty="0"/>
              <a:t>- дидактические игры;</a:t>
            </a:r>
          </a:p>
          <a:p>
            <a:r>
              <a:rPr lang="ru-RU" sz="2000" dirty="0"/>
              <a:t>- физический диктант;</a:t>
            </a:r>
          </a:p>
          <a:p>
            <a:r>
              <a:rPr lang="ru-RU" sz="2000" dirty="0"/>
              <a:t>- головоломки;</a:t>
            </a:r>
          </a:p>
          <a:p>
            <a:r>
              <a:rPr lang="ru-RU" sz="2000" dirty="0"/>
              <a:t>- творческие работы;</a:t>
            </a:r>
          </a:p>
          <a:p>
            <a:r>
              <a:rPr lang="ru-RU" sz="2000" dirty="0"/>
              <a:t>- использование дополнительной литературы;</a:t>
            </a:r>
          </a:p>
          <a:p>
            <a:r>
              <a:rPr lang="ru-RU" sz="2000" dirty="0"/>
              <a:t>- алгоритмы решения задач;</a:t>
            </a:r>
          </a:p>
          <a:p>
            <a:r>
              <a:rPr lang="ru-RU" sz="2000" dirty="0"/>
              <a:t>- компьютерные модели;</a:t>
            </a:r>
          </a:p>
          <a:p>
            <a:r>
              <a:rPr lang="ru-RU" sz="2000" dirty="0"/>
              <a:t>- лабораторный практикум.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3121996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>
            <a:extLst>
              <a:ext uri="{FF2B5EF4-FFF2-40B4-BE49-F238E27FC236}">
                <a16:creationId xmlns:a16="http://schemas.microsoft.com/office/drawing/2014/main" id="{EA04B62C-B9E0-5953-3CA6-6F7B585D32E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142999" y="991892"/>
            <a:ext cx="10310247" cy="5303192"/>
          </a:xfrm>
        </p:spPr>
        <p:txBody>
          <a:bodyPr/>
          <a:lstStyle/>
          <a:p>
            <a:r>
              <a:rPr lang="ru-RU" sz="2400" dirty="0"/>
              <a:t>В своей практике я использую </a:t>
            </a:r>
            <a:r>
              <a:rPr lang="ru-RU" sz="2400" i="1" u="sng" dirty="0"/>
              <a:t>разнообразные методы и приёмы</a:t>
            </a:r>
            <a:r>
              <a:rPr lang="ru-RU" sz="2400" dirty="0"/>
              <a:t>, которые позволяют мне провести обучающегося </a:t>
            </a:r>
            <a:r>
              <a:rPr lang="ru-RU" sz="2400" i="1" u="sng" dirty="0"/>
              <a:t>от любопытства к познавательному интересу</a:t>
            </a:r>
            <a:r>
              <a:rPr lang="ru-RU" sz="2400" dirty="0"/>
              <a:t>.</a:t>
            </a:r>
          </a:p>
          <a:p>
            <a:r>
              <a:rPr lang="ru-RU" sz="2400" dirty="0"/>
              <a:t>Исходя из опыта работы, </a:t>
            </a:r>
            <a:r>
              <a:rPr lang="ru-RU" sz="2400" i="1" u="sng" dirty="0"/>
              <a:t>особое внимание </a:t>
            </a:r>
            <a:r>
              <a:rPr lang="ru-RU" sz="2400" dirty="0"/>
              <a:t>уделяю тем методам, средствам и формам обучения, которые </a:t>
            </a:r>
            <a:r>
              <a:rPr lang="ru-RU" sz="2400" i="1" u="sng" dirty="0"/>
              <a:t>стимулируют активную познавательную деятельность, развивают интерес к предмету, способствуют повышению качества образования</a:t>
            </a:r>
            <a:r>
              <a:rPr lang="ru-RU" sz="2400" dirty="0"/>
              <a:t>. </a:t>
            </a:r>
          </a:p>
          <a:p>
            <a:r>
              <a:rPr lang="ru-RU" sz="2400" dirty="0"/>
              <a:t>Проиллюстрирую </a:t>
            </a:r>
            <a:r>
              <a:rPr lang="ru-RU" sz="2400" i="1" u="sng" dirty="0"/>
              <a:t>методическое решение некоторых педагогических задач </a:t>
            </a:r>
            <a:r>
              <a:rPr lang="ru-RU" sz="2400" dirty="0"/>
              <a:t>на разных этапах урока и подробнее остановлюсь на некоторых из них.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159502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A34EDCC-C7A7-745F-8B4D-EC48C5CD95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80895" y="404221"/>
            <a:ext cx="9906000" cy="719540"/>
          </a:xfrm>
        </p:spPr>
        <p:txBody>
          <a:bodyPr/>
          <a:lstStyle/>
          <a:p>
            <a:r>
              <a:rPr lang="ru-RU" dirty="0">
                <a:solidFill>
                  <a:srgbClr val="92D050"/>
                </a:solidFill>
              </a:rPr>
              <a:t>Создание проблемных ситуаций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026B7617-A828-4CA7-2D91-4105F2FA20C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141411" y="1123761"/>
            <a:ext cx="9906000" cy="5060063"/>
          </a:xfrm>
        </p:spPr>
        <p:txBody>
          <a:bodyPr>
            <a:normAutofit lnSpcReduction="10000"/>
          </a:bodyPr>
          <a:lstStyle/>
          <a:p>
            <a:r>
              <a:rPr lang="ru-RU" sz="2400" dirty="0"/>
              <a:t>При подборе/создании проблемных ситуаций я стараюсь учитывать «</a:t>
            </a:r>
            <a:r>
              <a:rPr lang="ru-RU" sz="2400" i="1" dirty="0">
                <a:solidFill>
                  <a:srgbClr val="FFFF00"/>
                </a:solidFill>
              </a:rPr>
              <a:t>местные условия</a:t>
            </a:r>
            <a:r>
              <a:rPr lang="ru-RU" sz="2400" dirty="0"/>
              <a:t>». </a:t>
            </a:r>
          </a:p>
          <a:p>
            <a:r>
              <a:rPr lang="ru-RU" sz="2400" dirty="0"/>
              <a:t>При изучении любой темы физики ученики лучше её осваивают если они понимают её </a:t>
            </a:r>
            <a:r>
              <a:rPr lang="ru-RU" sz="2400" i="1" dirty="0">
                <a:solidFill>
                  <a:srgbClr val="FFFF00"/>
                </a:solidFill>
              </a:rPr>
              <a:t>применимость на практике</a:t>
            </a:r>
            <a:r>
              <a:rPr lang="ru-RU" sz="2400" dirty="0"/>
              <a:t>. </a:t>
            </a:r>
          </a:p>
          <a:p>
            <a:r>
              <a:rPr lang="ru-RU" sz="2400" b="1" dirty="0"/>
              <a:t>Для учащихся </a:t>
            </a:r>
            <a:r>
              <a:rPr lang="ru-RU" sz="2400" dirty="0"/>
              <a:t>7-го и 8-го классов – это особенно важно. Реализацию изучаемой темы они должны, </a:t>
            </a:r>
            <a:r>
              <a:rPr lang="ru-RU" sz="2400" i="1" u="sng" dirty="0"/>
              <a:t>во-первых</a:t>
            </a:r>
            <a:r>
              <a:rPr lang="ru-RU" sz="2400" dirty="0"/>
              <a:t>, увидеть (распознать) рядом с собой – дома, во дворе, в своих обыденных действиях и т.п. И </a:t>
            </a:r>
            <a:r>
              <a:rPr lang="ru-RU" sz="2400" i="1" u="sng" dirty="0"/>
              <a:t>во-вторых</a:t>
            </a:r>
            <a:r>
              <a:rPr lang="ru-RU" sz="2400" dirty="0"/>
              <a:t>: объяснить ситуацию с точки зрения изучаемой темы. </a:t>
            </a:r>
          </a:p>
          <a:p>
            <a:r>
              <a:rPr lang="ru-RU" sz="2400" b="1" dirty="0"/>
              <a:t>Для учащихся </a:t>
            </a:r>
            <a:r>
              <a:rPr lang="ru-RU" sz="2400" dirty="0"/>
              <a:t>старших классов проблемные ситуации могут быть более отвлеченными (и даже абстрагированными).</a:t>
            </a:r>
          </a:p>
        </p:txBody>
      </p:sp>
    </p:spTree>
    <p:extLst>
      <p:ext uri="{BB962C8B-B14F-4D97-AF65-F5344CB8AC3E}">
        <p14:creationId xmlns:p14="http://schemas.microsoft.com/office/powerpoint/2010/main" val="276575578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BBF85C0-8916-5BA5-9173-5071D80F0F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80895" y="497211"/>
            <a:ext cx="9906000" cy="905520"/>
          </a:xfrm>
        </p:spPr>
        <p:txBody>
          <a:bodyPr>
            <a:normAutofit/>
          </a:bodyPr>
          <a:lstStyle/>
          <a:p>
            <a:r>
              <a:rPr lang="ru-RU" sz="2800" b="1" i="1" u="sng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Примеры</a:t>
            </a:r>
            <a:r>
              <a:rPr lang="ru-RU" sz="2800" dirty="0"/>
              <a:t>: </a:t>
            </a:r>
            <a:r>
              <a:rPr lang="ru-RU" sz="2800" dirty="0">
                <a:solidFill>
                  <a:srgbClr val="92D050"/>
                </a:solidFill>
              </a:rPr>
              <a:t>8 класс - тема: «Парообразование и конденсация. Испарение». 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29DED440-6FC6-3C48-0FE4-217552779D4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141411" y="1518835"/>
            <a:ext cx="9906000" cy="4541002"/>
          </a:xfrm>
        </p:spPr>
        <p:txBody>
          <a:bodyPr/>
          <a:lstStyle/>
          <a:p>
            <a:pPr marL="342900" indent="-342900">
              <a:buFontTx/>
              <a:buChar char="-"/>
            </a:pPr>
            <a:r>
              <a:rPr lang="ru-RU" sz="2000" i="1" dirty="0">
                <a:solidFill>
                  <a:srgbClr val="FFFF00"/>
                </a:solidFill>
              </a:rPr>
              <a:t>Родители предостерегают детей находиться на улице в мокрой одежде, рекомендуют сменить её на сухую как можно быстрее</a:t>
            </a:r>
            <a:r>
              <a:rPr lang="ru-RU" sz="2000" i="1" dirty="0"/>
              <a:t>. </a:t>
            </a:r>
          </a:p>
          <a:p>
            <a:r>
              <a:rPr lang="ru-RU" sz="2000" i="1" dirty="0"/>
              <a:t>Ребята, как вы считаете, на чем основаны такие предостережения? Почему следует выполнять рекомендации взрослых? </a:t>
            </a:r>
          </a:p>
          <a:p>
            <a:endParaRPr lang="ru-RU" sz="2000" i="1" dirty="0"/>
          </a:p>
          <a:p>
            <a:pPr marL="342900" indent="-342900">
              <a:buFontTx/>
              <a:buChar char="-"/>
            </a:pPr>
            <a:r>
              <a:rPr lang="ru-RU" sz="2000" i="1" dirty="0">
                <a:solidFill>
                  <a:srgbClr val="FFFF00"/>
                </a:solidFill>
              </a:rPr>
              <a:t>Дома постирали бельё. Нужно его высушить. У вас два варианта: высушить бельё дома (дома теплее) или высушить на улице (прохладнее, но есть ветер). </a:t>
            </a:r>
          </a:p>
          <a:p>
            <a:r>
              <a:rPr lang="ru-RU" sz="2000" i="1" dirty="0"/>
              <a:t>Что Вы предпочтете, чтобы высушить бельё быстрее и почему? Попробуйте найти другие решения.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8792955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онтур">
  <a:themeElements>
    <a:clrScheme name="Circuit">
      <a:dk1>
        <a:sysClr val="windowText" lastClr="000000"/>
      </a:dk1>
      <a:lt1>
        <a:sysClr val="window" lastClr="FFFFFF"/>
      </a:lt1>
      <a:dk2>
        <a:srgbClr val="252C36"/>
      </a:dk2>
      <a:lt2>
        <a:srgbClr val="7C96A3"/>
      </a:lt2>
      <a:accent1>
        <a:srgbClr val="4FD093"/>
      </a:accent1>
      <a:accent2>
        <a:srgbClr val="54BCDF"/>
      </a:accent2>
      <a:accent3>
        <a:srgbClr val="A262D0"/>
      </a:accent3>
      <a:accent4>
        <a:srgbClr val="D7537B"/>
      </a:accent4>
      <a:accent5>
        <a:srgbClr val="E78045"/>
      </a:accent5>
      <a:accent6>
        <a:srgbClr val="84C350"/>
      </a:accent6>
      <a:hlink>
        <a:srgbClr val="22FFFF"/>
      </a:hlink>
      <a:folHlink>
        <a:srgbClr val="9BF3FD"/>
      </a:folHlink>
    </a:clrScheme>
    <a:fontScheme name="Circuit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ircuit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108000"/>
                <a:lumMod val="110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040000" scaled="0"/>
        </a:gradFill>
        <a:gradFill rotWithShape="1">
          <a:gsLst>
            <a:gs pos="0">
              <a:schemeClr val="phClr">
                <a:tint val="94000"/>
                <a:satMod val="105000"/>
                <a:lumMod val="102000"/>
              </a:schemeClr>
            </a:gs>
            <a:gs pos="100000">
              <a:schemeClr val="phClr">
                <a:shade val="74000"/>
                <a:satMod val="128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94000"/>
                <a:satMod val="148000"/>
                <a:lumMod val="140000"/>
              </a:schemeClr>
            </a:gs>
            <a:gs pos="100000">
              <a:schemeClr val="phClr">
                <a:shade val="92000"/>
                <a:hueMod val="104000"/>
                <a:satMod val="140000"/>
                <a:lumMod val="48000"/>
              </a:schemeClr>
            </a:gs>
          </a:gsLst>
          <a:lin ang="504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  <a:hueMod val="106000"/>
                <a:satMod val="140000"/>
                <a:lumMod val="42000"/>
              </a:schemeClr>
              <a:schemeClr val="phClr">
                <a:tint val="98000"/>
                <a:hueMod val="92000"/>
                <a:satMod val="220000"/>
                <a:lumMod val="9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ircuit" id="{0AC2F7E7-15F5-431C-B2A2-456FE929F56C}" vid="{142578CA-DEC9-49C3-80AF-C113973CC9A9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TM04033919[[fn=Контур]]</Template>
  <TotalTime>95</TotalTime>
  <Words>1587</Words>
  <Application>Microsoft Office PowerPoint</Application>
  <PresentationFormat>Широкоэкранный</PresentationFormat>
  <Paragraphs>117</Paragraphs>
  <Slides>23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6" baseType="lpstr">
      <vt:lpstr>Arial</vt:lpstr>
      <vt:lpstr>Tw Cen MT</vt:lpstr>
      <vt:lpstr>Контур</vt:lpstr>
      <vt:lpstr>МОТИВАЦИЯ УЧАЩИХСЯ НА УРОКАХ ФИЗИКИ</vt:lpstr>
      <vt:lpstr>ПСИХОЛОГО-ПЕДАГОГИЧЕСКИЕ ОСНОВЫ ПРОБЛЕМЫ</vt:lpstr>
      <vt:lpstr>Презентация PowerPoint</vt:lpstr>
      <vt:lpstr>Презентация PowerPoint</vt:lpstr>
      <vt:lpstr>Презентация PowerPoint</vt:lpstr>
      <vt:lpstr>МЕТОДЫ И ПРИЁМЫ ПРЕПОДАВАНИЯ ФИЗИКИ</vt:lpstr>
      <vt:lpstr>Презентация PowerPoint</vt:lpstr>
      <vt:lpstr>Создание проблемных ситуаций</vt:lpstr>
      <vt:lpstr>Примеры: 8 класс - тема: «Парообразование и конденсация. Испарение». </vt:lpstr>
      <vt:lpstr>«Скрытая» проблемная ситуация. Применяется как углубленное изучение темы урока.</vt:lpstr>
      <vt:lpstr>Пример: 10 класс - тема: «Принцип действия и КПД тепловой машины». </vt:lpstr>
      <vt:lpstr>Технология опорных конспектов</vt:lpstr>
      <vt:lpstr>Дидактические игры</vt:lpstr>
      <vt:lpstr>Презентация PowerPoint</vt:lpstr>
      <vt:lpstr>Физический диктант  </vt:lpstr>
      <vt:lpstr>Пример: 7 класс - тема: «Расчёт пути и времени движения»</vt:lpstr>
      <vt:lpstr>Алгоритмы решения задач</vt:lpstr>
      <vt:lpstr>Лабораторный практикум</vt:lpstr>
      <vt:lpstr>Пример: 8 класс - Лабораторная работа: «Проверка правила для силы тока при параллельном соединении резисторов»</vt:lpstr>
      <vt:lpstr>Презентация PowerPoint</vt:lpstr>
      <vt:lpstr>Подводим итоги</vt:lpstr>
      <vt:lpstr>Заключение </vt:lpstr>
      <vt:lpstr>Спасибо за внимание 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МОТИВАЦИЯ УЧАЩИХСЯ НА УРОКАХ ФИЗИКИ</dc:title>
  <dc:creator>Пользователь</dc:creator>
  <cp:lastModifiedBy>Пользователь</cp:lastModifiedBy>
  <cp:revision>6</cp:revision>
  <dcterms:created xsi:type="dcterms:W3CDTF">2024-03-19T06:42:56Z</dcterms:created>
  <dcterms:modified xsi:type="dcterms:W3CDTF">2024-03-19T08:18:09Z</dcterms:modified>
</cp:coreProperties>
</file>