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7" r:id="rId10"/>
    <p:sldId id="268" r:id="rId11"/>
    <p:sldId id="269" r:id="rId12"/>
    <p:sldId id="263" r:id="rId13"/>
    <p:sldId id="26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8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23.10.2015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857255"/>
          </a:xfrm>
        </p:spPr>
        <p:txBody>
          <a:bodyPr/>
          <a:lstStyle/>
          <a:p>
            <a:pPr algn="ctr"/>
            <a:r>
              <a:rPr lang="ru-RU" dirty="0" smtClean="0"/>
              <a:t>«Умей прощать!»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142984"/>
            <a:ext cx="7786742" cy="5286412"/>
          </a:xfrm>
        </p:spPr>
        <p:txBody>
          <a:bodyPr>
            <a:normAutofit fontScale="92500"/>
          </a:bodyPr>
          <a:lstStyle/>
          <a:p>
            <a:pPr algn="l"/>
            <a:r>
              <a:rPr lang="ru-RU" sz="4800" dirty="0" smtClean="0"/>
              <a:t>«Умей прощать, и не кажись прощая, великодушней и мудрей других…». </a:t>
            </a:r>
          </a:p>
          <a:p>
            <a:pPr algn="l"/>
            <a:r>
              <a:rPr lang="ru-RU" sz="4800" dirty="0" smtClean="0"/>
              <a:t>                               Р. Киплинг</a:t>
            </a:r>
          </a:p>
          <a:p>
            <a:pPr algn="l"/>
            <a:r>
              <a:rPr lang="ru-RU" sz="4800" dirty="0" smtClean="0"/>
              <a:t> «Никогда не откладывай на завтра то, что можно сделать сегодня.»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088"/>
            <a:ext cx="8305800" cy="708688"/>
          </a:xfrm>
        </p:spPr>
        <p:txBody>
          <a:bodyPr>
            <a:normAutofit/>
          </a:bodyPr>
          <a:lstStyle/>
          <a:p>
            <a:r>
              <a:rPr lang="ru-RU" sz="4000" dirty="0"/>
              <a:t>Велосипедное движение запрещено</a:t>
            </a:r>
          </a:p>
        </p:txBody>
      </p:sp>
      <p:pic>
        <p:nvPicPr>
          <p:cNvPr id="48132" name="Picture 4" descr="001 (8)"/>
          <p:cNvPicPr>
            <a:picLocks noChangeAspect="1" noChangeArrowheads="1"/>
          </p:cNvPicPr>
          <p:nvPr/>
        </p:nvPicPr>
        <p:blipFill>
          <a:blip r:embed="rId2">
            <a:lum bright="-42000"/>
          </a:blip>
          <a:srcRect/>
          <a:stretch>
            <a:fillRect/>
          </a:stretch>
        </p:blipFill>
        <p:spPr bwMode="auto">
          <a:xfrm>
            <a:off x="2000232" y="1714488"/>
            <a:ext cx="5040312" cy="45354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2940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71473" y="214313"/>
            <a:ext cx="8572528" cy="1462087"/>
          </a:xfrm>
        </p:spPr>
        <p:txBody>
          <a:bodyPr/>
          <a:lstStyle/>
          <a:p>
            <a:pPr algn="ctr"/>
            <a:r>
              <a:rPr lang="ru-RU" sz="3200" dirty="0"/>
              <a:t>«Велосипедная дорожка» -относится к группе разрешающих знаков.</a:t>
            </a:r>
          </a:p>
        </p:txBody>
      </p:sp>
      <p:pic>
        <p:nvPicPr>
          <p:cNvPr id="45060" name="Picture 4" descr="001 (7)"/>
          <p:cNvPicPr>
            <a:picLocks noChangeAspect="1" noChangeArrowheads="1"/>
          </p:cNvPicPr>
          <p:nvPr/>
        </p:nvPicPr>
        <p:blipFill>
          <a:blip r:embed="rId2">
            <a:lum bright="-18000"/>
          </a:blip>
          <a:srcRect/>
          <a:stretch>
            <a:fillRect/>
          </a:stretch>
        </p:blipFill>
        <p:spPr bwMode="auto">
          <a:xfrm>
            <a:off x="2339975" y="2205038"/>
            <a:ext cx="3887788" cy="40052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96026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800" dirty="0" smtClean="0"/>
              <a:t>--Что вы поняли после сегодняшнего  нашего разговора?</a:t>
            </a:r>
          </a:p>
          <a:p>
            <a:r>
              <a:rPr lang="ru-RU" sz="4800" dirty="0" smtClean="0"/>
              <a:t>--Как надо относиться к своим близким, родным, одноклассникам?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52128"/>
          </a:xfrm>
        </p:spPr>
        <p:txBody>
          <a:bodyPr>
            <a:noAutofit/>
          </a:bodyPr>
          <a:lstStyle/>
          <a:p>
            <a:r>
              <a:rPr lang="ru-RU" sz="4400" i="1" dirty="0" smtClean="0"/>
              <a:t>Пока мы боль чужую чувствуем,</a:t>
            </a:r>
            <a:endParaRPr lang="ru-RU" sz="4400" dirty="0" smtClean="0"/>
          </a:p>
          <a:p>
            <a:r>
              <a:rPr lang="ru-RU" sz="4400" i="1" dirty="0" smtClean="0"/>
              <a:t>Пока живёт в нас сострадание,</a:t>
            </a:r>
            <a:endParaRPr lang="ru-RU" sz="4400" dirty="0" smtClean="0"/>
          </a:p>
          <a:p>
            <a:r>
              <a:rPr lang="ru-RU" sz="4400" i="1" dirty="0" smtClean="0"/>
              <a:t>Пока мечтаем мы и буйствуем,</a:t>
            </a:r>
            <a:endParaRPr lang="ru-RU" sz="4400" dirty="0" smtClean="0"/>
          </a:p>
          <a:p>
            <a:r>
              <a:rPr lang="ru-RU" sz="4400" i="1" dirty="0" smtClean="0"/>
              <a:t>Есть в нашей жизни оправдание.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smtClean="0"/>
              <a:t>Словарная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5309252"/>
          </a:xfrm>
        </p:spPr>
        <p:txBody>
          <a:bodyPr>
            <a:normAutofit fontScale="92500" lnSpcReduction="20000"/>
          </a:bodyPr>
          <a:lstStyle/>
          <a:p>
            <a:pPr lvl="5"/>
            <a:r>
              <a:rPr lang="ru-RU" sz="3500" b="1" i="1" dirty="0" smtClean="0"/>
              <a:t>Сопереживание</a:t>
            </a:r>
            <a:r>
              <a:rPr lang="ru-RU" sz="3500" dirty="0" smtClean="0"/>
              <a:t>-сочувствие другому, переживать вместе с ним его душевное состояние.</a:t>
            </a:r>
          </a:p>
          <a:p>
            <a:r>
              <a:rPr lang="ru-RU" sz="3200" b="1" i="1" dirty="0" smtClean="0"/>
              <a:t>Сострадание-</a:t>
            </a:r>
            <a:r>
              <a:rPr lang="ru-RU" sz="3200" b="1" dirty="0" smtClean="0"/>
              <a:t> </a:t>
            </a:r>
            <a:r>
              <a:rPr lang="ru-RU" sz="3200" dirty="0" smtClean="0"/>
              <a:t>особое качество души человека, готовность без раздумий оказать помощь ближнему.</a:t>
            </a:r>
          </a:p>
          <a:p>
            <a:r>
              <a:rPr lang="ru-RU" sz="3200" b="1" i="1" dirty="0" smtClean="0"/>
              <a:t>Сочувствие</a:t>
            </a:r>
            <a:r>
              <a:rPr lang="ru-RU" sz="3200" dirty="0" smtClean="0"/>
              <a:t>-умение понимать и разделять отрицательные эмоции другого человека, возникающие перед лицом жизненных трудностей.</a:t>
            </a:r>
          </a:p>
          <a:p>
            <a:r>
              <a:rPr lang="ru-RU" sz="3200" b="1" i="1" dirty="0" smtClean="0"/>
              <a:t>Милосердие-</a:t>
            </a:r>
            <a:r>
              <a:rPr lang="ru-RU" sz="3200" dirty="0" smtClean="0"/>
              <a:t>готовность помочь кому-нибудь, человеколюбие, простить кого-нибудь из сострадания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Словарная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00108"/>
            <a:ext cx="8229600" cy="5643602"/>
          </a:xfrm>
        </p:spPr>
        <p:txBody>
          <a:bodyPr>
            <a:normAutofit fontScale="85000" lnSpcReduction="20000"/>
          </a:bodyPr>
          <a:lstStyle/>
          <a:p>
            <a:r>
              <a:rPr lang="ru-RU" sz="4400" b="1" dirty="0" smtClean="0"/>
              <a:t>Чуткость-</a:t>
            </a:r>
            <a:r>
              <a:rPr lang="ru-RU" sz="4400" dirty="0" smtClean="0"/>
              <a:t>это значит тонко чувствовать настроения других и реагировать соответственным образом.                  </a:t>
            </a:r>
          </a:p>
          <a:p>
            <a:r>
              <a:rPr lang="ru-RU" sz="4400" b="1" dirty="0" smtClean="0"/>
              <a:t>Великодушие</a:t>
            </a:r>
            <a:r>
              <a:rPr lang="ru-RU" sz="4400" dirty="0" smtClean="0"/>
              <a:t>-благородство, щедрость души. </a:t>
            </a:r>
          </a:p>
          <a:p>
            <a:r>
              <a:rPr lang="ru-RU" sz="4400" b="1" dirty="0" smtClean="0"/>
              <a:t>Мудрость</a:t>
            </a:r>
            <a:r>
              <a:rPr lang="ru-RU" sz="4400" dirty="0" smtClean="0"/>
              <a:t>- высшее духовно-практическое знание.</a:t>
            </a:r>
          </a:p>
          <a:p>
            <a:r>
              <a:rPr lang="ru-RU" sz="4400" b="1" dirty="0" smtClean="0"/>
              <a:t>Толерантность (терпимость)</a:t>
            </a:r>
            <a:r>
              <a:rPr lang="ru-RU" sz="4400" dirty="0" smtClean="0"/>
              <a:t>- терпимое отношение к кому- чему- </a:t>
            </a:r>
            <a:r>
              <a:rPr lang="ru-RU" sz="4400" dirty="0" err="1" smtClean="0"/>
              <a:t>нибудь</a:t>
            </a:r>
            <a:r>
              <a:rPr lang="ru-RU" sz="4400" dirty="0" smtClean="0"/>
              <a:t>, к чужим мнениям. </a:t>
            </a:r>
          </a:p>
          <a:p>
            <a:endParaRPr lang="ru-RU" sz="4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38069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6000" dirty="0" smtClean="0"/>
              <a:t>•</a:t>
            </a:r>
            <a:r>
              <a:rPr lang="ru-RU" sz="6000" b="1" dirty="0" smtClean="0"/>
              <a:t>Эгоизм</a:t>
            </a:r>
            <a:r>
              <a:rPr lang="ru-RU" sz="6000" dirty="0" smtClean="0"/>
              <a:t>-предпочтение своих, личных интересов интересам других, общественным интересам, пренебрежение ими.  </a:t>
            </a:r>
          </a:p>
          <a:p>
            <a:r>
              <a:rPr lang="ru-RU" sz="6000" b="1" dirty="0" smtClean="0"/>
              <a:t>Равнодушие</a:t>
            </a:r>
            <a:r>
              <a:rPr lang="ru-RU" sz="6000" dirty="0" smtClean="0"/>
              <a:t>- безразличный, безучастный, лишенный интереса к чему-нибудь, а также выражающий безразличие, безучастие.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Беседа по рассказу. 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/>
              <a:t>-- Подумайте и ответьте, пожалуйста, одним словом –о чем этот рассказ?</a:t>
            </a:r>
          </a:p>
          <a:p>
            <a:r>
              <a:rPr lang="ru-RU" sz="3600" dirty="0" smtClean="0"/>
              <a:t>-- Чему учит нас этот рассказ?</a:t>
            </a:r>
          </a:p>
          <a:p>
            <a:r>
              <a:rPr lang="ru-RU" sz="3600" dirty="0" smtClean="0"/>
              <a:t>--Вам жалко героиню или вы ее осуждаете?</a:t>
            </a:r>
          </a:p>
          <a:p>
            <a:r>
              <a:rPr lang="ru-RU" sz="3600" dirty="0" smtClean="0"/>
              <a:t>--  Рассказ назван «О если бы…» . Если бы что?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/>
              <a:t>«Умей прощать, и не кажись прощая, великодушней и мудрей других…»</a:t>
            </a:r>
          </a:p>
          <a:p>
            <a:r>
              <a:rPr lang="ru-RU" sz="4000" dirty="0" smtClean="0"/>
              <a:t> «Никогда не откладывай на завтра то, что можно сделать сегодня.»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групповой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1. Никто не должен забывать, что в группе он не один. Важно быть внимательным к своим товарищам .</a:t>
            </a:r>
            <a:endParaRPr lang="ru-RU" dirty="0" smtClean="0"/>
          </a:p>
          <a:p>
            <a:r>
              <a:rPr lang="ru-RU" b="1" dirty="0" smtClean="0"/>
              <a:t>2. Во время обсуждения не забываем, что в других группах тоже идет обсуждение.</a:t>
            </a:r>
            <a:endParaRPr lang="ru-RU" dirty="0" smtClean="0"/>
          </a:p>
          <a:p>
            <a:r>
              <a:rPr lang="ru-RU" b="1" dirty="0" smtClean="0"/>
              <a:t>3. Во время обсуждения не торопись критиковать мнение товарища, умей выслушать и понять его, а потом уже высказываться самому</a:t>
            </a:r>
            <a:endParaRPr lang="ru-RU" dirty="0" smtClean="0"/>
          </a:p>
          <a:p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53536"/>
            <a:ext cx="8229600" cy="746572"/>
          </a:xfrm>
        </p:spPr>
        <p:txBody>
          <a:bodyPr/>
          <a:lstStyle/>
          <a:p>
            <a:r>
              <a:rPr lang="ru-RU" sz="3600" dirty="0"/>
              <a:t>Водителю велосипеда разрешается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000108"/>
            <a:ext cx="8713788" cy="5597542"/>
          </a:xfrm>
        </p:spPr>
        <p:txBody>
          <a:bodyPr>
            <a:normAutofit/>
          </a:bodyPr>
          <a:lstStyle/>
          <a:p>
            <a:r>
              <a:rPr lang="ru-RU" sz="2400" dirty="0"/>
              <a:t>Водить велосипед </a:t>
            </a:r>
            <a:r>
              <a:rPr lang="ru-RU" sz="2400" b="1" dirty="0"/>
              <a:t>только на закрытых площадках: </a:t>
            </a:r>
            <a:r>
              <a:rPr lang="ru-RU" sz="2400" dirty="0"/>
              <a:t>во дворах, </a:t>
            </a:r>
            <a:r>
              <a:rPr lang="ru-RU" sz="2400" dirty="0" smtClean="0"/>
              <a:t>пар</a:t>
            </a:r>
            <a:r>
              <a:rPr lang="ru-RU" sz="2400" dirty="0" smtClean="0"/>
              <a:t>ках</a:t>
            </a:r>
            <a:r>
              <a:rPr lang="ru-RU" sz="2400" dirty="0"/>
              <a:t>, стадионах.</a:t>
            </a:r>
          </a:p>
          <a:p>
            <a:r>
              <a:rPr lang="ru-RU" sz="2400" dirty="0"/>
              <a:t>По тротуарам только малышам на детских велосипедах.</a:t>
            </a:r>
          </a:p>
          <a:p>
            <a:r>
              <a:rPr lang="ru-RU" sz="2400" dirty="0"/>
              <a:t>Ежедневно проверять техническое состояние велосипеда.</a:t>
            </a:r>
          </a:p>
          <a:p>
            <a:r>
              <a:rPr lang="ru-RU" sz="2400" dirty="0"/>
              <a:t>Ездить только по тем дорогам, где есть специальный знак в синем круге «Велосипедная дорожка» -относится к группе разрешающих знаков.</a:t>
            </a:r>
          </a:p>
          <a:p>
            <a:r>
              <a:rPr lang="ru-RU" sz="2400" dirty="0"/>
              <a:t>Двигаясь по дороге, велосипедист должен внимательно следить за всеми сигналами подаваемыми водителями других транспортных средств. Сам велосипедист сигнализирует руками. Перед торможением поднять руку вверх.</a:t>
            </a:r>
          </a:p>
          <a:p>
            <a:r>
              <a:rPr lang="ru-RU" sz="2400" dirty="0"/>
              <a:t>Если надо пересечь дорогу, сойдите с велосипеда, держа его за руль, пройдите по пешеходному переходу.</a:t>
            </a:r>
          </a:p>
          <a:p>
            <a:endParaRPr lang="ru-RU" sz="2400" dirty="0"/>
          </a:p>
          <a:p>
            <a:endParaRPr lang="ru-RU" sz="24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66255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260648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Водителю велосипеда запрещается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idx="1"/>
          </p:nvPr>
        </p:nvSpPr>
        <p:spPr>
          <a:xfrm>
            <a:off x="107504" y="908720"/>
            <a:ext cx="8775700" cy="5727849"/>
          </a:xfrm>
          <a:noFill/>
          <a:ln/>
        </p:spPr>
        <p:txBody>
          <a:bodyPr>
            <a:noAutofit/>
          </a:bodyPr>
          <a:lstStyle/>
          <a:p>
            <a:pPr algn="just"/>
            <a:r>
              <a:rPr lang="ru-RU" sz="2400" dirty="0"/>
              <a:t>До 14 –летнего возраста нельзя ездить на велосипеде по дорогам и улицам.</a:t>
            </a:r>
          </a:p>
          <a:p>
            <a:pPr algn="just"/>
            <a:r>
              <a:rPr lang="ru-RU" sz="2400" dirty="0"/>
              <a:t>Устраивать гонки на дороге, игру «вперегонки».</a:t>
            </a:r>
          </a:p>
          <a:p>
            <a:pPr algn="just"/>
            <a:r>
              <a:rPr lang="ru-RU" sz="2400" dirty="0"/>
              <a:t>Эксплуатация велосипеда, если имеются технические неисправности.</a:t>
            </a:r>
          </a:p>
          <a:p>
            <a:pPr algn="just"/>
            <a:r>
              <a:rPr lang="ru-RU" sz="2400" dirty="0"/>
              <a:t>Буксировка велосипедов или мопедов.</a:t>
            </a:r>
          </a:p>
          <a:p>
            <a:pPr algn="just"/>
            <a:r>
              <a:rPr lang="ru-RU" sz="2400" dirty="0"/>
              <a:t>В любых местах  на улицах и дорогах водитель велосипеда обязан пропускать пешеходов.</a:t>
            </a:r>
          </a:p>
          <a:p>
            <a:pPr algn="just"/>
            <a:r>
              <a:rPr lang="ru-RU" sz="2400" dirty="0"/>
              <a:t>Перевозить груз , который выступает на 0,5 метра по длине и ширине велосипеда.</a:t>
            </a:r>
          </a:p>
          <a:p>
            <a:pPr algn="just"/>
            <a:r>
              <a:rPr lang="ru-RU" sz="2400" dirty="0"/>
              <a:t>Ездить не велосипеде держась одной рукой за руль или без рук.</a:t>
            </a:r>
          </a:p>
          <a:p>
            <a:pPr algn="just"/>
            <a:r>
              <a:rPr lang="ru-RU" sz="2400" b="1" dirty="0"/>
              <a:t>КАТЕГОРИЧЕСКИ ЗАПРЕЩАЕТСЯ</a:t>
            </a:r>
            <a:r>
              <a:rPr lang="ru-RU" sz="2400" dirty="0"/>
              <a:t> цепляться за проезжающий мимо транспорт!</a:t>
            </a:r>
          </a:p>
        </p:txBody>
      </p:sp>
    </p:spTree>
    <p:extLst>
      <p:ext uri="{BB962C8B-B14F-4D97-AF65-F5344CB8AC3E}">
        <p14:creationId xmlns:p14="http://schemas.microsoft.com/office/powerpoint/2010/main" val="1078802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249</TotalTime>
  <Words>544</Words>
  <Application>Microsoft Office PowerPoint</Application>
  <PresentationFormat>Экран (4:3)</PresentationFormat>
  <Paragraphs>54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«Умей прощать!»</vt:lpstr>
      <vt:lpstr>Словарная работа</vt:lpstr>
      <vt:lpstr>Словарная работа</vt:lpstr>
      <vt:lpstr>Презентация PowerPoint</vt:lpstr>
      <vt:lpstr> Беседа по рассказу.  </vt:lpstr>
      <vt:lpstr>Презентация PowerPoint</vt:lpstr>
      <vt:lpstr>Правила групповой работы</vt:lpstr>
      <vt:lpstr>Водителю велосипеда разрешается</vt:lpstr>
      <vt:lpstr>Водителю велосипеда запрещается</vt:lpstr>
      <vt:lpstr>Велосипедное движение запрещено</vt:lpstr>
      <vt:lpstr>«Велосипедная дорожка» -относится к группе разрешающих знаков.</vt:lpstr>
      <vt:lpstr>Рефлексия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«Умей прощать!»</dc:title>
  <dc:creator>111</dc:creator>
  <cp:lastModifiedBy>user</cp:lastModifiedBy>
  <cp:revision>34</cp:revision>
  <dcterms:created xsi:type="dcterms:W3CDTF">2013-05-12T11:07:54Z</dcterms:created>
  <dcterms:modified xsi:type="dcterms:W3CDTF">2015-10-23T08:16:42Z</dcterms:modified>
</cp:coreProperties>
</file>