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6" r:id="rId2"/>
    <p:sldId id="309" r:id="rId3"/>
    <p:sldId id="284" r:id="rId4"/>
    <p:sldId id="285" r:id="rId5"/>
    <p:sldId id="286" r:id="rId6"/>
    <p:sldId id="289" r:id="rId7"/>
    <p:sldId id="290" r:id="rId8"/>
    <p:sldId id="288" r:id="rId9"/>
    <p:sldId id="295" r:id="rId10"/>
    <p:sldId id="296" r:id="rId11"/>
    <p:sldId id="315" r:id="rId12"/>
    <p:sldId id="277" r:id="rId13"/>
    <p:sldId id="316" r:id="rId14"/>
    <p:sldId id="312" r:id="rId15"/>
    <p:sldId id="278" r:id="rId16"/>
    <p:sldId id="291" r:id="rId17"/>
    <p:sldId id="297" r:id="rId18"/>
    <p:sldId id="292" r:id="rId19"/>
    <p:sldId id="293" r:id="rId20"/>
    <p:sldId id="298" r:id="rId21"/>
    <p:sldId id="300" r:id="rId22"/>
    <p:sldId id="301" r:id="rId23"/>
    <p:sldId id="302" r:id="rId24"/>
    <p:sldId id="303" r:id="rId25"/>
    <p:sldId id="299" r:id="rId26"/>
    <p:sldId id="308" r:id="rId27"/>
    <p:sldId id="310" r:id="rId28"/>
    <p:sldId id="306" r:id="rId29"/>
    <p:sldId id="307" r:id="rId30"/>
    <p:sldId id="311" r:id="rId31"/>
    <p:sldId id="27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BD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8C78E-9BB8-406F-9CBF-48F47D110B52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B5494-2C3D-4E6C-BF00-13C14942DF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5557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0B5494-2C3D-4E6C-BF00-13C14942DF6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slide" Target="slide15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onlinetestpad.com/l6cjhucn7n3gy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928670"/>
            <a:ext cx="86793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Мода — это не перья и стразы,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мода — это когда юбка хорошо сидит</a:t>
            </a:r>
          </a:p>
          <a:p>
            <a:pPr algn="ctr">
              <a:lnSpc>
                <a:spcPct val="90000"/>
              </a:lnSpc>
              <a:defRPr/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algn="ctr">
              <a:lnSpc>
                <a:spcPct val="90000"/>
              </a:lnSpc>
              <a:defRPr/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alt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Эвелина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Хромченко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5" descr="C:\Users\Пользователь\Desktop\4592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140" y="2771418"/>
            <a:ext cx="3546523" cy="4010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1428736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Моделирование</a:t>
            </a:r>
            <a:r>
              <a:rPr lang="ru-RU" sz="3200" b="1" i="1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- процесс изменения чертежа выкройки в соответствии с выбранной моделью.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1979712" y="3000372"/>
            <a:ext cx="504056" cy="648072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372200" y="3000372"/>
            <a:ext cx="504056" cy="648072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11560" y="3643314"/>
            <a:ext cx="34563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Художественное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(создание эскиза модели изделия)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44007" y="3643314"/>
            <a:ext cx="43924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Техническое</a:t>
            </a:r>
          </a:p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(изменение чертежа основы в соответствии с эскизом)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0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0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964488" cy="194421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В современном мире одежда имеет большое значение для человека. В процессе её создания участвуют люди разных профессий: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4338" name="Picture 2" descr="Картинки по запросу художник-модельер картин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3033213" cy="216024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71600" y="3645024"/>
            <a:ext cx="3126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Художник-модельер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4340" name="Picture 4" descr="Картинки по запросу закройщик картин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628800"/>
            <a:ext cx="3126096" cy="208823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724128" y="3687415"/>
            <a:ext cx="18181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Закройщик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4342" name="Picture 6" descr="Картинки по запросу швея картинки"/>
          <p:cNvPicPr>
            <a:picLocks noChangeAspect="1" noChangeArrowheads="1"/>
          </p:cNvPicPr>
          <p:nvPr/>
        </p:nvPicPr>
        <p:blipFill>
          <a:blip r:embed="rId5" cstate="print"/>
          <a:srcRect b="5814"/>
          <a:stretch>
            <a:fillRect/>
          </a:stretch>
        </p:blipFill>
        <p:spPr bwMode="auto">
          <a:xfrm>
            <a:off x="899592" y="4221088"/>
            <a:ext cx="3096344" cy="194421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000232" y="6143644"/>
            <a:ext cx="1008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Швея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99992" y="6135687"/>
            <a:ext cx="3720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Модельер-конструктор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4344" name="Picture 8" descr="Картинки по запросу модельер-конструктор картинки"/>
          <p:cNvPicPr>
            <a:picLocks noChangeAspect="1" noChangeArrowheads="1"/>
          </p:cNvPicPr>
          <p:nvPr/>
        </p:nvPicPr>
        <p:blipFill>
          <a:blip r:embed="rId6" cstate="print"/>
          <a:srcRect l="7342" r="8784"/>
          <a:stretch>
            <a:fillRect/>
          </a:stretch>
        </p:blipFill>
        <p:spPr bwMode="auto">
          <a:xfrm>
            <a:off x="4357686" y="4214818"/>
            <a:ext cx="4464496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2050" name="Picture 2" descr="F:\ОТКРЫТЫЙ УРОК 22\Типы женских фигу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28604"/>
            <a:ext cx="5741335" cy="5817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2050" name="Picture 2" descr="F:\ОТКРЫТЫЙ УРОК 22\Типы женских фигур.jpg"/>
          <p:cNvPicPr>
            <a:picLocks noChangeAspect="1" noChangeArrowheads="1"/>
          </p:cNvPicPr>
          <p:nvPr/>
        </p:nvPicPr>
        <p:blipFill>
          <a:blip r:embed="rId2"/>
          <a:srcRect b="7907"/>
          <a:stretch>
            <a:fillRect/>
          </a:stretch>
        </p:blipFill>
        <p:spPr bwMode="auto">
          <a:xfrm>
            <a:off x="1714480" y="428604"/>
            <a:ext cx="5741335" cy="535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1026" name="Picture 2" descr="F:\ОТКРЫТЫЙ УРОК 22\разные юб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26109"/>
            <a:ext cx="7929618" cy="59083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3074" name="Picture 2" descr="F:\ОТКРЫТЫЙ УРОК 22\прямоуг 2.jpg"/>
          <p:cNvPicPr>
            <a:picLocks noChangeAspect="1" noChangeArrowheads="1"/>
          </p:cNvPicPr>
          <p:nvPr/>
        </p:nvPicPr>
        <p:blipFill>
          <a:blip r:embed="rId2"/>
          <a:srcRect l="13107" t="6853" r="12880" b="2686"/>
          <a:stretch>
            <a:fillRect/>
          </a:stretch>
        </p:blipFill>
        <p:spPr bwMode="auto">
          <a:xfrm>
            <a:off x="500034" y="714356"/>
            <a:ext cx="8143932" cy="5598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4098" name="Picture 2" descr="F:\ОТКРЫТЫЙ УРОК 22\круг.png"/>
          <p:cNvPicPr>
            <a:picLocks noChangeAspect="1" noChangeArrowheads="1"/>
          </p:cNvPicPr>
          <p:nvPr/>
        </p:nvPicPr>
        <p:blipFill>
          <a:blip r:embed="rId2"/>
          <a:srcRect l="3178" t="2670" r="2327" b="5097"/>
          <a:stretch>
            <a:fillRect/>
          </a:stretch>
        </p:blipFill>
        <p:spPr bwMode="auto">
          <a:xfrm>
            <a:off x="214282" y="514843"/>
            <a:ext cx="8572560" cy="5869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5122" name="Picture 2" descr="F:\ОТКРЫТЫЙ УРОК 22\перевернуты треугольник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42913"/>
            <a:ext cx="8686800" cy="5972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6146" name="Picture 2" descr="F:\ОТКРЫТЫЙ УРОК 22\песочные час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8686800" cy="603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7170" name="Picture 2" descr="F:\ОТКРЫТЫЙ УРОК 22\груша.png"/>
          <p:cNvPicPr>
            <a:picLocks noChangeAspect="1" noChangeArrowheads="1"/>
          </p:cNvPicPr>
          <p:nvPr/>
        </p:nvPicPr>
        <p:blipFill>
          <a:blip r:embed="rId2"/>
          <a:srcRect l="1640" t="4180" r="2488" b="4180"/>
          <a:stretch>
            <a:fillRect/>
          </a:stretch>
        </p:blipFill>
        <p:spPr bwMode="auto">
          <a:xfrm>
            <a:off x="285720" y="711827"/>
            <a:ext cx="8501122" cy="5717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0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89897" y="4054712"/>
            <a:ext cx="17155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Валентин </a:t>
            </a:r>
          </a:p>
          <a:p>
            <a:pPr algn="ctr"/>
            <a:r>
              <a:rPr lang="ru-RU" sz="2400" b="1" i="1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Юдашкин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88224" y="4931877"/>
            <a:ext cx="19637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Игорь Чапурин</a:t>
            </a:r>
          </a:p>
          <a:p>
            <a:pPr algn="ctr"/>
            <a:endParaRPr lang="ru-RU" sz="2400" b="1" i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5856" y="4470211"/>
            <a:ext cx="24570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Вячеслав Зайцев</a:t>
            </a:r>
          </a:p>
        </p:txBody>
      </p:sp>
      <p:pic>
        <p:nvPicPr>
          <p:cNvPr id="2150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 t="2439" b="9756"/>
          <a:stretch>
            <a:fillRect/>
          </a:stretch>
        </p:blipFill>
        <p:spPr bwMode="auto">
          <a:xfrm>
            <a:off x="142845" y="444188"/>
            <a:ext cx="2741326" cy="3610524"/>
          </a:xfrm>
          <a:prstGeom prst="rect">
            <a:avLst/>
          </a:prstGeom>
          <a:noFill/>
        </p:spPr>
      </p:pic>
      <p:pic>
        <p:nvPicPr>
          <p:cNvPr id="21510" name="Picture 6" descr="Картинки по запросу игорь чапурин фото"/>
          <p:cNvPicPr>
            <a:picLocks noChangeAspect="1" noChangeArrowheads="1"/>
          </p:cNvPicPr>
          <p:nvPr/>
        </p:nvPicPr>
        <p:blipFill>
          <a:blip r:embed="rId3" cstate="print"/>
          <a:srcRect l="6658" r="3454"/>
          <a:stretch>
            <a:fillRect/>
          </a:stretch>
        </p:blipFill>
        <p:spPr bwMode="auto">
          <a:xfrm>
            <a:off x="6300192" y="785794"/>
            <a:ext cx="2649624" cy="3925369"/>
          </a:xfrm>
          <a:prstGeom prst="rect">
            <a:avLst/>
          </a:prstGeom>
          <a:noFill/>
        </p:spPr>
      </p:pic>
      <p:pic>
        <p:nvPicPr>
          <p:cNvPr id="1026" name="Picture 2" descr="C:\Users\Ирина\Pictures\Зайцев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2614" y="1626733"/>
            <a:ext cx="2756708" cy="280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928670"/>
            <a:ext cx="714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эрудитов!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6" descr="Картинки по запросу моделирование одежды рису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428868"/>
            <a:ext cx="5261279" cy="401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2180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1142985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юбки за счёт линии низа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6" descr="C:\Users\Пользователь\Desktop\post-4252-15053955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4621" y="2924944"/>
            <a:ext cx="4164012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раскл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6231" y="2627691"/>
            <a:ext cx="3019425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142985"/>
            <a:ext cx="8460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Заужение юбки за счёт линии низа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5" descr="C:\Users\Пользователь\Desktop\25k0k2ttkjz4g4808k8kc80gg8cwk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75" y="2420938"/>
            <a:ext cx="34766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раскл-1(бо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79515" y="2501900"/>
            <a:ext cx="25527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5" y="857232"/>
            <a:ext cx="84273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юбки за счёт полного закрытия вытачек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 descr="скл-от вытачек(черт)"/>
          <p:cNvPicPr>
            <a:picLocks noChangeAspect="1" noChangeArrowheads="1"/>
          </p:cNvPicPr>
          <p:nvPr/>
        </p:nvPicPr>
        <p:blipFill>
          <a:blip r:embed="rId2"/>
          <a:srcRect l="8099" t="2972" r="9473" b="6308"/>
          <a:stretch>
            <a:fillRect/>
          </a:stretch>
        </p:blipFill>
        <p:spPr>
          <a:xfrm>
            <a:off x="785813" y="3007012"/>
            <a:ext cx="2520950" cy="2808287"/>
          </a:xfrm>
          <a:prstGeom prst="rect">
            <a:avLst/>
          </a:prstGeom>
          <a:noFill/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3278188"/>
            <a:ext cx="16383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5" descr="раскл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857496"/>
            <a:ext cx="2843212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8"/>
          <p:cNvSpPr>
            <a:spLocks noChangeArrowheads="1"/>
          </p:cNvSpPr>
          <p:nvPr/>
        </p:nvSpPr>
        <p:spPr bwMode="auto">
          <a:xfrm rot="19542719">
            <a:off x="529789" y="1969508"/>
            <a:ext cx="1403350" cy="792162"/>
          </a:xfrm>
          <a:prstGeom prst="irregularSeal1">
            <a:avLst/>
          </a:prstGeom>
          <a:gradFill rotWithShape="1">
            <a:gsLst>
              <a:gs pos="0">
                <a:srgbClr val="FFBA2F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1400" b="1" i="1" dirty="0">
                <a:solidFill>
                  <a:srgbClr val="4B30F0"/>
                </a:solidFill>
              </a:rPr>
              <a:t>разрезать</a:t>
            </a: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2214563" y="2143125"/>
            <a:ext cx="1655762" cy="574675"/>
          </a:xfrm>
          <a:prstGeom prst="irregularSeal1">
            <a:avLst/>
          </a:prstGeom>
          <a:gradFill rotWithShape="1">
            <a:gsLst>
              <a:gs pos="0">
                <a:srgbClr val="FFBA2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rgbClr val="9900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1400" b="1" i="1">
                <a:solidFill>
                  <a:srgbClr val="000099"/>
                </a:solidFill>
                <a:hlinkClick r:id="rId5" action="ppaction://hlinksldjump"/>
              </a:rPr>
              <a:t>закрыть</a:t>
            </a:r>
            <a:endParaRPr lang="ru-RU" altLang="ru-RU" sz="1400" b="1" i="1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928670"/>
            <a:ext cx="73745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Юбка с закруглённой кокеткой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6302" y="3000372"/>
            <a:ext cx="1291071" cy="3043239"/>
          </a:xfrm>
          <a:prstGeom prst="rect">
            <a:avLst/>
          </a:prstGeom>
          <a:noFill/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143248"/>
            <a:ext cx="1885950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 descr="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000372"/>
            <a:ext cx="106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857628"/>
            <a:ext cx="12001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 descr="00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3000372"/>
            <a:ext cx="9620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 descr="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3857628"/>
            <a:ext cx="12001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4857752" y="2143116"/>
            <a:ext cx="1428760" cy="720724"/>
          </a:xfrm>
          <a:prstGeom prst="irregularSeal1">
            <a:avLst/>
          </a:prstGeom>
          <a:gradFill rotWithShape="1">
            <a:gsLst>
              <a:gs pos="0">
                <a:srgbClr val="FFBA2F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rgbClr val="CC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1400" b="1" i="1" u="sng" dirty="0">
                <a:solidFill>
                  <a:srgbClr val="4B30F0"/>
                </a:solidFill>
              </a:rPr>
              <a:t>разрезать</a:t>
            </a: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6643702" y="2428868"/>
            <a:ext cx="1928826" cy="285752"/>
          </a:xfrm>
          <a:prstGeom prst="ellipseRibbon2">
            <a:avLst>
              <a:gd name="adj1" fmla="val 12500"/>
              <a:gd name="adj2" fmla="val 67435"/>
              <a:gd name="adj3" fmla="val 12500"/>
            </a:avLst>
          </a:prstGeom>
          <a:gradFill rotWithShape="1">
            <a:gsLst>
              <a:gs pos="0">
                <a:srgbClr val="FFBA2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rgbClr val="CC3399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1400" b="1" i="1" u="sng" dirty="0">
                <a:solidFill>
                  <a:srgbClr val="4B30F0"/>
                </a:solidFill>
                <a:hlinkClick r:id="rId7" action="ppaction://hlinksldjump"/>
              </a:rPr>
              <a:t>закрыть</a:t>
            </a:r>
            <a:endParaRPr lang="ru-RU" altLang="ru-RU" sz="1400" b="1" i="1" u="sng" dirty="0">
              <a:solidFill>
                <a:srgbClr val="4B3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00010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приёмы моделирования: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2000240"/>
            <a:ext cx="73581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1.Расширение юбки по линии низа</a:t>
            </a:r>
          </a:p>
          <a:p>
            <a:pPr>
              <a:buFont typeface="Arial" charset="0"/>
              <a:buNone/>
            </a:pPr>
            <a:r>
              <a:rPr lang="ru-RU" alt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2.Сужение юбки по линии низа</a:t>
            </a:r>
          </a:p>
          <a:p>
            <a:pPr>
              <a:buFont typeface="Arial" charset="0"/>
              <a:buNone/>
            </a:pPr>
            <a:r>
              <a:rPr lang="ru-RU" alt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3.Расширение юбки методом закрытия вытачек</a:t>
            </a:r>
          </a:p>
          <a:p>
            <a:pPr>
              <a:buFont typeface="Arial" charset="0"/>
              <a:buNone/>
            </a:pPr>
            <a:r>
              <a:rPr lang="ru-RU" alt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4.Моделирование юбки с кокеткой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14290"/>
            <a:ext cx="807249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работы: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Придумать модель юбки и нарисовать её.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Выбрать способ моделирования.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Выполнить моделирование юбки.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6" descr="Картинки по запросу моделирование одежды рису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643182"/>
            <a:ext cx="5261279" cy="401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571472" y="652801"/>
            <a:ext cx="8286808" cy="481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Вопросы для закрепления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Моделирование – это творческий процесс создания моделей?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Одежда не должна скрывать  имеющиеся недостатки фигуры?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эскиза модели выполняет художественное моделирование?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Построение чертежа – это конструирование?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Модельер –это специалист, который создаёт новые модели одежды и воплощает в эскизах (рисунках)?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Мерки нужны модельеру для создания эскиза (рисунка)?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14348" y="1571612"/>
          <a:ext cx="7429551" cy="4643469"/>
        </p:xfrm>
        <a:graphic>
          <a:graphicData uri="http://schemas.openxmlformats.org/drawingml/2006/table">
            <a:tbl>
              <a:tblPr/>
              <a:tblGrid>
                <a:gridCol w="2323885"/>
                <a:gridCol w="1785089"/>
                <a:gridCol w="1785089"/>
                <a:gridCol w="1535488"/>
              </a:tblGrid>
              <a:tr h="51594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Вопрос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Ответ 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18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Я научился…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18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Оказывается, что…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7823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Оценивание работы на уроке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Оцени себя сам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Оценка товарища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Оценка учителя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9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571736" y="571481"/>
            <a:ext cx="4000528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ценочный лист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14348" y="785794"/>
            <a:ext cx="8429652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Рефлексия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Закончите предложение: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 на уроке я…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-узнал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-выполнил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-научился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-мне пригодится в жизни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42908" y="0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0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0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71527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428604"/>
            <a:ext cx="6215106" cy="571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РЕБУС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ребус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024" y="1714488"/>
            <a:ext cx="2213572" cy="1571636"/>
          </a:xfrm>
          <a:prstGeom prst="rect">
            <a:avLst/>
          </a:prstGeom>
          <a:noFill/>
        </p:spPr>
      </p:pic>
      <p:pic>
        <p:nvPicPr>
          <p:cNvPr id="11" name="Picture 4" descr="ребус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5933" y="1714487"/>
            <a:ext cx="1141818" cy="1500199"/>
          </a:xfrm>
          <a:prstGeom prst="rect">
            <a:avLst/>
          </a:prstGeom>
          <a:noFill/>
        </p:spPr>
      </p:pic>
      <p:pic>
        <p:nvPicPr>
          <p:cNvPr id="12" name="Picture 6" descr="ребус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1578" y="1643050"/>
            <a:ext cx="2013687" cy="1500198"/>
          </a:xfrm>
          <a:prstGeom prst="rect">
            <a:avLst/>
          </a:prstGeom>
          <a:noFill/>
        </p:spPr>
      </p:pic>
      <p:pic>
        <p:nvPicPr>
          <p:cNvPr id="13" name="Picture 8" descr="ребус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1571612"/>
            <a:ext cx="928694" cy="1560831"/>
          </a:xfrm>
          <a:prstGeom prst="rect">
            <a:avLst/>
          </a:prstGeom>
          <a:noFill/>
        </p:spPr>
      </p:pic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14282" y="3929066"/>
            <a:ext cx="6501217" cy="1214538"/>
            <a:chOff x="660" y="1708"/>
            <a:chExt cx="6309" cy="732"/>
          </a:xfrm>
        </p:grpSpPr>
        <p:pic>
          <p:nvPicPr>
            <p:cNvPr id="20" name="Рисунок 4" descr="ребусы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60" y="1725"/>
              <a:ext cx="63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1456" y="1708"/>
              <a:ext cx="1145" cy="7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№3=Д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3705" y="1708"/>
              <a:ext cx="1253" cy="73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ru-RU" sz="2400" b="1" dirty="0" smtClean="0">
                  <a:latin typeface="Calibri" pitchFamily="34" charset="0"/>
                  <a:cs typeface="Arial" pitchFamily="34" charset="0"/>
                </a:rPr>
                <a:t>№3</a:t>
              </a: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=Р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auto">
            <a:xfrm>
              <a:off x="5835" y="1708"/>
              <a:ext cx="1134" cy="73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№1=В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Шее за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214422"/>
            <a:ext cx="6624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8432" y="2348880"/>
            <a:ext cx="6978067" cy="3940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2812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214422"/>
            <a:ext cx="6624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Картинки по запросу модельер-конструктор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496"/>
            <a:ext cx="6929486" cy="3681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Картинки по запросу юбки коллаж"/>
          <p:cNvPicPr>
            <a:picLocks noChangeAspect="1" noChangeArrowheads="1"/>
          </p:cNvPicPr>
          <p:nvPr/>
        </p:nvPicPr>
        <p:blipFill>
          <a:blip r:embed="rId2" cstate="print"/>
          <a:srcRect l="5230" t="9052" r="5549" b="8462"/>
          <a:stretch>
            <a:fillRect/>
          </a:stretch>
        </p:blipFill>
        <p:spPr bwMode="auto">
          <a:xfrm rot="780000">
            <a:off x="3110905" y="2851445"/>
            <a:ext cx="2779559" cy="2569769"/>
          </a:xfrm>
          <a:prstGeom prst="rect">
            <a:avLst/>
          </a:prstGeom>
          <a:noFill/>
        </p:spPr>
      </p:pic>
      <p:pic>
        <p:nvPicPr>
          <p:cNvPr id="11" name="Picture 6" descr="Картинки по запросу юбки коллаж"/>
          <p:cNvPicPr>
            <a:picLocks noChangeAspect="1" noChangeArrowheads="1"/>
          </p:cNvPicPr>
          <p:nvPr/>
        </p:nvPicPr>
        <p:blipFill>
          <a:blip r:embed="rId3" cstate="print"/>
          <a:srcRect l="13621" t="14074" r="11461" b="11575"/>
          <a:stretch>
            <a:fillRect/>
          </a:stretch>
        </p:blipFill>
        <p:spPr bwMode="auto">
          <a:xfrm rot="20400000" flipH="1">
            <a:off x="392396" y="3801481"/>
            <a:ext cx="2430070" cy="2723063"/>
          </a:xfrm>
          <a:prstGeom prst="rect">
            <a:avLst/>
          </a:prstGeom>
          <a:noFill/>
        </p:spPr>
      </p:pic>
      <p:pic>
        <p:nvPicPr>
          <p:cNvPr id="12" name="Picture 8" descr="Картинки по запросу юбки коллаж"/>
          <p:cNvPicPr>
            <a:picLocks noChangeAspect="1" noChangeArrowheads="1"/>
          </p:cNvPicPr>
          <p:nvPr/>
        </p:nvPicPr>
        <p:blipFill>
          <a:blip r:embed="rId4" cstate="print"/>
          <a:srcRect l="13276" r="12585"/>
          <a:stretch>
            <a:fillRect/>
          </a:stretch>
        </p:blipFill>
        <p:spPr bwMode="auto">
          <a:xfrm rot="1140000">
            <a:off x="6232950" y="3433955"/>
            <a:ext cx="2321623" cy="3131424"/>
          </a:xfrm>
          <a:prstGeom prst="rect">
            <a:avLst/>
          </a:prstGeom>
          <a:noFill/>
        </p:spPr>
      </p:pic>
      <p:sp>
        <p:nvSpPr>
          <p:cNvPr id="13" name="Подзаголовок 2"/>
          <p:cNvSpPr txBox="1">
            <a:spLocks/>
          </p:cNvSpPr>
          <p:nvPr/>
        </p:nvSpPr>
        <p:spPr>
          <a:xfrm>
            <a:off x="179512" y="260648"/>
            <a:ext cx="8712968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n-ea"/>
              <a:cs typeface="+mn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971600" y="714356"/>
            <a:ext cx="7772400" cy="26426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Тема урока:</a:t>
            </a:r>
            <a:r>
              <a:rPr kumimoji="0" lang="ru-RU" sz="400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400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Моделирование юбки </a:t>
            </a:r>
            <a:br>
              <a:rPr kumimoji="0" lang="ru-RU" sz="400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kumimoji="0" lang="ru-RU" sz="40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37302" y="378619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lang="ru-RU" sz="24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11560" y="548680"/>
            <a:ext cx="8424936" cy="61206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Цели урока: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  <a:ea typeface="+mj-ea"/>
                <a:cs typeface="+mj-cs"/>
              </a:rPr>
              <a:t> Ф</a:t>
            </a:r>
            <a:r>
              <a:rPr kumimoji="0" lang="ru-RU" sz="280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ормирование</a:t>
            </a:r>
            <a:r>
              <a:rPr kumimoji="0" lang="ru-RU" sz="280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 основных приемов  моделирования швейного изделия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 Формирование знаний</a:t>
            </a:r>
            <a:r>
              <a:rPr kumimoji="0" lang="ru-RU" sz="280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> о профессиях художник-модельер, модельер-конструктор</a:t>
            </a:r>
          </a:p>
          <a:p>
            <a:pPr>
              <a:spcBef>
                <a:spcPct val="0"/>
              </a:spcBef>
            </a:pPr>
            <a:endParaRPr lang="ru-RU" sz="2800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pic>
        <p:nvPicPr>
          <p:cNvPr id="1026" name="Picture 2" descr="F:\ОТКРЫТЫЙ УРОК 22\древо для презентации.jpg"/>
          <p:cNvPicPr>
            <a:picLocks noChangeAspect="1" noChangeArrowheads="1"/>
          </p:cNvPicPr>
          <p:nvPr/>
        </p:nvPicPr>
        <p:blipFill rotWithShape="1">
          <a:blip r:embed="rId2"/>
          <a:srcRect l="18151" t="14537" r="18049" b="14046"/>
          <a:stretch/>
        </p:blipFill>
        <p:spPr bwMode="auto">
          <a:xfrm>
            <a:off x="2770910" y="1884218"/>
            <a:ext cx="3713018" cy="4156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785918" y="2571744"/>
            <a:ext cx="7250578" cy="40976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endParaRPr lang="ru-RU" sz="3600" u="sng" dirty="0" smtClean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 Antiqua" pitchFamily="18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1357299"/>
            <a:ext cx="60722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тест</a:t>
            </a:r>
          </a:p>
          <a:p>
            <a:pPr algn="ctr"/>
            <a:r>
              <a:rPr lang="ru-RU" sz="3600" dirty="0" smtClean="0">
                <a:hlinkClick r:id="rId2"/>
              </a:rPr>
              <a:t>https://onlinetestpad.com/l6cjhucn7n3gy</a:t>
            </a:r>
            <a:endParaRPr lang="ru-RU" sz="3600" dirty="0"/>
          </a:p>
        </p:txBody>
      </p:sp>
      <p:pic>
        <p:nvPicPr>
          <p:cNvPr id="1026" name="Picture 2" descr="http://onkulik.narod.ru/_dr/0/581417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67250"/>
            <a:ext cx="7811063" cy="1255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395288" y="692150"/>
            <a:ext cx="8229600" cy="63976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Назовите детали и линии прямой юбки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 smtClean="0"/>
          </a:p>
        </p:txBody>
      </p:sp>
      <p:sp>
        <p:nvSpPr>
          <p:cNvPr id="3" name="Полилиния 2"/>
          <p:cNvSpPr/>
          <p:nvPr/>
        </p:nvSpPr>
        <p:spPr>
          <a:xfrm>
            <a:off x="2279650" y="1304925"/>
            <a:ext cx="277813" cy="1277938"/>
          </a:xfrm>
          <a:custGeom>
            <a:avLst/>
            <a:gdLst>
              <a:gd name="connsiteX0" fmla="*/ 0 w 277447"/>
              <a:gd name="connsiteY0" fmla="*/ 0 h 1277816"/>
              <a:gd name="connsiteX1" fmla="*/ 121139 w 277447"/>
              <a:gd name="connsiteY1" fmla="*/ 367323 h 1277816"/>
              <a:gd name="connsiteX2" fmla="*/ 183662 w 277447"/>
              <a:gd name="connsiteY2" fmla="*/ 664308 h 1277816"/>
              <a:gd name="connsiteX3" fmla="*/ 230554 w 277447"/>
              <a:gd name="connsiteY3" fmla="*/ 914400 h 1277816"/>
              <a:gd name="connsiteX4" fmla="*/ 254000 w 277447"/>
              <a:gd name="connsiteY4" fmla="*/ 1031631 h 1277816"/>
              <a:gd name="connsiteX5" fmla="*/ 277447 w 277447"/>
              <a:gd name="connsiteY5" fmla="*/ 1277816 h 127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447" h="1277816">
                <a:moveTo>
                  <a:pt x="0" y="0"/>
                </a:moveTo>
                <a:cubicBezTo>
                  <a:pt x="45264" y="128302"/>
                  <a:pt x="90529" y="256605"/>
                  <a:pt x="121139" y="367323"/>
                </a:cubicBezTo>
                <a:cubicBezTo>
                  <a:pt x="151749" y="478041"/>
                  <a:pt x="165426" y="573129"/>
                  <a:pt x="183662" y="664308"/>
                </a:cubicBezTo>
                <a:cubicBezTo>
                  <a:pt x="201898" y="755487"/>
                  <a:pt x="218831" y="853180"/>
                  <a:pt x="230554" y="914400"/>
                </a:cubicBezTo>
                <a:cubicBezTo>
                  <a:pt x="242277" y="975621"/>
                  <a:pt x="246185" y="971062"/>
                  <a:pt x="254000" y="1031631"/>
                </a:cubicBezTo>
                <a:cubicBezTo>
                  <a:pt x="261815" y="1092200"/>
                  <a:pt x="272237" y="1236785"/>
                  <a:pt x="277447" y="1277816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Полилиния 3"/>
          <p:cNvSpPr/>
          <p:nvPr/>
        </p:nvSpPr>
        <p:spPr>
          <a:xfrm>
            <a:off x="2557463" y="1331913"/>
            <a:ext cx="277812" cy="1258887"/>
          </a:xfrm>
          <a:custGeom>
            <a:avLst/>
            <a:gdLst>
              <a:gd name="connsiteX0" fmla="*/ 277446 w 277446"/>
              <a:gd name="connsiteY0" fmla="*/ 0 h 1258277"/>
              <a:gd name="connsiteX1" fmla="*/ 191476 w 277446"/>
              <a:gd name="connsiteY1" fmla="*/ 230554 h 1258277"/>
              <a:gd name="connsiteX2" fmla="*/ 105507 w 277446"/>
              <a:gd name="connsiteY2" fmla="*/ 523631 h 1258277"/>
              <a:gd name="connsiteX3" fmla="*/ 74246 w 277446"/>
              <a:gd name="connsiteY3" fmla="*/ 687754 h 1258277"/>
              <a:gd name="connsiteX4" fmla="*/ 50800 w 277446"/>
              <a:gd name="connsiteY4" fmla="*/ 820616 h 1258277"/>
              <a:gd name="connsiteX5" fmla="*/ 0 w 277446"/>
              <a:gd name="connsiteY5" fmla="*/ 1258277 h 125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446" h="1258277">
                <a:moveTo>
                  <a:pt x="277446" y="0"/>
                </a:moveTo>
                <a:cubicBezTo>
                  <a:pt x="248789" y="71641"/>
                  <a:pt x="220132" y="143282"/>
                  <a:pt x="191476" y="230554"/>
                </a:cubicBezTo>
                <a:cubicBezTo>
                  <a:pt x="162820" y="317826"/>
                  <a:pt x="125045" y="447431"/>
                  <a:pt x="105507" y="523631"/>
                </a:cubicBezTo>
                <a:cubicBezTo>
                  <a:pt x="85969" y="599831"/>
                  <a:pt x="83364" y="638257"/>
                  <a:pt x="74246" y="687754"/>
                </a:cubicBezTo>
                <a:cubicBezTo>
                  <a:pt x="65128" y="737252"/>
                  <a:pt x="63174" y="725529"/>
                  <a:pt x="50800" y="820616"/>
                </a:cubicBezTo>
                <a:cubicBezTo>
                  <a:pt x="38426" y="915703"/>
                  <a:pt x="1303" y="1193800"/>
                  <a:pt x="0" y="1258277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25550" y="1331913"/>
            <a:ext cx="215900" cy="118903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1441450" y="1331913"/>
            <a:ext cx="215900" cy="118903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817938" y="1439863"/>
            <a:ext cx="107950" cy="91440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3925888" y="1439863"/>
            <a:ext cx="131762" cy="91440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1658938" y="1301750"/>
            <a:ext cx="625475" cy="42863"/>
          </a:xfrm>
          <a:custGeom>
            <a:avLst/>
            <a:gdLst>
              <a:gd name="connsiteX0" fmla="*/ 0 w 625231"/>
              <a:gd name="connsiteY0" fmla="*/ 39077 h 42837"/>
              <a:gd name="connsiteX1" fmla="*/ 320431 w 625231"/>
              <a:gd name="connsiteY1" fmla="*/ 39077 h 42837"/>
              <a:gd name="connsiteX2" fmla="*/ 625231 w 625231"/>
              <a:gd name="connsiteY2" fmla="*/ 0 h 4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5231" h="42837">
                <a:moveTo>
                  <a:pt x="0" y="39077"/>
                </a:moveTo>
                <a:cubicBezTo>
                  <a:pt x="108113" y="42333"/>
                  <a:pt x="216226" y="45590"/>
                  <a:pt x="320431" y="39077"/>
                </a:cubicBezTo>
                <a:cubicBezTo>
                  <a:pt x="424636" y="32564"/>
                  <a:pt x="573129" y="10420"/>
                  <a:pt x="625231" y="0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577850" y="1331913"/>
            <a:ext cx="647700" cy="5397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77850" y="1385888"/>
            <a:ext cx="7938" cy="502285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85788" y="6408738"/>
            <a:ext cx="409575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681538" y="1512888"/>
            <a:ext cx="0" cy="489585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057650" y="1439863"/>
            <a:ext cx="623888" cy="7302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Полилиния 14"/>
          <p:cNvSpPr/>
          <p:nvPr/>
        </p:nvSpPr>
        <p:spPr>
          <a:xfrm>
            <a:off x="2832100" y="1331913"/>
            <a:ext cx="992188" cy="93662"/>
          </a:xfrm>
          <a:custGeom>
            <a:avLst/>
            <a:gdLst>
              <a:gd name="connsiteX0" fmla="*/ 0 w 992554"/>
              <a:gd name="connsiteY0" fmla="*/ 0 h 93785"/>
              <a:gd name="connsiteX1" fmla="*/ 453292 w 992554"/>
              <a:gd name="connsiteY1" fmla="*/ 58616 h 93785"/>
              <a:gd name="connsiteX2" fmla="*/ 992554 w 992554"/>
              <a:gd name="connsiteY2" fmla="*/ 93785 h 9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2554" h="93785">
                <a:moveTo>
                  <a:pt x="0" y="0"/>
                </a:moveTo>
                <a:cubicBezTo>
                  <a:pt x="143933" y="21492"/>
                  <a:pt x="287866" y="42985"/>
                  <a:pt x="453292" y="58616"/>
                </a:cubicBezTo>
                <a:cubicBezTo>
                  <a:pt x="618718" y="74247"/>
                  <a:pt x="917005" y="74898"/>
                  <a:pt x="992554" y="93785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85788" y="2736850"/>
            <a:ext cx="409575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441450" y="2520950"/>
            <a:ext cx="0" cy="215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925888" y="2354263"/>
            <a:ext cx="0" cy="382587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557463" y="2590800"/>
            <a:ext cx="0" cy="381793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7428" name="Picture 21" descr="C:\Users\Дмитрий\Desktop\рисунки\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916113"/>
            <a:ext cx="3076575" cy="380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B71F37-7318-4CBD-B0D8-DF37307E48B7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032" y="27384"/>
            <a:ext cx="1115616" cy="68306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0200" y="27384"/>
            <a:ext cx="1115616" cy="68306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27384"/>
            <a:ext cx="1115616" cy="6830616"/>
          </a:xfrm>
          <a:prstGeom prst="rect">
            <a:avLst/>
          </a:prstGeom>
          <a:solidFill>
            <a:srgbClr val="FEFBD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4768"/>
            <a:ext cx="1115616" cy="6803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27384"/>
            <a:ext cx="1115616" cy="6830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27384"/>
            <a:ext cx="1115616" cy="68306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14414" y="188640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юбок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6" name="Picture 4" descr="Юбка на запахе - Терракотовый - Женщины | H&amp;M 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857232"/>
            <a:ext cx="1928826" cy="2893239"/>
          </a:xfrm>
          <a:prstGeom prst="rect">
            <a:avLst/>
          </a:prstGeom>
          <a:noFill/>
        </p:spPr>
      </p:pic>
      <p:pic>
        <p:nvPicPr>
          <p:cNvPr id="18438" name="Picture 6" descr="Картинки по запросу фото юбок"/>
          <p:cNvPicPr>
            <a:picLocks noChangeAspect="1" noChangeArrowheads="1"/>
          </p:cNvPicPr>
          <p:nvPr/>
        </p:nvPicPr>
        <p:blipFill>
          <a:blip r:embed="rId3" cstate="print"/>
          <a:srcRect t="11780" r="1863" b="11653"/>
          <a:stretch>
            <a:fillRect/>
          </a:stretch>
        </p:blipFill>
        <p:spPr bwMode="auto">
          <a:xfrm>
            <a:off x="3571868" y="3929066"/>
            <a:ext cx="5110565" cy="2214578"/>
          </a:xfrm>
          <a:prstGeom prst="rect">
            <a:avLst/>
          </a:prstGeom>
          <a:noFill/>
        </p:spPr>
      </p:pic>
      <p:pic>
        <p:nvPicPr>
          <p:cNvPr id="18440" name="Picture 8" descr="Картинки по запросу фото юбок на кокетк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000108"/>
            <a:ext cx="4200241" cy="2232248"/>
          </a:xfrm>
          <a:prstGeom prst="rect">
            <a:avLst/>
          </a:prstGeom>
          <a:noFill/>
        </p:spPr>
      </p:pic>
      <p:pic>
        <p:nvPicPr>
          <p:cNvPr id="18442" name="Picture 10" descr="Картинки по запросу фото юбок на кокетке"/>
          <p:cNvPicPr>
            <a:picLocks noChangeAspect="1" noChangeArrowheads="1"/>
          </p:cNvPicPr>
          <p:nvPr/>
        </p:nvPicPr>
        <p:blipFill>
          <a:blip r:embed="rId5" cstate="print"/>
          <a:srcRect t="8961"/>
          <a:stretch>
            <a:fillRect/>
          </a:stretch>
        </p:blipFill>
        <p:spPr bwMode="auto">
          <a:xfrm>
            <a:off x="1000100" y="3714752"/>
            <a:ext cx="2232248" cy="2903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331</Words>
  <Application>Microsoft Office PowerPoint</Application>
  <PresentationFormat>Экран (4:3)</PresentationFormat>
  <Paragraphs>132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Назовите детали и линии прямой юбки </vt:lpstr>
      <vt:lpstr>Слайд 9</vt:lpstr>
      <vt:lpstr>Слайд 10</vt:lpstr>
      <vt:lpstr>В современном мире одежда имеет большое значение для человека. В процессе её создания участвуют люди разных профессий: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Моделирование юбки</dc:title>
  <dc:creator>Юлия Куликова</dc:creator>
  <cp:lastModifiedBy>QW</cp:lastModifiedBy>
  <cp:revision>74</cp:revision>
  <dcterms:created xsi:type="dcterms:W3CDTF">2019-11-09T19:05:50Z</dcterms:created>
  <dcterms:modified xsi:type="dcterms:W3CDTF">2022-01-19T20:32:30Z</dcterms:modified>
</cp:coreProperties>
</file>