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9"/>
  </p:notesMasterIdLst>
  <p:sldIdLst>
    <p:sldId id="260" r:id="rId2"/>
    <p:sldId id="256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3" r:id="rId14"/>
    <p:sldId id="274" r:id="rId15"/>
    <p:sldId id="292" r:id="rId16"/>
    <p:sldId id="275" r:id="rId17"/>
    <p:sldId id="272" r:id="rId18"/>
    <p:sldId id="277" r:id="rId19"/>
    <p:sldId id="271" r:id="rId20"/>
    <p:sldId id="276" r:id="rId21"/>
    <p:sldId id="278" r:id="rId22"/>
    <p:sldId id="279" r:id="rId23"/>
    <p:sldId id="289" r:id="rId24"/>
    <p:sldId id="293" r:id="rId25"/>
    <p:sldId id="290" r:id="rId26"/>
    <p:sldId id="280" r:id="rId27"/>
    <p:sldId id="281" r:id="rId28"/>
    <p:sldId id="291" r:id="rId29"/>
    <p:sldId id="286" r:id="rId30"/>
    <p:sldId id="288" r:id="rId31"/>
    <p:sldId id="287" r:id="rId32"/>
    <p:sldId id="282" r:id="rId33"/>
    <p:sldId id="283" r:id="rId34"/>
    <p:sldId id="284" r:id="rId35"/>
    <p:sldId id="285" r:id="rId36"/>
    <p:sldId id="294" r:id="rId37"/>
    <p:sldId id="295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rbel" pitchFamily="34" charset="0"/>
              </a:defRPr>
            </a:lvl1pPr>
          </a:lstStyle>
          <a:p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rbel" pitchFamily="34" charset="0"/>
              </a:defRPr>
            </a:lvl1pPr>
          </a:lstStyle>
          <a:p>
            <a:fld id="{B00BC4AC-0F9C-4CD8-B149-056003705283}" type="datetimeFigureOut">
              <a:rPr lang="ru-RU"/>
              <a:pPr/>
              <a:t>29.11.2018</a:t>
            </a:fld>
            <a:endParaRPr lang="ru-RU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rbel" pitchFamily="34" charset="0"/>
              </a:defRPr>
            </a:lvl1pPr>
          </a:lstStyle>
          <a:p>
            <a:endParaRPr lang="ru-RU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rbel" pitchFamily="34" charset="0"/>
              </a:defRPr>
            </a:lvl1pPr>
          </a:lstStyle>
          <a:p>
            <a:fld id="{9D3BC838-DC3D-456B-8148-CE325A509DA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DF4D1A-65AE-4B14-A1F5-5431F2C25DE3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91D203-842E-44AE-AF6D-9469CE17AC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90219-BD20-4B32-A638-D995D88ECF6F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D69C8-B876-44CA-A209-420DE795BD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F4E9F-D734-4BBC-9325-A85274A0996F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5BF00-6F19-40FD-96AE-01C61CD7E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7EFB1-3E0D-4FA1-9288-DE2965D37477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59EF0-6ECE-4DD2-8352-636565B2A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92637A-C60F-4F1D-973F-5970EF94F947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B5890D-95E4-4BBE-B76A-CC178BD5B7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E8DEA-7DCC-4E38-B742-4B627D3F0997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F0E2F-D4F3-4D2F-9EB5-793FD72347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1CE821B-E07D-40F5-B277-4D2284C01E63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E17942-8770-4C87-91C3-69A666065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74725-5493-4B00-9508-3C0BB7E231D0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83A21-B0CB-4533-9EE0-176E6B51E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00AEB1-D5A0-4F10-9511-9E40A726F4B8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951010-4592-4660-AA24-D4424871F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6E1F69-59F0-441C-A767-7FFAD4F18DB2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584448-7759-4FFD-8652-7D4026C10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73DFA3-D353-4EE5-9727-7E5C462D557A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BC44AB-76A8-45D8-8ED7-59473D8D0E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9E4C523-95AF-48F5-97F8-A0251FDF4299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4602728-E28F-4D78-8250-0B2B12D84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1" r:id="rId2"/>
    <p:sldLayoutId id="2147483697" r:id="rId3"/>
    <p:sldLayoutId id="2147483692" r:id="rId4"/>
    <p:sldLayoutId id="2147483698" r:id="rId5"/>
    <p:sldLayoutId id="2147483693" r:id="rId6"/>
    <p:sldLayoutId id="2147483699" r:id="rId7"/>
    <p:sldLayoutId id="2147483700" r:id="rId8"/>
    <p:sldLayoutId id="2147483701" r:id="rId9"/>
    <p:sldLayoutId id="2147483694" r:id="rId10"/>
    <p:sldLayoutId id="214748369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jpeg"/><Relationship Id="rId2" Type="http://schemas.openxmlformats.org/officeDocument/2006/relationships/audio" Target="file:///C:\Users\KINDERBUH\Desktop\&#1096;&#1082;&#1086;&#1083;&#1072;%202016\&#1055;&#1088;&#1086;&#1077;&#1082;&#1090;%20%20&#1057;%20&#1095;&#1077;&#1075;&#1086;%20&#1085;&#1072;&#1095;&#1080;&#1085;&#1072;&#1077;&#1090;&#1089;&#1103;%20&#1056;&#1086;&#1076;&#1080;&#1085;&#1072;\&#1087;&#1088;&#1077;&#1079;&#1077;&#1085;&#1090;&#1072;&#1094;&#1080;&#1103;%20&#1082;%20&#1087;&#1088;&#1086;&#1077;&#1082;&#1090;&#1091;\&#1057;%20&#1095;&#1077;&#1075;&#1086;%20&#1085;&#1072;&#1095;&#1080;&#1085;&#1072;&#1077;&#1090;&#1089;&#1103;%20&#1056;&#1086;&#1076;&#1080;&#1085;&#1072;.mp3" TargetMode="External"/><Relationship Id="rId1" Type="http://schemas.openxmlformats.org/officeDocument/2006/relationships/audio" Target="file:///C:\Users\&#1042;&#1083;&#1072;&#1076;&#1077;&#1083;&#1077;&#1094;\Desktop\2d65861d8d336f82b2635a7c3d65ea3c.mp3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6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8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8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857250" y="214313"/>
            <a:ext cx="7772400" cy="184626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tabLst>
                <a:tab pos="914400" algn="l"/>
              </a:tabLst>
              <a:defRPr/>
            </a:pPr>
            <a:r>
              <a:rPr lang="ru-RU" sz="1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ФИЛИАЛ МУНИЦИПАЛЬНОГО АВТОНОМНОГО ОБЩЕОБРАЗОВАТЕЛЬНОГО УЧРЕЖДЕНИЯ</a:t>
            </a:r>
            <a:r>
              <a:rPr lang="ru-RU" sz="6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«НИЖНЕТАВДИНСКАЯ СРЕДНЯЯ ОБЩЕОБРАЗОВАТЕЛЬНАЯ ШКОЛА» -</a:t>
            </a:r>
            <a:r>
              <a:rPr lang="ru-RU" sz="6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«СРЕДНЯЯ ОБЩЕОБРАЗОВАТЕЛЬНАЯ ШКОЛА СЕЛА КИНДЕР»</a:t>
            </a:r>
            <a:r>
              <a:rPr lang="ru-RU" sz="1000" b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715000"/>
            <a:ext cx="7415213" cy="928688"/>
          </a:xfrm>
        </p:spPr>
        <p:txBody>
          <a:bodyPr rtlCol="0">
            <a:noAutofit/>
          </a:bodyPr>
          <a:lstStyle/>
          <a:p>
            <a:pPr marL="0" algn="r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– составитель:</a:t>
            </a:r>
          </a:p>
          <a:p>
            <a:pPr marL="0"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Тухватуллина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Фания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Габидулловна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6" descr="http://mypresentation.ru/documents/2bee95cb39b0fe10ff35aeeb660b0021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1500188"/>
            <a:ext cx="5929313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4"/>
          <p:cNvSpPr>
            <a:spLocks noChangeArrowheads="1"/>
          </p:cNvSpPr>
          <p:nvPr/>
        </p:nvSpPr>
        <p:spPr bwMode="auto">
          <a:xfrm>
            <a:off x="7910945" y="224850"/>
            <a:ext cx="1233055" cy="6383768"/>
          </a:xfrm>
          <a:prstGeom prst="vertic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Основные направления проекта </a:t>
            </a:r>
          </a:p>
        </p:txBody>
      </p:sp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1214438" y="214313"/>
            <a:ext cx="6072187" cy="649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Разработка  проектов: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“Моё село 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“Россия – Родина моя”;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“Земля – планета, на которой мы живём”.</a:t>
            </a:r>
          </a:p>
          <a:p>
            <a:pPr eaLnBrk="0" hangingPunct="0">
              <a:tabLst>
                <a:tab pos="457200" algn="l"/>
              </a:tabLst>
            </a:pPr>
            <a:r>
              <a:rPr 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Разработка  и проведение мероприятий: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“Мой дом – моя семья”;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“Улицы родного села”;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“Тюмень – областной центр 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“Моя Родина – Россия”;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“Москва – столица нашей Родины”.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 Культура моей Родины (обычаи, традиции, народное творчество), история России, Сибири.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“Защитники Отечества”;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“Мы – дети Земли”;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“Береги свою планету” .</a:t>
            </a:r>
          </a:p>
          <a:p>
            <a:pPr eaLnBrk="0" hangingPunct="0">
              <a:tabLst>
                <a:tab pos="457200" algn="l"/>
              </a:tabLst>
            </a:pPr>
            <a:r>
              <a:rPr 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Организация  творческой деятельности учителей, детей и родителей:</a:t>
            </a:r>
          </a:p>
          <a:p>
            <a:pPr lvl="1" eaLnBrk="0" hangingPunct="0">
              <a:buFontTx/>
              <a:buChar char="•"/>
              <a:tabLst>
                <a:tab pos="457200" algn="l"/>
              </a:tabLst>
            </a:pPr>
            <a:r>
              <a:rPr lang="ru-RU" sz="1600" i="1" u="sng">
                <a:latin typeface="Times New Roman" pitchFamily="18" charset="0"/>
                <a:cs typeface="Times New Roman" pitchFamily="18" charset="0"/>
              </a:rPr>
              <a:t>Проведение праздников в классе: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“День защитников отечества”;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“9 мая – день Победы”;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“Мамин день”;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“Праздники по народному календарю”.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 i="1" u="sng">
                <a:latin typeface="Times New Roman" pitchFamily="18" charset="0"/>
                <a:cs typeface="Times New Roman" pitchFamily="18" charset="0"/>
              </a:rPr>
              <a:t>Выставки детского и народного творчества, сотворчество детей и родителей: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“Моя Россия!”;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“Моё село – глазами детей”.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4"/>
          <p:cNvSpPr>
            <a:spLocks noChangeArrowheads="1"/>
          </p:cNvSpPr>
          <p:nvPr/>
        </p:nvSpPr>
        <p:spPr bwMode="auto">
          <a:xfrm>
            <a:off x="7910945" y="224850"/>
            <a:ext cx="1233055" cy="6383768"/>
          </a:xfrm>
          <a:prstGeom prst="vertic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Основные направления проекта </a:t>
            </a:r>
          </a:p>
        </p:txBody>
      </p:sp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1143000" y="0"/>
            <a:ext cx="6643688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Физкультура и здоровье: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Организация дней здоровья.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Спортивные развлечения, праздники, эстафеты.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Экологические походы.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Спортивные праздники “Весёлые старты”, “Мама, папа, я – спортивная семья”, велогонки.</a:t>
            </a:r>
          </a:p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Акции: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“Покормите птиц зимой”.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“Зелёный патруль”.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“Озеленение территории школы”.</a:t>
            </a:r>
          </a:p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Оснащение предметно-развивающей среды: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“Маршрута безопасности движения”, “Центра народного творчества” 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Изготовление атрибутики государственных символов России, области, района.</a:t>
            </a:r>
          </a:p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Оформление стенда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: “Достопримечательности Нижнетавдинского района», “Моя семья”.</a:t>
            </a:r>
          </a:p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Создание газет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: “Моя спортивная семья”, «Поэты о родном крае» </a:t>
            </a:r>
          </a:p>
        </p:txBody>
      </p:sp>
      <p:pic>
        <p:nvPicPr>
          <p:cNvPr id="23555" name="Рисунок 3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5214938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1143000" y="474663"/>
            <a:ext cx="5715000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с родителями: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Знакомить детей с семейными реликвиями.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Осуществить совместный проект детей – родителей – педагогов “С чего начинается Родина?”.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Анкетирование родителей: “Знаете ли вы своего ребёнка”.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Посильная помощь в организации экскурсий, встреч, походов в музеи.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“Трудовой десант” родители с детьми (посадка деревьев,  изготовление снежных фигур).</a:t>
            </a:r>
          </a:p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Выставка плакатов-проектов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: “Каким я бы хотел видеть наше село”, “Земля – планета,  на которой мы живём”.</a:t>
            </a:r>
          </a:p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Социальное развитие: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Встречи с людьми разных профессий (родители  приглашаются  на встречу).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Экскурсии.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Посещение выставок.</a:t>
            </a:r>
          </a:p>
          <a:p>
            <a:pPr eaLnBrk="0" hangingPunct="0">
              <a:tabLst>
                <a:tab pos="457200" algn="l"/>
              </a:tabLst>
            </a:pPr>
            <a:endParaRPr lang="ru-RU"/>
          </a:p>
        </p:txBody>
      </p:sp>
      <p:sp>
        <p:nvSpPr>
          <p:cNvPr id="3" name="Вертикальный свиток 4"/>
          <p:cNvSpPr>
            <a:spLocks noChangeArrowheads="1"/>
          </p:cNvSpPr>
          <p:nvPr/>
        </p:nvSpPr>
        <p:spPr bwMode="auto">
          <a:xfrm>
            <a:off x="7910945" y="224850"/>
            <a:ext cx="1233055" cy="6383768"/>
          </a:xfrm>
          <a:prstGeom prst="vertic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Основные направления проекта </a:t>
            </a:r>
          </a:p>
        </p:txBody>
      </p:sp>
      <p:pic>
        <p:nvPicPr>
          <p:cNvPr id="24579" name="Рисунок 3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5286375"/>
            <a:ext cx="22288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7"/>
          <p:cNvSpPr txBox="1">
            <a:spLocks noChangeArrowheads="1"/>
          </p:cNvSpPr>
          <p:nvPr/>
        </p:nvSpPr>
        <p:spPr bwMode="auto">
          <a:xfrm>
            <a:off x="2214546" y="214290"/>
            <a:ext cx="4993228" cy="1282357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ru-RU" sz="3600" b="1" kern="0" dirty="0" smtClean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9 Мая – День Победы</a:t>
            </a:r>
            <a:endParaRPr lang="ru-RU" sz="3600" b="1" kern="0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Рисунок 2" descr="http://ia100.mycdn.me/image?t=3&amp;bid=772749780282&amp;id=772749780282&amp;plc=WEB&amp;tkn=*3K8tycSdeMBr5g_n1C1PoG4nA9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700213"/>
            <a:ext cx="33274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3" descr="http://itd3.mycdn.me/image?t=52&amp;bid=772775919674&amp;id=772775919674&amp;plc=WEB&amp;tkn=*BYZMj5sa7amPjr35J-O6UnSmt-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1785938"/>
            <a:ext cx="2428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5" descr="http://itd2.mycdn.me/image?t=52&amp;bid=772775927610&amp;id=772775927610&amp;plc=WEB&amp;tkn=*tJXgydj9A21pMzmiFP9ywo_jxc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13" y="4286250"/>
            <a:ext cx="239553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6" descr="http://rahmanovsky.vadinsk.pnzreg.ru/files/rahmanovsky_vadinsk_pnzreg_ru/0-68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8" y="4214813"/>
            <a:ext cx="2357437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Рисунок 7" descr="F:\все фото\101MSDCF\DSC0031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57313" y="4214813"/>
            <a:ext cx="250031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2d65861d8d336f82b2635a7c3d65ea3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С чего начинается Родина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25610" name="С чего начинается Родина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25611" name="С чего начинается Родина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27538" y="3284538"/>
            <a:ext cx="304800" cy="304800"/>
          </a:xfrm>
          <a:prstGeom prst="rect">
            <a:avLst/>
          </a:prstGeom>
          <a:noFill/>
        </p:spPr>
      </p:pic>
      <p:pic>
        <p:nvPicPr>
          <p:cNvPr id="25613" name="С чего начинается Родина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6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9"/>
                </p:tgtEl>
              </p:cMediaNode>
            </p:audio>
            <p:audio>
              <p:cMediaNode numSld="37"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0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1"/>
                </p:tgtEl>
              </p:cMediaNode>
            </p:audio>
            <p:audio>
              <p:cMediaNode numSld="37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 descr="http://educ.admtyumen.ru/files/upload/EDU/School-51067/%D0%98%D0%B7%D0%BE%D0%B1%D1%80%D0%B0%D0%B6%D0%B5%D0%BD%D0%B8%D1%8F/DSC003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357188"/>
            <a:ext cx="49291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2" descr="http://ia124.mycdn.me/image?t=3&amp;bid=834793366990&amp;id=834793366990&amp;plc=WEB&amp;tkn=*cU-XaLlOtKv7oXhd8wi3sKbBig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3571875"/>
            <a:ext cx="3970338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3" descr="http://rahmanovsky.vadinsk.pnzreg.ru/files/rahmanovsky_vadinsk_pnzreg_ru/0-6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3714750"/>
            <a:ext cx="28575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 descr="Копия Рисунок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428625"/>
            <a:ext cx="36576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286125"/>
            <a:ext cx="36385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Рисунок 3" descr="http://rahmanovsky.vadinsk.pnzreg.ru/files/rahmanovsky_vadinsk_pnzreg_ru/0-6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3714750"/>
            <a:ext cx="28575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http://ia124.mycdn.me/image?t=3&amp;bid=834793191118&amp;id=834793191118&amp;plc=WEB&amp;tkn=*9pzF-squI1wY-AgxcAOuXZahI9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428625"/>
            <a:ext cx="3714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Рисунок 2" descr="http://ia124.mycdn.me/image?t=3&amp;bid=834793099214&amp;id=834793099214&amp;plc=WEB&amp;tkn=*S-oQ5_2Y6JKIzWu8wXusLYGoC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3286125"/>
            <a:ext cx="4184650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3" descr="http://www.playing-field.ru/img/2015/052013/12118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3714750"/>
            <a:ext cx="29289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7"/>
          <p:cNvSpPr txBox="1">
            <a:spLocks noChangeArrowheads="1"/>
          </p:cNvSpPr>
          <p:nvPr/>
        </p:nvSpPr>
        <p:spPr bwMode="auto">
          <a:xfrm rot="19974415">
            <a:off x="589528" y="1066696"/>
            <a:ext cx="4993228" cy="1282357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ru-RU" sz="3600" b="1" kern="0" dirty="0" err="1" smtClean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Бессмертый</a:t>
            </a:r>
            <a:r>
              <a:rPr lang="ru-RU" sz="3600" b="1" kern="0" dirty="0" smtClean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полк</a:t>
            </a:r>
            <a:endParaRPr lang="ru-RU" sz="3600" b="1" kern="0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Рисунок 2" descr="http://ia100.mycdn.me/image?t=3&amp;bid=772749855290&amp;id=772749855290&amp;plc=WEB&amp;tkn=*2stObj9LC4ODusqoZ-Fjuu9ZKB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88" y="2214563"/>
            <a:ext cx="54705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5" descr="http://9may1941-1945.ru/upload/iblock/df0/df0021d53e348161a9fc55aeef9ae1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61989">
            <a:off x="5767388" y="522288"/>
            <a:ext cx="2511425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http://ia100.mycdn.me/image?t=3&amp;bid=772749819194&amp;id=772749819194&amp;plc=WEB&amp;tkn=*_buY21mtnn1zXiP5f-9ot4Vjid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57188"/>
            <a:ext cx="4572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Рисунок 2" descr="http://ia100.mycdn.me/image?t=3&amp;bid=772749730362&amp;id=772749730362&amp;plc=WEB&amp;tkn=*JfrTIdqsVBJeTHNeQ4T6W7Dqb_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3571875"/>
            <a:ext cx="3898900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Рисунок 3" descr="http://www.playing-field.ru/img/2015/052013/12118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3643313"/>
            <a:ext cx="29289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Рисунок 4" descr="http://9may1941-1945.ru/upload/iblock/df0/df0021d53e348161a9fc55aeef9ae14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61989">
            <a:off x="5981700" y="1236663"/>
            <a:ext cx="2511425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 descr="http://educ.admtyumen.ru/files/upload/EDU/School-51067/%D0%98%D0%B7%D0%BE%D0%B1%D1%80%D0%B0%D0%B6%D0%B5%D0%BD%D0%B8%D1%8F/100_39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3571875"/>
            <a:ext cx="3562350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Рисунок 2" descr="http://itd0.mycdn.me/image?t=52&amp;bid=772749904442&amp;id=772749904442&amp;plc=WEB&amp;tkn=*2xKrZ8SeqUy9MijVynEpyCbER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642938"/>
            <a:ext cx="29289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Рисунок 3" descr="http://itd0.mycdn.me/image?t=52&amp;bid=772749869626&amp;id=772749869626&amp;plc=WEB&amp;tkn=*xYSj6wObDiw6udbG60ocneaxRY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38" y="571500"/>
            <a:ext cx="31432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5" descr="http://www.playing-field.ru/img/2015/052013/121184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38" y="3786188"/>
            <a:ext cx="29289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4651375"/>
          </a:xfrm>
        </p:spPr>
        <p:txBody>
          <a:bodyPr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 smtClean="0"/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«Только тот, кто любит, ценит и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уважает накопленное и сохранённое,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предшествующим поколением,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может любить Родину,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узнать её,  стать подлинным патриотом».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С. Михалков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Рисунок 3" descr="https://fs00.infourok.ru/images/doc/180/206217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214313"/>
            <a:ext cx="42291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7"/>
          <p:cNvSpPr txBox="1">
            <a:spLocks noChangeArrowheads="1"/>
          </p:cNvSpPr>
          <p:nvPr/>
        </p:nvSpPr>
        <p:spPr bwMode="auto">
          <a:xfrm>
            <a:off x="2571736" y="500042"/>
            <a:ext cx="4993228" cy="1282357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ru-RU" sz="3600" b="1" kern="0" dirty="0" smtClean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Набат памяти</a:t>
            </a:r>
            <a:endParaRPr lang="ru-RU" sz="3600" b="1" kern="0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Рисунок 2" descr="http://ia100.mycdn.me/image?t=3&amp;bid=772781374778&amp;id=772781374778&amp;plc=WEB&amp;tkn=*qQYPus17Q04KQEYNNxBUQNboV6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2071688"/>
            <a:ext cx="4113212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3" descr="http://ia100.mycdn.me/image?t=3&amp;bid=772781364026&amp;id=772781364026&amp;plc=WEB&amp;tkn=*5qH2PHZp2btP3wXeF1m9UVZJyb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3929063"/>
            <a:ext cx="3827462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Рисунок 4" descr="http://allday1.com/imagedb/07/0/0623f26f5be4640b95ba7f32c3188.jpg"/>
          <p:cNvPicPr>
            <a:picLocks noChangeAspect="1" noChangeArrowheads="1"/>
          </p:cNvPicPr>
          <p:nvPr/>
        </p:nvPicPr>
        <p:blipFill>
          <a:blip r:embed="rId4"/>
          <a:srcRect r="12199" b="6165"/>
          <a:stretch>
            <a:fillRect/>
          </a:stretch>
        </p:blipFill>
        <p:spPr bwMode="auto">
          <a:xfrm>
            <a:off x="6215063" y="1928813"/>
            <a:ext cx="17430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7"/>
          <p:cNvSpPr txBox="1">
            <a:spLocks noChangeArrowheads="1"/>
          </p:cNvSpPr>
          <p:nvPr/>
        </p:nvSpPr>
        <p:spPr bwMode="auto">
          <a:xfrm>
            <a:off x="2571736" y="500042"/>
            <a:ext cx="4993228" cy="1282357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ru-RU" sz="3600" b="1" kern="0" dirty="0" smtClean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Встречи</a:t>
            </a:r>
            <a:endParaRPr lang="ru-RU" sz="3600" b="1" kern="0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Рисунок 2" descr="http://ia100.mycdn.me/image?t=3&amp;bid=772775892282&amp;id=772775892282&amp;plc=WEB&amp;tkn=*CasharGeuMXEIIfsx4YMS_jibq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1928813"/>
            <a:ext cx="3357562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Рисунок 4" descr="http://itd3.mycdn.me/image?t=52&amp;bid=772775910458&amp;id=772775910458&amp;plc=WEB&amp;tkn=*xyqAzp3naU0cRx4EBhaOxE2x0J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4357688"/>
            <a:ext cx="23241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5" descr="http://itd2.mycdn.me/image?t=52&amp;bid=772775886650&amp;id=772775886650&amp;plc=WEB&amp;tkn=*RIuoK3vBT0Kux-ibYOIPO9qLvq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4357688"/>
            <a:ext cx="25717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6" descr="http://allday1.com/imagedb/07/0/0623f26f5be4640b95ba7f32c3188.jpg"/>
          <p:cNvPicPr>
            <a:picLocks noChangeAspect="1" noChangeArrowheads="1"/>
          </p:cNvPicPr>
          <p:nvPr/>
        </p:nvPicPr>
        <p:blipFill>
          <a:blip r:embed="rId5"/>
          <a:srcRect r="12199" b="6165"/>
          <a:stretch>
            <a:fillRect/>
          </a:stretch>
        </p:blipFill>
        <p:spPr bwMode="auto">
          <a:xfrm>
            <a:off x="4286250" y="4714875"/>
            <a:ext cx="17430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Рисунок 7" descr="F:\все фото\Camera\IMG_20150511_1819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25" y="1928813"/>
            <a:ext cx="32861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" descr="http://gic5.mycdn.me/image?t=35&amp;bid=816075567788&amp;id=816075567788&amp;plc=WEB&amp;tkn=*SNNOdD3CQiYcAClxQzP-d664Zi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357188"/>
            <a:ext cx="34480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Рисунок 2" descr="http://www.tumentoday.ru/wp-content/uploads/2013/03/39-5-2-600x4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357188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Рисунок 3" descr="http://kindersk.depon72.ru/files/upload/EDU/School-51067/%D0%98%D0%B7%D0%BE%D0%B1%D1%80%D0%B0%D0%B6%D0%B5%D0%BD%D0%B8%D1%8F/CIMG5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3286125"/>
            <a:ext cx="31908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Рисунок 4" descr="F:\фото шк\SDC122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3214688"/>
            <a:ext cx="20780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Рисунок 5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5" y="2357438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" descr="F:\все фото\101MSDCF\DSC00113.JPG"/>
          <p:cNvPicPr>
            <a:picLocks noChangeAspect="1" noChangeArrowheads="1"/>
          </p:cNvPicPr>
          <p:nvPr/>
        </p:nvPicPr>
        <p:blipFill>
          <a:blip r:embed="rId2"/>
          <a:srcRect b="13371"/>
          <a:stretch>
            <a:fillRect/>
          </a:stretch>
        </p:blipFill>
        <p:spPr bwMode="auto">
          <a:xfrm>
            <a:off x="1428750" y="357188"/>
            <a:ext cx="30003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Рисунок 2" descr="F:\все фото\101MSDCF\DSC001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357188"/>
            <a:ext cx="30003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Рисунок 3" descr="F:\все фото\Фото 9 мая садик\100_38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3214688"/>
            <a:ext cx="3338513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Рисунок 4" descr="F:\все фото\Фото 9 мая садик\100_386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3" y="3214688"/>
            <a:ext cx="31051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Рисунок 5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13" y="2286000"/>
            <a:ext cx="22288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1" descr="C:\Users\Владелец\Desktop\фото\все фото\фото деревня\фото\SDC129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428625"/>
            <a:ext cx="385762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Рисунок 2" descr="C:\Users\Владелец\Desktop\фото\все фото\фото деревня\фото\SDC129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357563"/>
            <a:ext cx="37909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Рисунок 3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4857750"/>
            <a:ext cx="22288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" descr="F:\фото 16.04.2013\DSC02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571500"/>
            <a:ext cx="27860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Рисунок 2" descr="C:\Users\1\Desktop\27.11 фото\DSC03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57150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Рисунок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3286125"/>
            <a:ext cx="3481388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Рисунок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0" y="3286125"/>
            <a:ext cx="33940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Рисунок 5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500" y="2286000"/>
            <a:ext cx="22288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7"/>
          <p:cNvSpPr txBox="1">
            <a:spLocks noChangeArrowheads="1"/>
          </p:cNvSpPr>
          <p:nvPr/>
        </p:nvSpPr>
        <p:spPr bwMode="auto">
          <a:xfrm>
            <a:off x="2571736" y="500042"/>
            <a:ext cx="4993228" cy="1282357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ru-RU" sz="3600" b="1" kern="0" dirty="0" smtClean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Праздники</a:t>
            </a:r>
            <a:endParaRPr lang="ru-RU" sz="3600" b="1" kern="0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Рисунок 2" descr="http://gic7.mycdn.me/image?t=37&amp;bid=815772707562&amp;id=815772707562&amp;plc=WEB&amp;tkn=*HgsMkJxlChO0gnatm_ZjdvUCJ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928813"/>
            <a:ext cx="32670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Рисунок 3" descr="http://itd3.mycdn.me/image?t=52&amp;bid=772749885754&amp;id=772749885754&amp;plc=WEB&amp;tkn=*H-MMTg7r1oJZQW1_7UjR7f1wew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1928813"/>
            <a:ext cx="337661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Рисунок 4" descr="http://ia100.mycdn.me/image?t=3&amp;bid=772749704762&amp;id=772749704762&amp;plc=WEB&amp;tkn=*f9O24z4qhj98_HCTXGzFDOShNW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0" y="4286250"/>
            <a:ext cx="3616325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Рисунок 5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" y="5072063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1" descr="https://pp.vk.me/c623725/v623725342/55f55/jtChYtiLLy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428625"/>
            <a:ext cx="35972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Рисунок 2" descr="F:\DCIM\100SSCAM\SDC12972.JPG"/>
          <p:cNvPicPr>
            <a:picLocks noChangeAspect="1" noChangeArrowheads="1"/>
          </p:cNvPicPr>
          <p:nvPr/>
        </p:nvPicPr>
        <p:blipFill>
          <a:blip r:embed="rId3"/>
          <a:srcRect l="13467" r="19273" b="29005"/>
          <a:stretch>
            <a:fillRect/>
          </a:stretch>
        </p:blipFill>
        <p:spPr bwMode="auto">
          <a:xfrm>
            <a:off x="1428750" y="3357563"/>
            <a:ext cx="3357563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Рисунок 5" descr="D:\мунира\DCIM\102SSCAM\SDC121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428625"/>
            <a:ext cx="290353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Рисунок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0" y="3286125"/>
            <a:ext cx="350043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Рисунок 7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3" y="2571750"/>
            <a:ext cx="22288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1" descr="F:\фото шк\SDC12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428625"/>
            <a:ext cx="3597275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Рисунок 2" descr="Рисунок13"/>
          <p:cNvPicPr>
            <a:picLocks noChangeAspect="1" noChangeArrowheads="1"/>
          </p:cNvPicPr>
          <p:nvPr/>
        </p:nvPicPr>
        <p:blipFill>
          <a:blip r:embed="rId3"/>
          <a:srcRect l="13464" r="13326"/>
          <a:stretch>
            <a:fillRect/>
          </a:stretch>
        </p:blipFill>
        <p:spPr bwMode="auto">
          <a:xfrm>
            <a:off x="5429250" y="3357563"/>
            <a:ext cx="31543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Рисунок 3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4929188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Рисунок 1" descr="C:\Users\Владелец\Desktop\фото\фото телефон\Фото0299.jpg"/>
          <p:cNvPicPr>
            <a:picLocks noChangeAspect="1" noChangeArrowheads="1"/>
          </p:cNvPicPr>
          <p:nvPr/>
        </p:nvPicPr>
        <p:blipFill>
          <a:blip r:embed="rId2"/>
          <a:srcRect t="19305" b="6602"/>
          <a:stretch>
            <a:fillRect/>
          </a:stretch>
        </p:blipFill>
        <p:spPr bwMode="auto">
          <a:xfrm>
            <a:off x="1571625" y="642938"/>
            <a:ext cx="28098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Рисунок 2" descr="C:\Users\Владелец\Desktop\фото\фото телефон\Фото0324.jpg"/>
          <p:cNvPicPr>
            <a:picLocks noChangeAspect="1" noChangeArrowheads="1"/>
          </p:cNvPicPr>
          <p:nvPr/>
        </p:nvPicPr>
        <p:blipFill>
          <a:blip r:embed="rId3"/>
          <a:srcRect t="21614"/>
          <a:stretch>
            <a:fillRect/>
          </a:stretch>
        </p:blipFill>
        <p:spPr bwMode="auto">
          <a:xfrm>
            <a:off x="4929188" y="642938"/>
            <a:ext cx="25622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Рисунок 3" descr="D:\мунира\DCIM\102SSCAM\SDC120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3571875"/>
            <a:ext cx="2916237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Рисунок 5" descr="J:\Ф. Г. Тухватуллина\DSC021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813" y="3643313"/>
            <a:ext cx="335756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Рисунок 6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8" y="2928938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7"/>
          <p:cNvSpPr txBox="1">
            <a:spLocks noChangeArrowheads="1"/>
          </p:cNvSpPr>
          <p:nvPr/>
        </p:nvSpPr>
        <p:spPr>
          <a:xfrm>
            <a:off x="1347378" y="230392"/>
            <a:ext cx="6705241" cy="1143000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>
            <a:solidFill>
              <a:srgbClr val="000000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Проект:</a:t>
            </a:r>
            <a:endParaRPr lang="ru-RU" sz="5400" b="1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1214438" y="2357438"/>
            <a:ext cx="43037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>
                <a:latin typeface="Corbel" pitchFamily="34" charset="0"/>
              </a:rPr>
              <a:t>Долгосрочный.</a:t>
            </a:r>
          </a:p>
        </p:txBody>
      </p:sp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1214438" y="1500188"/>
            <a:ext cx="4435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>
                <a:latin typeface="Corbel" pitchFamily="34" charset="0"/>
              </a:rPr>
              <a:t>Многопроектный;</a:t>
            </a:r>
          </a:p>
        </p:txBody>
      </p:sp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1214438" y="1785938"/>
            <a:ext cx="5643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>
                <a:latin typeface="Corbel" pitchFamily="34" charset="0"/>
              </a:rPr>
              <a:t>Групповой;</a:t>
            </a:r>
          </a:p>
          <a:p>
            <a:pPr>
              <a:buFontTx/>
              <a:buBlip>
                <a:blip r:embed="rId2"/>
              </a:buBlip>
            </a:pPr>
            <a:r>
              <a:rPr lang="ru-RU">
                <a:latin typeface="Corbel" pitchFamily="34" charset="0"/>
              </a:rPr>
              <a:t>Исследовательско – творческий.</a:t>
            </a:r>
          </a:p>
        </p:txBody>
      </p:sp>
      <p:pic>
        <p:nvPicPr>
          <p:cNvPr id="6" name="Picture 2" descr="C:\Users\user2\Desktop\Новая папка\SAM_16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357290" y="3500438"/>
            <a:ext cx="3821373" cy="28660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</a:extLst>
        </p:spPr>
      </p:pic>
      <p:pic>
        <p:nvPicPr>
          <p:cNvPr id="15366" name="Рисунок 6" descr="C:\Users\Владелец\Desktop\фото телефон\SDC10025.JPG"/>
          <p:cNvPicPr>
            <a:picLocks noChangeAspect="1" noChangeArrowheads="1"/>
          </p:cNvPicPr>
          <p:nvPr/>
        </p:nvPicPr>
        <p:blipFill>
          <a:blip r:embed="rId4"/>
          <a:srcRect t="33908" b="13219"/>
          <a:stretch>
            <a:fillRect/>
          </a:stretch>
        </p:blipFill>
        <p:spPr bwMode="auto">
          <a:xfrm>
            <a:off x="4714875" y="1714500"/>
            <a:ext cx="4214813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Рисунок 7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25" y="4643438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2" descr="F:\SDC11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500063"/>
            <a:ext cx="340995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Рисунок 3" descr="F:\Рисунок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3571875"/>
            <a:ext cx="3433763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Рисунок 4" descr="F:\SDC1099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500063"/>
            <a:ext cx="34099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Рисунок 5" descr="F:\Изображение 0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3571875"/>
            <a:ext cx="3214688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Рисунок 6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75" y="2786063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1" descr="E:\Клиент\фото\фото\DSC_05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714375"/>
            <a:ext cx="39878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Рисунок 2" descr="F:\Фото_1 3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500438"/>
            <a:ext cx="3830637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Рисунок 3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4929188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7"/>
          <p:cNvSpPr txBox="1">
            <a:spLocks noChangeArrowheads="1"/>
          </p:cNvSpPr>
          <p:nvPr/>
        </p:nvSpPr>
        <p:spPr bwMode="auto">
          <a:xfrm>
            <a:off x="2571736" y="500042"/>
            <a:ext cx="4993228" cy="1282357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ru-RU" sz="3600" b="1" kern="0" dirty="0" smtClean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Конкурсы</a:t>
            </a:r>
            <a:endParaRPr lang="ru-RU" sz="3600" b="1" kern="0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Рисунок 2" descr="http://ia108.mycdn.me/image?t=3&amp;bid=833872508519&amp;id=833872508519&amp;plc=WEB&amp;tkn=*kx7h8Vny1HwR5oVvNc93n0SDgmw"/>
          <p:cNvPicPr>
            <a:picLocks noChangeAspect="1" noChangeArrowheads="1"/>
          </p:cNvPicPr>
          <p:nvPr/>
        </p:nvPicPr>
        <p:blipFill>
          <a:blip r:embed="rId2"/>
          <a:srcRect t="13593" b="36365"/>
          <a:stretch>
            <a:fillRect/>
          </a:stretch>
        </p:blipFill>
        <p:spPr bwMode="auto">
          <a:xfrm>
            <a:off x="4857750" y="3643313"/>
            <a:ext cx="402748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Рисунок 3" descr="http://ia108.mycdn.me/image?t=3&amp;bid=833872507239&amp;id=833872507239&amp;plc=WEB&amp;tkn=*vo-SL9rOVSsna-ZsPa01w1eY5w8"/>
          <p:cNvPicPr>
            <a:picLocks noChangeAspect="1" noChangeArrowheads="1"/>
          </p:cNvPicPr>
          <p:nvPr/>
        </p:nvPicPr>
        <p:blipFill>
          <a:blip r:embed="rId3"/>
          <a:srcRect t="11909" b="39610"/>
          <a:stretch>
            <a:fillRect/>
          </a:stretch>
        </p:blipFill>
        <p:spPr bwMode="auto">
          <a:xfrm>
            <a:off x="1285875" y="1857375"/>
            <a:ext cx="44291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Рисунок 4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38" y="5214938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Рисунок 1" descr="https://pp.vk.me/c628329/v628329342/15b58/Y8LXUrh-4e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85750"/>
            <a:ext cx="28321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Рисунок 2" descr="SDC103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2214563"/>
            <a:ext cx="278606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Рисунок 3" descr="C:\Users\1\Desktop\27.11 фото\DSC030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3929063"/>
            <a:ext cx="25003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Рисунок 4" descr="C:\Users\1\Desktop\фото\18.06 фото\Новая папка\DSC0247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285750"/>
            <a:ext cx="2928938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Рисунок 5" descr="C:\Users\1\Desktop\27.11 фото\DSC0304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63" y="4000500"/>
            <a:ext cx="264318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1" descr="F:\DCIM\100SSCAM\SDC130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285750"/>
            <a:ext cx="3143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Рисунок 2"/>
          <p:cNvPicPr>
            <a:picLocks noChangeAspect="1" noChangeArrowheads="1"/>
          </p:cNvPicPr>
          <p:nvPr/>
        </p:nvPicPr>
        <p:blipFill>
          <a:blip r:embed="rId3"/>
          <a:srcRect l="37660" t="9053" r="28531" b="41052"/>
          <a:stretch>
            <a:fillRect/>
          </a:stretch>
        </p:blipFill>
        <p:spPr bwMode="auto">
          <a:xfrm>
            <a:off x="5786438" y="428625"/>
            <a:ext cx="2109787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Рисунок 3" descr="C:\Users\Владелец\Desktop\фото\SAM_31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25" y="3143250"/>
            <a:ext cx="3579813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Рисунок 4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50" y="5000625"/>
            <a:ext cx="22288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Рисунок 1" descr="C:\Users\Владелец\Desktop\фото\фото телефон\Photo0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428625"/>
            <a:ext cx="32908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Рисунок 2" descr="C:\Users\Владелец\Desktop\фото\фото телефон\SDC10025.JPG"/>
          <p:cNvPicPr>
            <a:picLocks noChangeAspect="1" noChangeArrowheads="1"/>
          </p:cNvPicPr>
          <p:nvPr/>
        </p:nvPicPr>
        <p:blipFill>
          <a:blip r:embed="rId3"/>
          <a:srcRect t="47253" r="31931" b="18323"/>
          <a:stretch>
            <a:fillRect/>
          </a:stretch>
        </p:blipFill>
        <p:spPr bwMode="auto">
          <a:xfrm>
            <a:off x="2500313" y="3571875"/>
            <a:ext cx="4071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Рисунок 3" descr="F:\фото 16.04.2013\DSC022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75" y="428625"/>
            <a:ext cx="19812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Рисунок 4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2428875"/>
            <a:ext cx="22288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1" descr="E:\Клиент\фото\фото\DSC_0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214313"/>
            <a:ext cx="34290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Рисунок 3" descr="E:\Клиент\фото\фото\DSC_02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214313"/>
            <a:ext cx="38735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1"/>
          <p:cNvSpPr>
            <a:spLocks noChangeArrowheads="1"/>
          </p:cNvSpPr>
          <p:nvPr/>
        </p:nvSpPr>
        <p:spPr bwMode="auto">
          <a:xfrm>
            <a:off x="1428750" y="3071813"/>
            <a:ext cx="7358063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Но самым важным показателем, несомненно, является потребность самого ребенка активно участвовать во всех делах на благо окружающих людей, на благо родной природы, наличие у него гордости за свой народ и свою Родину, осознание себя частью своего народа.</a:t>
            </a:r>
            <a:endParaRPr lang="ru-RU" sz="28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6" descr="http://rpp.nashaucheba.ru/pars_docs/refs/74/73863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57188"/>
            <a:ext cx="8001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7"/>
          <p:cNvSpPr txBox="1">
            <a:spLocks noChangeArrowheads="1"/>
          </p:cNvSpPr>
          <p:nvPr/>
        </p:nvSpPr>
        <p:spPr>
          <a:xfrm>
            <a:off x="599606" y="230392"/>
            <a:ext cx="7827767" cy="1143000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>
            <a:solidFill>
              <a:srgbClr val="000000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Участники проекта:</a:t>
            </a:r>
            <a:endParaRPr lang="ru-RU" sz="5400" b="1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1214438" y="1643063"/>
            <a:ext cx="5643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>
                <a:latin typeface="Corbel" pitchFamily="34" charset="0"/>
              </a:rPr>
              <a:t> Обучающиеся  Киндерской СОШ;</a:t>
            </a:r>
          </a:p>
          <a:p>
            <a:pPr>
              <a:buFontTx/>
              <a:buBlip>
                <a:blip r:embed="rId2"/>
              </a:buBlip>
            </a:pPr>
            <a:r>
              <a:rPr lang="ru-RU">
                <a:latin typeface="Corbel" pitchFamily="34" charset="0"/>
              </a:rPr>
              <a:t> Родители;</a:t>
            </a:r>
          </a:p>
          <a:p>
            <a:pPr>
              <a:buFontTx/>
              <a:buBlip>
                <a:blip r:embed="rId2"/>
              </a:buBlip>
            </a:pPr>
            <a:r>
              <a:rPr lang="ru-RU">
                <a:latin typeface="Corbel" pitchFamily="34" charset="0"/>
              </a:rPr>
              <a:t> Педагоги.</a:t>
            </a:r>
          </a:p>
        </p:txBody>
      </p:sp>
      <p:pic>
        <p:nvPicPr>
          <p:cNvPr id="16387" name="Рисунок 4" descr="C:\Users\Владелец\Desktop\фото телефон\SDC132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3643313"/>
            <a:ext cx="2857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5" descr="C:\Users\Владелец\Desktop\фото телефон\Фото00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2714625"/>
            <a:ext cx="2951162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6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75" y="5357813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5357813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274638"/>
            <a:ext cx="48895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1143000" y="1571625"/>
            <a:ext cx="7643813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        На современном этапе социального исторического развития 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патриотизм, народная культура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способны стать единственной системой ценностей, имеющей в своей основе глубокие корни – любовь к Отечеству – земле наших предков, отцов и дедов, земле, дарующей нам хлеб насущный.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       В проекте Национальной доктрины образования в Российской Федерации подчеркивается, что «система образования призвана обеспечить воспитание патриотов России, граждан правового демократического, социального государства, уважающих права и свободы личности, обладающих высокой нравственностью и проявляющих национальную и религиозную терпимость».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         Реализация такой системы образования невозможна без знаний традиций своей Родины, своего края. Базой формирования патриотизма являются глубинные чувства любви и привязанности к своей культуре, к своему народу, к своей земле.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        Чувство патриотизма многогранно по своему содержанию: это и любовь к малой Родине – родному краю, селу, в котором ты живешь; и гордость за свой народ и его достижения; и желание сохранять и приумножать богатства своей страны.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7"/>
          <p:cNvSpPr txBox="1">
            <a:spLocks noChangeArrowheads="1"/>
          </p:cNvSpPr>
          <p:nvPr/>
        </p:nvSpPr>
        <p:spPr>
          <a:xfrm>
            <a:off x="1347378" y="230392"/>
            <a:ext cx="6705241" cy="1143000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>
            <a:solidFill>
              <a:srgbClr val="000000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Цель:</a:t>
            </a:r>
            <a:endParaRPr lang="ru-RU" sz="5400" b="1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4" name="Прямоугольник 4"/>
          <p:cNvSpPr>
            <a:spLocks noChangeArrowheads="1"/>
          </p:cNvSpPr>
          <p:nvPr/>
        </p:nvSpPr>
        <p:spPr bwMode="auto">
          <a:xfrm>
            <a:off x="1571625" y="1785938"/>
            <a:ext cx="69294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 sz="2400">
                <a:cs typeface="Times New Roman" pitchFamily="18" charset="0"/>
              </a:rPr>
              <a:t>воспитание патриотических чувств</a:t>
            </a:r>
            <a:r>
              <a:rPr lang="ru-RU" sz="2400">
                <a:latin typeface="Corbel" pitchFamily="34" charset="0"/>
              </a:rPr>
              <a:t>;</a:t>
            </a:r>
          </a:p>
          <a:p>
            <a:pPr>
              <a:buFontTx/>
              <a:buBlip>
                <a:blip r:embed="rId2"/>
              </a:buBlip>
            </a:pPr>
            <a:r>
              <a:rPr lang="ru-RU" sz="2400">
                <a:cs typeface="Times New Roman" pitchFamily="18" charset="0"/>
              </a:rPr>
              <a:t>гуманной, духовно-нравственной личности,</a:t>
            </a:r>
          </a:p>
          <a:p>
            <a:pPr>
              <a:buFontTx/>
              <a:buBlip>
                <a:blip r:embed="rId2"/>
              </a:buBlip>
            </a:pPr>
            <a:r>
              <a:rPr lang="ru-RU" sz="2400">
                <a:cs typeface="Times New Roman" pitchFamily="18" charset="0"/>
              </a:rPr>
              <a:t>достойных будущих граждан России, </a:t>
            </a:r>
          </a:p>
          <a:p>
            <a:pPr>
              <a:buFontTx/>
              <a:buBlip>
                <a:blip r:embed="rId2"/>
              </a:buBlip>
            </a:pPr>
            <a:r>
              <a:rPr lang="ru-RU" sz="2400">
                <a:cs typeface="Times New Roman" pitchFamily="18" charset="0"/>
              </a:rPr>
              <a:t>патриотов своего Отечества.</a:t>
            </a:r>
          </a:p>
        </p:txBody>
      </p:sp>
      <p:pic>
        <p:nvPicPr>
          <p:cNvPr id="18435" name="Рисунок 5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3929063"/>
            <a:ext cx="301466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5357813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ертикальный свиток 2"/>
          <p:cNvSpPr>
            <a:spLocks noChangeArrowheads="1"/>
          </p:cNvSpPr>
          <p:nvPr/>
        </p:nvSpPr>
        <p:spPr bwMode="auto">
          <a:xfrm>
            <a:off x="7286644" y="804842"/>
            <a:ext cx="1357322" cy="5357850"/>
          </a:xfrm>
          <a:prstGeom prst="vertic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 А Д А Ч И:</a:t>
            </a:r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1071563" y="0"/>
            <a:ext cx="62865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1400">
              <a:cs typeface="Times New Roman" pitchFamily="18" charset="0"/>
            </a:endParaRPr>
          </a:p>
          <a:p>
            <a:endParaRPr lang="ru-RU" sz="1400"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- Формирование духовно-нравственного отношения и чувства сопричастности к родному дому, семье, школе, селу, к природе родного края, к культурному наследию своего народа.</a:t>
            </a:r>
          </a:p>
          <a:p>
            <a:pPr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- Воспитание любви и уважения к своей Родине – России, к своей нации. Толерантного отношения к представителям других национальностей, сверстникам, их родителям, соседям, другим людям.</a:t>
            </a:r>
          </a:p>
          <a:p>
            <a:pPr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- Воспитание уважительного отношения к человеку- труженику, результатам его труда, родной земле, защитникам Отечества, государственной символике, традициям государства, общественным праздникам.</a:t>
            </a:r>
          </a:p>
          <a:p>
            <a:pPr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- Формировать представления о Земле и жизни людей на Земле.</a:t>
            </a:r>
          </a:p>
          <a:p>
            <a:pPr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- Воспитание у детей любви к природе, желание беречь и защищать ее.</a:t>
            </a:r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>
            <a:spLocks noGrp="1" noChangeArrowheads="1"/>
          </p:cNvSpPr>
          <p:nvPr/>
        </p:nvSpPr>
        <p:spPr bwMode="auto">
          <a:xfrm>
            <a:off x="1500166" y="357166"/>
            <a:ext cx="6705241" cy="1500198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800" b="1" dirty="0" smtClean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Реализация проекта ориентирована на получение следующих результатов: </a:t>
            </a:r>
            <a:endParaRPr lang="ru-RU" sz="2800" b="1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1214438" y="2143125"/>
            <a:ext cx="7358062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Tx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Обогащение  знаний  по темам: «Мой дом,  моя  семья»,  «Моя школа», «Моя улица», «Мое село»,  «Моя  Россия».</a:t>
            </a:r>
          </a:p>
          <a:p>
            <a:pPr algn="just" eaLnBrk="0" hangingPunct="0">
              <a:buFontTx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Формирование ценностно-нравственных качеств, являющихся фундаментом для дальнейшего воспитания  гуманной, духовно-нравственной и социально-активной личности, будущих достойных граждан России. </a:t>
            </a:r>
          </a:p>
          <a:p>
            <a:pPr algn="just" eaLnBrk="0" hangingPunct="0">
              <a:buFontTx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Расширение знаний о народных традициях родного края.</a:t>
            </a:r>
          </a:p>
          <a:p>
            <a:pPr algn="just" eaLnBrk="0" hangingPunct="0">
              <a:buFontTx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Повышение  познавательной активности, общей культуры и компетентности всех участников проекта.</a:t>
            </a:r>
          </a:p>
          <a:p>
            <a:pPr algn="just" eaLnBrk="0" hangingPunct="0">
              <a:buFontTx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Укрепление взаимосвязи  между  участниками  проекта.</a:t>
            </a:r>
          </a:p>
          <a:p>
            <a:pPr algn="just" eaLnBrk="0" hangingPunct="0">
              <a:buFontTx/>
              <a:buChar char="•"/>
            </a:pPr>
            <a:r>
              <a:rPr lang="ru-RU">
                <a:latin typeface="Corbel" pitchFamily="34" charset="0"/>
              </a:rPr>
              <a:t>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Обогащение предметно-развивающей среды, способствующей нравственно-патриотическому воспитанию детей.</a:t>
            </a:r>
          </a:p>
          <a:p>
            <a:pPr algn="just" eaLnBrk="0" hangingPunct="0">
              <a:buFontTx/>
              <a:buChar char="•"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Рисунок 5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5286375"/>
            <a:ext cx="22288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>
            <a:spLocks noGrp="1" noChangeArrowheads="1"/>
          </p:cNvSpPr>
          <p:nvPr/>
        </p:nvSpPr>
        <p:spPr bwMode="auto">
          <a:xfrm>
            <a:off x="1500166" y="142852"/>
            <a:ext cx="6705241" cy="1500198"/>
          </a:xfrm>
          <a:prstGeom prst="horizont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800" b="1" dirty="0" smtClean="0">
                <a:ln w="63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66FFFF"/>
                    </a:gs>
                    <a:gs pos="52000">
                      <a:srgbClr val="FF0066"/>
                    </a:gs>
                    <a:gs pos="73000">
                      <a:srgbClr val="FFCCFF"/>
                    </a:gs>
                    <a:gs pos="88000">
                      <a:srgbClr val="FFFF00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Для реализации задач разработаны мини - проекты: </a:t>
            </a:r>
            <a:endParaRPr lang="ru-RU" sz="2800" b="1" dirty="0">
              <a:ln w="63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66FFFF"/>
                  </a:gs>
                  <a:gs pos="52000">
                    <a:srgbClr val="FF0066"/>
                  </a:gs>
                  <a:gs pos="73000">
                    <a:srgbClr val="FFCCFF"/>
                  </a:gs>
                  <a:gs pos="88000">
                    <a:srgbClr val="FFFF00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1428750" y="1643063"/>
            <a:ext cx="6858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Tx/>
              <a:buChar char="•"/>
            </a:pPr>
            <a:r>
              <a:rPr lang="ru-RU" u="sng">
                <a:latin typeface="Times New Roman" pitchFamily="18" charset="0"/>
                <a:cs typeface="Times New Roman" pitchFamily="18" charset="0"/>
              </a:rPr>
              <a:t>«Я и моё ближайшее окружение»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«Что означает моё имя» 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«Моя семья – моя радость»</a:t>
            </a:r>
          </a:p>
          <a:p>
            <a:pPr eaLnBrk="0" hangingPunct="0">
              <a:buFontTx/>
              <a:buChar char="•"/>
            </a:pPr>
            <a:r>
              <a:rPr lang="ru-RU" u="sng">
                <a:latin typeface="Times New Roman" pitchFamily="18" charset="0"/>
                <a:cs typeface="Times New Roman" pitchFamily="18" charset="0"/>
              </a:rPr>
              <a:t>«Моя малая родина»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«История поселка Тукман»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«Улицы моего села»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«История нашей библиотеки»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-«Геральдика Нижнетавдинского района»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«Мастер своего дела»</a:t>
            </a:r>
          </a:p>
          <a:p>
            <a:pPr eaLnBrk="0" hangingPunct="0">
              <a:buFontTx/>
              <a:buChar char="•"/>
            </a:pPr>
            <a:r>
              <a:rPr lang="ru-RU" u="sng">
                <a:latin typeface="Times New Roman" pitchFamily="18" charset="0"/>
                <a:cs typeface="Times New Roman" pitchFamily="18" charset="0"/>
              </a:rPr>
              <a:t>«Земля – наш общий дом. Родная страна»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«Чудеса родного края» 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«Азбука лекарственных растений Нижнетавдинского района»</a:t>
            </a:r>
          </a:p>
          <a:p>
            <a:pPr eaLnBrk="0" hangingPunct="0">
              <a:buFontTx/>
              <a:buChar char="•"/>
            </a:pPr>
            <a:r>
              <a:rPr lang="ru-RU" u="sng">
                <a:latin typeface="Times New Roman" pitchFamily="18" charset="0"/>
                <a:cs typeface="Times New Roman" pitchFamily="18" charset="0"/>
              </a:rPr>
              <a:t>«Культура народов  родного края»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«Масленица дорогая – наша гостьюшка годовая» 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«Мой родной край» - праздники Сабантуй, Нардуган, Мавлид, Курбан-байрам.</a:t>
            </a:r>
          </a:p>
        </p:txBody>
      </p:sp>
      <p:pic>
        <p:nvPicPr>
          <p:cNvPr id="21507" name="Рисунок 3" descr="http://atn.ua/sites/default/files/5982e633b8773c6f2b767c452d6d73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1785938"/>
            <a:ext cx="2228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226</TotalTime>
  <Words>850</Words>
  <Application>Microsoft Office PowerPoint</Application>
  <PresentationFormat>Экран (4:3)</PresentationFormat>
  <Paragraphs>124</Paragraphs>
  <Slides>37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Солнцестояние</vt:lpstr>
      <vt:lpstr>ФИЛИАЛ МУНИЦИПАЛЬНОГО АВТОНОМНОГО ОБЩЕОБРАЗОВАТЕЛЬНОГО УЧРЕЖДЕНИЯ  «НИЖНЕТАВДИНСКАЯ СРЕДНЯЯ ОБЩЕОБРАЗОВАТЕЛЬНАЯ ШКОЛА» -  «СРЕДНЯЯ ОБЩЕОБРАЗОВАТЕЛЬНАЯ ШКОЛА СЕЛА КИНДЕР»   Проект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KINDERBUH</cp:lastModifiedBy>
  <cp:revision>29</cp:revision>
  <dcterms:created xsi:type="dcterms:W3CDTF">2016-06-12T17:33:56Z</dcterms:created>
  <dcterms:modified xsi:type="dcterms:W3CDTF">2018-11-29T08:34:29Z</dcterms:modified>
</cp:coreProperties>
</file>