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56" r:id="rId3"/>
    <p:sldId id="265" r:id="rId4"/>
    <p:sldId id="272" r:id="rId5"/>
    <p:sldId id="285" r:id="rId6"/>
    <p:sldId id="273" r:id="rId7"/>
    <p:sldId id="274" r:id="rId8"/>
    <p:sldId id="286" r:id="rId9"/>
    <p:sldId id="277" r:id="rId10"/>
    <p:sldId id="289" r:id="rId11"/>
    <p:sldId id="290" r:id="rId12"/>
    <p:sldId id="281" r:id="rId13"/>
    <p:sldId id="284" r:id="rId14"/>
    <p:sldId id="282" r:id="rId15"/>
    <p:sldId id="293" r:id="rId16"/>
    <p:sldId id="29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3E7F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65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7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368" y="4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2DDA-69D8-473F-A583-B6774B31A77B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92CCB-FF08-4D29-8DA3-E1FD8604480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F6DFB-6833-46E4-B515-70E0D9178056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706C7-F2C3-48B6-8A22-C484D800B5D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7C15D-71AB-46DD-B861-B23956198C2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0733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B277187-C200-495F-A386-621319EADA8F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914400">
              <a:spcBef>
                <a:spcPts val="1"/>
              </a:spcBef>
              <a:buNone/>
            </a:pPr>
            <a:r>
              <a:rPr lang="ru-RU" dirty="0" smtClean="0">
                <a:solidFill>
                  <a:srgbClr val="323232"/>
                </a:solidFill>
                <a:latin typeface="Book Antiqua"/>
              </a:rPr>
              <a:t>Урок математики </a:t>
            </a:r>
            <a:br>
              <a:rPr lang="ru-RU" dirty="0" smtClean="0">
                <a:solidFill>
                  <a:srgbClr val="323232"/>
                </a:solidFill>
                <a:latin typeface="Book Antiqua"/>
              </a:rPr>
            </a:br>
            <a:r>
              <a:rPr lang="ru-RU" dirty="0" smtClean="0">
                <a:solidFill>
                  <a:srgbClr val="323232"/>
                </a:solidFill>
                <a:latin typeface="Book Antiqua"/>
              </a:rPr>
              <a:t>в 4 классе.</a:t>
            </a:r>
            <a:endParaRPr lang="ru-RU" sz="5400" b="1" i="0" dirty="0">
              <a:solidFill>
                <a:srgbClr val="323232"/>
              </a:solidFill>
              <a:latin typeface="Book Antiqua"/>
              <a:ea typeface="+mj-ea"/>
              <a:cs typeface="+mj-cs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95400" y="5813552"/>
            <a:ext cx="9601200" cy="914400"/>
          </a:xfrm>
        </p:spPr>
        <p:txBody>
          <a:bodyPr/>
          <a:lstStyle/>
          <a:p>
            <a:pPr marL="0" indent="0" algn="r">
              <a:spcBef>
                <a:spcPts val="0"/>
              </a:spcBef>
              <a:buNone/>
            </a:pPr>
            <a:r>
              <a:rPr lang="ru-RU" sz="2000" b="1" i="0" dirty="0" smtClean="0"/>
              <a:t>Учитель: Билык В.А.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b="1" dirty="0" smtClean="0"/>
              <a:t>МКОУ СОШ п.Шальский</a:t>
            </a:r>
            <a:endParaRPr lang="ru-RU" sz="2000" b="1" i="0" dirty="0"/>
          </a:p>
        </p:txBody>
      </p:sp>
      <p:pic>
        <p:nvPicPr>
          <p:cNvPr id="1026" name="Picture 2" descr="&amp;Pcy;&amp;rcy;&amp;ocy;&amp;fcy;&amp;iecy;&amp;scy;&amp;scy;&amp;icy;&amp;icy;, &amp;scy;&amp;vcy;&amp;yacy;&amp;zcy;&amp;acy;&amp;ncy;&amp;ncy;&amp;ycy;&amp;iecy; &amp;scy; &amp;mcy;&amp;acy;&amp;tcy;&amp;iecy;&amp;mcy;&amp;acy;&amp;tcy;&amp;icy;&amp;kcy;&amp;ocy;&amp;jcy; &amp;Mcy;&amp;icy;&amp;rcy; &amp;zhcy;&amp;iecy;&amp;ncy;&amp;shchcy;&amp;icy;&amp;n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14" y="4805354"/>
            <a:ext cx="2590089" cy="20526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3913254"/>
          </a:xfrm>
        </p:spPr>
        <p:txBody>
          <a:bodyPr>
            <a:normAutofit/>
          </a:bodyPr>
          <a:lstStyle/>
          <a:p>
            <a:r>
              <a:rPr lang="ru-RU" dirty="0" smtClean="0"/>
              <a:t>.    12687</a:t>
            </a:r>
            <a:br>
              <a:rPr lang="ru-RU" dirty="0" smtClean="0"/>
            </a:br>
            <a:r>
              <a:rPr lang="ru-RU" dirty="0" smtClean="0"/>
              <a:t>    *____8</a:t>
            </a:r>
            <a:br>
              <a:rPr lang="ru-RU" dirty="0" smtClean="0"/>
            </a:br>
            <a:r>
              <a:rPr lang="ru-RU" dirty="0" smtClean="0"/>
              <a:t>   101496 (</a:t>
            </a:r>
            <a:r>
              <a:rPr lang="ru-RU" dirty="0" err="1" smtClean="0"/>
              <a:t>руб</a:t>
            </a:r>
            <a:r>
              <a:rPr lang="ru-RU" dirty="0" smtClean="0"/>
              <a:t>) – стоят 8 сеялок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Цель урока: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120" y="1901952"/>
            <a:ext cx="9509760" cy="4127627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6000" dirty="0" smtClean="0">
                <a:solidFill>
                  <a:srgbClr val="00B050"/>
                </a:solidFill>
              </a:rPr>
              <a:t>Научиться умножать многозначное число на однозначное. 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04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Чему новому научились?</a:t>
            </a:r>
          </a:p>
          <a:p>
            <a:pPr marL="45720" indent="0" algn="ctr"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Над чем ещё надо поработать?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7631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005" y="356839"/>
            <a:ext cx="10169912" cy="153886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Самооценка учебной деятельности.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emocii-215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81158" y="2643182"/>
            <a:ext cx="2357454" cy="2428892"/>
          </a:xfrm>
          <a:prstGeom prst="rect">
            <a:avLst/>
          </a:prstGeom>
        </p:spPr>
      </p:pic>
      <p:pic>
        <p:nvPicPr>
          <p:cNvPr id="5" name="Рисунок 4" descr="emocii-217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4364" y="2308302"/>
            <a:ext cx="3739483" cy="2966642"/>
          </a:xfrm>
          <a:prstGeom prst="rect">
            <a:avLst/>
          </a:prstGeom>
        </p:spPr>
      </p:pic>
      <p:pic>
        <p:nvPicPr>
          <p:cNvPr id="6" name="Рисунок 5" descr="emocii-215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39042" y="2500306"/>
            <a:ext cx="2928958" cy="28689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92595" y="5295014"/>
            <a:ext cx="2020186" cy="8293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+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3386" y="5550195"/>
            <a:ext cx="2615609" cy="637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?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87070" y="5337544"/>
            <a:ext cx="2062717" cy="871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-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016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Домашнее задание: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№ 2 (</a:t>
            </a:r>
            <a:r>
              <a:rPr lang="ru-RU" sz="3600" b="1" dirty="0" err="1" smtClean="0">
                <a:solidFill>
                  <a:schemeClr val="tx1"/>
                </a:solidFill>
              </a:rPr>
              <a:t>а,б</a:t>
            </a:r>
            <a:r>
              <a:rPr lang="ru-RU" sz="3600" b="1" dirty="0" smtClean="0">
                <a:solidFill>
                  <a:schemeClr val="tx1"/>
                </a:solidFill>
              </a:rPr>
              <a:t>) с. 32 – </a:t>
            </a:r>
            <a:r>
              <a:rPr lang="ru-RU" sz="3600" b="1" dirty="0" err="1" smtClean="0">
                <a:solidFill>
                  <a:schemeClr val="tx1"/>
                </a:solidFill>
              </a:rPr>
              <a:t>дорешать</a:t>
            </a:r>
            <a:r>
              <a:rPr lang="ru-RU" sz="3600" b="1" dirty="0" smtClean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№ 4 (а) с. 32 – для тех, кто не боится трудностей.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100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829340"/>
            <a:ext cx="9601200" cy="1127051"/>
          </a:xfrm>
        </p:spPr>
        <p:txBody>
          <a:bodyPr/>
          <a:lstStyle/>
          <a:p>
            <a:r>
              <a:rPr lang="ru-RU" dirty="0" smtClean="0">
                <a:solidFill>
                  <a:srgbClr val="323232"/>
                </a:solidFill>
              </a:rPr>
              <a:t>Девиз: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7930" y="2211572"/>
            <a:ext cx="9601200" cy="3329267"/>
          </a:xfrm>
        </p:spPr>
        <p:txBody>
          <a:bodyPr/>
          <a:lstStyle/>
          <a:p>
            <a:r>
              <a:rPr lang="ru-RU" sz="7200" dirty="0" smtClean="0">
                <a:solidFill>
                  <a:srgbClr val="FF0000"/>
                </a:solidFill>
              </a:rPr>
              <a:t>«С малой удачи начинается большой успех»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6600" dirty="0" smtClean="0">
                <a:solidFill>
                  <a:srgbClr val="323232"/>
                </a:solidFill>
                <a:latin typeface="Book Antiqua"/>
              </a:rPr>
              <a:t>Девиз:</a:t>
            </a:r>
            <a:endParaRPr lang="ru-RU" sz="6600" b="1" i="0" dirty="0">
              <a:solidFill>
                <a:srgbClr val="323232"/>
              </a:solidFill>
              <a:latin typeface="Book Antiqua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 algn="ctr">
              <a:buClr>
                <a:srgbClr val="323232">
                  <a:lumMod val="90000"/>
                </a:srgbClr>
              </a:buClr>
              <a:buNone/>
            </a:pPr>
            <a:r>
              <a:rPr lang="ru-RU" sz="8800" dirty="0">
                <a:solidFill>
                  <a:srgbClr val="FF0000"/>
                </a:solidFill>
              </a:rPr>
              <a:t>«С малой удачи начинается большой успех»</a:t>
            </a:r>
            <a:endParaRPr lang="ru-RU" sz="8800" b="0" i="0" dirty="0" smtClean="0">
              <a:solidFill>
                <a:srgbClr val="FF0000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09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авнобедренный треугольник 10"/>
          <p:cNvSpPr/>
          <p:nvPr/>
        </p:nvSpPr>
        <p:spPr>
          <a:xfrm>
            <a:off x="0" y="547610"/>
            <a:ext cx="4486940" cy="228601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600*30</a:t>
            </a:r>
            <a:endParaRPr lang="ru-RU" sz="4400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3952860" y="3211032"/>
            <a:ext cx="3500462" cy="2360427"/>
          </a:xfrm>
          <a:prstGeom prst="triangle">
            <a:avLst>
              <a:gd name="adj" fmla="val 46963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165*3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78977" y="3665410"/>
            <a:ext cx="3714776" cy="2643206"/>
          </a:xfrm>
          <a:prstGeom prst="triangle">
            <a:avLst>
              <a:gd name="adj" fmla="val 1345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4*1200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6738942" y="2856383"/>
            <a:ext cx="4643470" cy="3286148"/>
          </a:xfrm>
          <a:prstGeom prst="triangle">
            <a:avLst>
              <a:gd name="adj" fmla="val 9933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1654*3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868678">
            <a:off x="7902813" y="531362"/>
            <a:ext cx="3453864" cy="2286016"/>
          </a:xfrm>
          <a:prstGeom prst="triangl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/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cs typeface="Aharoni" pitchFamily="2" charset="-79"/>
              </a:rPr>
              <a:t>2000*6</a:t>
            </a:r>
            <a:endParaRPr lang="ru-RU" sz="40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657060" y="214290"/>
            <a:ext cx="2939138" cy="2428892"/>
          </a:xfrm>
          <a:prstGeom prst="triangle">
            <a:avLst>
              <a:gd name="adj" fmla="val 0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18*15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24233" y="2786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6077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59"/>
            <a:ext cx="9509760" cy="44661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600 * 30 = 18000             4 * 1200 = 4800</a:t>
            </a:r>
            <a:br>
              <a:rPr lang="ru-RU" sz="3600" dirty="0" smtClean="0"/>
            </a:br>
            <a:r>
              <a:rPr lang="ru-RU" sz="3600" dirty="0" smtClean="0"/>
              <a:t>2000 * 6 = 12000             </a:t>
            </a:r>
            <a:br>
              <a:rPr lang="ru-RU" sz="3600" dirty="0" smtClean="0"/>
            </a:br>
            <a:r>
              <a:rPr lang="ru-RU" sz="3600" dirty="0" smtClean="0"/>
              <a:t>18 * 15 =2 * 9 * 3 * 5 = (9 * 3) * (2 * 5)=270</a:t>
            </a:r>
            <a:br>
              <a:rPr lang="ru-RU" sz="3600" dirty="0" smtClean="0"/>
            </a:br>
            <a:r>
              <a:rPr lang="ru-RU" sz="3600" dirty="0" smtClean="0"/>
              <a:t>18 * 15 = 18 * (10 + 5)= 18 * 10 + 18 * 5 = 270</a:t>
            </a:r>
            <a:br>
              <a:rPr lang="ru-RU" sz="3600" dirty="0" smtClean="0"/>
            </a:br>
            <a:r>
              <a:rPr lang="ru-RU" sz="3600" dirty="0" smtClean="0"/>
              <a:t>165 * 3 = ?</a:t>
            </a:r>
            <a:br>
              <a:rPr lang="ru-RU" sz="3600" dirty="0" smtClean="0"/>
            </a:br>
            <a:r>
              <a:rPr lang="ru-RU" sz="3600" dirty="0" smtClean="0"/>
              <a:t>1654 * 3 = ? 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6600" dirty="0" smtClean="0">
                <a:solidFill>
                  <a:srgbClr val="323232"/>
                </a:solidFill>
                <a:latin typeface="Book Antiqua"/>
              </a:rPr>
              <a:t>Тема урока:</a:t>
            </a:r>
            <a:endParaRPr lang="ru-RU" sz="6600" b="1" i="0" dirty="0">
              <a:solidFill>
                <a:srgbClr val="323232"/>
              </a:solidFill>
              <a:latin typeface="Book Antiqua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 algn="ctr">
              <a:buClr>
                <a:srgbClr val="323232">
                  <a:lumMod val="90000"/>
                </a:srgbClr>
              </a:buClr>
              <a:buNone/>
            </a:pPr>
            <a:r>
              <a:rPr lang="ru-RU" sz="6000" dirty="0" smtClean="0">
                <a:solidFill>
                  <a:srgbClr val="7030A0"/>
                </a:solidFill>
                <a:latin typeface="Book Antiqua"/>
              </a:rPr>
              <a:t>«Умножение многозначного числа на однозначное число».</a:t>
            </a:r>
            <a:endParaRPr lang="ru-RU" sz="6000" b="0" i="0" dirty="0" smtClean="0">
              <a:solidFill>
                <a:srgbClr val="7030A0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8078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Учебная задача урока: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120" y="1901952"/>
            <a:ext cx="9509760" cy="4127627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6000" dirty="0" smtClean="0">
                <a:solidFill>
                  <a:srgbClr val="00B050"/>
                </a:solidFill>
              </a:rPr>
              <a:t>Научиться умножать многозначное число на однозначное. 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6632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279" y="467359"/>
            <a:ext cx="10717619" cy="5869646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</a:t>
            </a:r>
            <a:r>
              <a:rPr lang="ru-RU" sz="4000" dirty="0" smtClean="0">
                <a:solidFill>
                  <a:srgbClr val="FF0000"/>
                </a:solidFill>
              </a:rPr>
              <a:t>Алгоритм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1.Записываю числа в столбик, второй множитель под первым, единицы под единицами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2.Умножаю единицы…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3.Умножаю десятки…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4.Умножаю сотни…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5.Умножаю  единицы тысяч…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6 Умножаю  десятки  тысяч 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7. Умножаю  сотни  тысяч 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……………..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8. Читаю  ответ.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52728" y="642918"/>
            <a:ext cx="3286148" cy="164307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832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   </a:t>
            </a:r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596066" y="714356"/>
            <a:ext cx="3286148" cy="157163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36812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         5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0800000">
            <a:off x="3952860" y="1785926"/>
            <a:ext cx="135732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87556" y="1805021"/>
            <a:ext cx="162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2496</a:t>
            </a:r>
            <a:endParaRPr lang="ru-RU" sz="24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524760" y="1571612"/>
            <a:ext cx="142876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466691" y="1610013"/>
            <a:ext cx="1922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 </a:t>
            </a:r>
            <a:r>
              <a:rPr lang="ru-RU" sz="2400" b="1" dirty="0" smtClean="0"/>
              <a:t> 184060</a:t>
            </a:r>
            <a:endParaRPr lang="ru-RU" sz="2400" b="1" dirty="0"/>
          </a:p>
        </p:txBody>
      </p:sp>
      <p:sp>
        <p:nvSpPr>
          <p:cNvPr id="18" name="Умножение 17"/>
          <p:cNvSpPr/>
          <p:nvPr/>
        </p:nvSpPr>
        <p:spPr>
          <a:xfrm>
            <a:off x="4095736" y="1357298"/>
            <a:ext cx="214314" cy="285752"/>
          </a:xfrm>
          <a:prstGeom prst="mathMultiply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Умножение 18"/>
          <p:cNvSpPr/>
          <p:nvPr/>
        </p:nvSpPr>
        <p:spPr>
          <a:xfrm flipH="1">
            <a:off x="7464054" y="1020725"/>
            <a:ext cx="240131" cy="255181"/>
          </a:xfrm>
          <a:prstGeom prst="mathMultiply">
            <a:avLst>
              <a:gd name="adj1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168923" y="3878760"/>
            <a:ext cx="3286148" cy="164307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62118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____</a:t>
            </a:r>
            <a:r>
              <a:rPr lang="ru-RU" sz="2400" b="1" u="sng" dirty="0" smtClean="0">
                <a:solidFill>
                  <a:schemeClr val="tx1"/>
                </a:solidFill>
              </a:rPr>
              <a:t>2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124236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748466" y="3737547"/>
            <a:ext cx="3286148" cy="157163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83252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_____</a:t>
            </a:r>
            <a:r>
              <a:rPr lang="ru-RU" sz="2400" b="1" u="sng" dirty="0" smtClean="0">
                <a:solidFill>
                  <a:schemeClr val="tx1"/>
                </a:solidFill>
              </a:rPr>
              <a:t>4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333008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8" name="Умножение 27"/>
          <p:cNvSpPr/>
          <p:nvPr/>
        </p:nvSpPr>
        <p:spPr>
          <a:xfrm>
            <a:off x="4099280" y="4316694"/>
            <a:ext cx="214314" cy="285752"/>
          </a:xfrm>
          <a:prstGeom prst="mathMultiply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Умножение 29"/>
          <p:cNvSpPr/>
          <p:nvPr/>
        </p:nvSpPr>
        <p:spPr>
          <a:xfrm flipH="1" flipV="1">
            <a:off x="7634178" y="4146697"/>
            <a:ext cx="312562" cy="382772"/>
          </a:xfrm>
          <a:prstGeom prst="mathMultiply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16747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833" y="467359"/>
            <a:ext cx="11270511" cy="5997235"/>
          </a:xfrm>
        </p:spPr>
        <p:txBody>
          <a:bodyPr>
            <a:normAutofit/>
          </a:bodyPr>
          <a:lstStyle/>
          <a:p>
            <a:r>
              <a:rPr lang="ru-RU" dirty="0" smtClean="0"/>
              <a:t>32 т 8 </a:t>
            </a:r>
            <a:r>
              <a:rPr lang="ru-RU" dirty="0" err="1" smtClean="0"/>
              <a:t>ц</a:t>
            </a:r>
            <a:r>
              <a:rPr lang="ru-RU" dirty="0" smtClean="0"/>
              <a:t> * 5 = 328ц * 5= 1640ц = 164 т.</a:t>
            </a:r>
            <a:br>
              <a:rPr lang="ru-RU" dirty="0" smtClean="0"/>
            </a:br>
            <a:r>
              <a:rPr lang="ru-RU" dirty="0" smtClean="0"/>
              <a:t>   328</a:t>
            </a:r>
            <a:br>
              <a:rPr lang="ru-RU" dirty="0" smtClean="0"/>
            </a:br>
            <a:r>
              <a:rPr lang="ru-RU" dirty="0" smtClean="0"/>
              <a:t>*  __</a:t>
            </a:r>
            <a:r>
              <a:rPr lang="ru-RU" u="sng" dirty="0" smtClean="0"/>
              <a:t>5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1640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23 м</a:t>
            </a:r>
            <a:r>
              <a:rPr lang="ru-RU" baseline="30000" dirty="0" smtClean="0"/>
              <a:t>2 </a:t>
            </a:r>
            <a:r>
              <a:rPr lang="ru-RU" dirty="0" smtClean="0"/>
              <a:t>24дм</a:t>
            </a:r>
            <a:r>
              <a:rPr lang="ru-RU" baseline="30000" dirty="0" smtClean="0"/>
              <a:t>2</a:t>
            </a:r>
            <a:r>
              <a:rPr lang="ru-RU" dirty="0" smtClean="0"/>
              <a:t> * 2 = 2324 дм</a:t>
            </a:r>
            <a:r>
              <a:rPr lang="ru-RU" baseline="30000" dirty="0" smtClean="0"/>
              <a:t>2</a:t>
            </a:r>
            <a:r>
              <a:rPr lang="ru-RU" dirty="0" smtClean="0"/>
              <a:t> * 2 = 4648 дм</a:t>
            </a:r>
            <a:r>
              <a:rPr lang="ru-RU" baseline="30000" dirty="0" smtClean="0"/>
              <a:t>2</a:t>
            </a:r>
            <a:r>
              <a:rPr lang="ru-RU" dirty="0" smtClean="0"/>
              <a:t> = 46 м</a:t>
            </a:r>
            <a:r>
              <a:rPr lang="ru-RU" baseline="30000" dirty="0" smtClean="0"/>
              <a:t>2 </a:t>
            </a:r>
            <a:r>
              <a:rPr lang="ru-RU" dirty="0" smtClean="0"/>
              <a:t> 48 дм</a:t>
            </a:r>
            <a:r>
              <a:rPr lang="ru-RU" baseline="30000" dirty="0" smtClean="0"/>
              <a:t>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    2324</a:t>
            </a:r>
            <a:br>
              <a:rPr lang="ru-RU" dirty="0" smtClean="0"/>
            </a:br>
            <a:r>
              <a:rPr lang="ru-RU" dirty="0" smtClean="0"/>
              <a:t>  *___</a:t>
            </a:r>
            <a:r>
              <a:rPr lang="ru-RU" u="sng" dirty="0" smtClean="0"/>
              <a:t>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4648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_Design_Yellow_TP102900996" id="{5A6D7BCA-C9CF-452E-858B-1538BAA282ED}" vid="{365F969C-3B7F-41AB-85B2-7C40E7D6CF2F}"/>
    </a:ext>
  </a:extLst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желтой полосой (широкоэкранная)</Template>
  <TotalTime>0</TotalTime>
  <Words>170</Words>
  <Application>Microsoft Office PowerPoint</Application>
  <PresentationFormat>Произвольный</PresentationFormat>
  <Paragraphs>50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Banded Design Yellow 16x9</vt:lpstr>
      <vt:lpstr>Урок математики  в 4 классе.</vt:lpstr>
      <vt:lpstr>Девиз:</vt:lpstr>
      <vt:lpstr>Слайд 3</vt:lpstr>
      <vt:lpstr>600 * 30 = 18000             4 * 1200 = 4800 2000 * 6 = 12000              18 * 15 =2 * 9 * 3 * 5 = (9 * 3) * (2 * 5)=270 18 * 15 = 18 * (10 + 5)= 18 * 10 + 18 * 5 = 270 165 * 3 = ? 1654 * 3 = ?  </vt:lpstr>
      <vt:lpstr>Тема урока:</vt:lpstr>
      <vt:lpstr>Учебная задача урока:</vt:lpstr>
      <vt:lpstr>                     Алгоритм 1.Записываю числа в столбик, второй множитель под первым, единицы под единицами 2.Умножаю единицы… 3.Умножаю десятки… 4.Умножаю сотни… 5.Умножаю  единицы тысяч… 6 Умножаю  десятки  тысяч … 7. Умножаю  сотни  тысяч … …………….. 8. Читаю  ответ. </vt:lpstr>
      <vt:lpstr>Слайд 8</vt:lpstr>
      <vt:lpstr>32 т 8 ц * 5 = 328ц * 5= 1640ц = 164 т.    328 *  __5   1640  23 м2 24дм2 * 2 = 2324 дм2 * 2 = 4648 дм2 = 46 м2  48 дм2       2324   *___2     4648 </vt:lpstr>
      <vt:lpstr>.    12687     *____8    101496 (руб) – стоят 8 сеялок</vt:lpstr>
      <vt:lpstr>Цель урока:</vt:lpstr>
      <vt:lpstr>Слайд 12</vt:lpstr>
      <vt:lpstr>Самооценка учебной деятельности.</vt:lpstr>
      <vt:lpstr>Домашнее задание:</vt:lpstr>
      <vt:lpstr>Девиз: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2014-12-07T04:21:52Z</dcterms:created>
  <dcterms:modified xsi:type="dcterms:W3CDTF">2022-02-23T13:28:29Z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