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4" r:id="rId8"/>
    <p:sldId id="261" r:id="rId9"/>
    <p:sldId id="262" r:id="rId10"/>
    <p:sldId id="263" r:id="rId11"/>
    <p:sldId id="265" r:id="rId12"/>
    <p:sldId id="266" r:id="rId13"/>
    <p:sldId id="267" r:id="rId14"/>
    <p:sldId id="268" r:id="rId15"/>
    <p:sldId id="270" r:id="rId16"/>
    <p:sldId id="269" r:id="rId1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328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804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286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49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0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90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834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5784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51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1291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36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778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6249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69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648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840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174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52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6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430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74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257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"/>
            <a:ext cx="9180512" cy="6885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C259-EBD3-4477-8ED1-9C4E8D32F78F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27384"/>
            <a:ext cx="9180512" cy="68675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t>28.11.2021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412776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Сварочные </a:t>
            </a:r>
            <a:r>
              <a:rPr lang="uk-UA" sz="5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uk-UA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нверторы</a:t>
            </a:r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MIG, MAG, TIG</a:t>
            </a:r>
            <a:endParaRPr lang="uk-UA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5589240"/>
            <a:ext cx="4006788" cy="720080"/>
          </a:xfrm>
        </p:spPr>
        <p:txBody>
          <a:bodyPr>
            <a:noAutofit/>
          </a:bodyPr>
          <a:lstStyle/>
          <a:p>
            <a:pPr algn="l"/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Разработала: преподаватель   высшей категории  АСК </a:t>
            </a:r>
            <a:r>
              <a:rPr lang="ru-RU" sz="2000" b="1" i="1">
                <a:solidFill>
                  <a:schemeClr val="tx2">
                    <a:lumMod val="50000"/>
                  </a:schemeClr>
                </a:solidFill>
              </a:rPr>
              <a:t>Дон </a:t>
            </a:r>
            <a:r>
              <a:rPr lang="ru-RU" sz="2000" b="1" i="1" smtClean="0">
                <a:solidFill>
                  <a:schemeClr val="tx2">
                    <a:lumMod val="50000"/>
                  </a:schemeClr>
                </a:solidFill>
              </a:rPr>
              <a:t>ГТИ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</a:endParaRPr>
          </a:p>
          <a:p>
            <a:pPr algn="l"/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Шишкина Людмила Николаевна</a:t>
            </a:r>
          </a:p>
          <a:p>
            <a:pPr algn="l"/>
            <a:endParaRPr lang="uk-UA" sz="2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0"/>
            <a:ext cx="65527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ОБОСОБЛЕННОЕ СТРУКТУРНОЕ ПОДРАЗДЕЛЕНИЕ </a:t>
            </a:r>
            <a:b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«АЛЧЕВСКИЙ СТРОИТЕЛЬНЫЙ КОЛЛЕДЖ» </a:t>
            </a:r>
            <a:b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ГОСУДАРСТВЕННОГО ОБРАЗОВАТЕЛЬНОГО УЧРЕЖДЕНИЯ </a:t>
            </a:r>
            <a:endParaRPr lang="ru-RU" sz="1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ВЫСШЕГО О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ОБРАЗОВАНИЯ </a:t>
            </a:r>
            <a:b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ЛУГАНСКОЙ НАРОДНОЙ РЕСПУБЛИКИ </a:t>
            </a:r>
            <a:b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«ДОНБАССКИЙ ГОСУДАРСТВЕННЫЙ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ТЕХНИЧЕСКИЙ ИНСТИТУТ»</a:t>
            </a:r>
            <a:endParaRPr lang="ru-RU" sz="1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3429000"/>
            <a:ext cx="46085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МДК 01.02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Основное оборудование для производства сварных конструкций</a:t>
            </a:r>
          </a:p>
          <a:p>
            <a:pPr algn="just"/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Специальность: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22.02.02 Сварочное производство, 1-й  год обучения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440160" cy="143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23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2.Простое и понятное управление </a:t>
            </a:r>
          </a:p>
          <a:p>
            <a:pPr algn="just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Интуитивно понятный интерфейс поможет очень быстро разобраться с этим сложным аппаратом. Индикаторы питания и температуры позволят вовремя проконтролировать важные параметры.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 descr="https://teslaweld.com/image/catr-landing/tesla-weld-mig-mag-fcaw-tig-mma-303/img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692" y="2343656"/>
            <a:ext cx="4972050" cy="4238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2501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3.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Принудительное охлаждение </a:t>
            </a:r>
          </a:p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Защита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от перегрева в данном аппарате 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- принудительное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воздушное охлаждение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4.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</a:rPr>
              <a:t>Схемотехника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 последнего поколения </a:t>
            </a:r>
          </a:p>
          <a:p>
            <a:pPr algn="just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Схема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аппарата выполнена по IGBT-технологии, что дает ряд преимуществ: ремонтопригодность; экономичность; компактность печатных плат. Элементная база для данной модели выполнена на заводах Японии, США и Германии.</a:t>
            </a:r>
          </a:p>
        </p:txBody>
      </p:sp>
      <p:pic>
        <p:nvPicPr>
          <p:cNvPr id="3" name="Рисунок 2" descr="https://teslaweld.com/image/catr-landing/tesla-weld-mig-mag-fcaw-tig-mma-303/img5.pn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3645024"/>
            <a:ext cx="4104457" cy="29816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2485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5. Комплектующие высокого класса </a:t>
            </a:r>
          </a:p>
          <a:p>
            <a:pPr algn="just"/>
            <a:r>
              <a:rPr lang="ru-RU" sz="2400" b="1" i="1" dirty="0" err="1" smtClean="0">
                <a:solidFill>
                  <a:schemeClr val="tx2">
                    <a:lumMod val="50000"/>
                  </a:schemeClr>
                </a:solidFill>
              </a:rPr>
              <a:t>Tesla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Weld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MIG/MAG/TIG/MMA 303 комплектуется горелкой MIG профессионального класса, выпускаемой брендом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Abicor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Binzel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. Для удобного подключения горелки к аппарату предусмотрен стандартный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евроразъем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3" name="Рисунок 2" descr="https://teslaweld.com/image/catr-landing/tesla-weld-mig-mag-fcaw-tig-mma-303/img6.pn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636912"/>
            <a:ext cx="5112568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1493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4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Видео:     </a:t>
            </a:r>
            <a:r>
              <a:rPr lang="en-US" sz="2400" b="1" i="1" dirty="0">
                <a:solidFill>
                  <a:schemeClr val="tx2">
                    <a:lumMod val="50000"/>
                  </a:schemeClr>
                </a:solidFill>
              </a:rPr>
              <a:t>https://www.youtube.com/watch?time_continue=3&amp;v=80xhlyW7yKk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Картинки по запросу &quot;Инверторный сварочный аппаратTesla Weld MIG/MAG/FCAW/TIG/MMA 303&quot;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772816"/>
            <a:ext cx="5741538" cy="47491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082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476672"/>
            <a:ext cx="496855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Ответьте на вопросы: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1.	Что такое сварка TIG?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2.	Для чего предназначен инверторный  сварочный аппарат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</a:rPr>
              <a:t>Tesla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</a:rPr>
              <a:t>Weld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MIG/MAG/FCAW/TIG/MMA 303?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3.	Перечислите комплект инверторного  сварочного аппарата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</a:rPr>
              <a:t>Tesla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</a:rPr>
              <a:t>Weld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?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4.	Какой диаметр проволоки применяется для инверторного  сварочного аппарата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</a:rPr>
              <a:t>Tesla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</a:rPr>
              <a:t>Weld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?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5.	Назовите преимущества использования аппарата.</a:t>
            </a:r>
          </a:p>
        </p:txBody>
      </p:sp>
    </p:spTree>
    <p:extLst>
      <p:ext uri="{BB962C8B-B14F-4D97-AF65-F5344CB8AC3E}">
        <p14:creationId xmlns:p14="http://schemas.microsoft.com/office/powerpoint/2010/main" val="5290389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varka-rnd.ru/podbor/images/tild3435-3762-4530-b665-333662396362___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90" y="1844823"/>
            <a:ext cx="6768752" cy="448830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591856" y="548680"/>
            <a:ext cx="596028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БЛАГОДАРЮ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5860657"/>
            <a:ext cx="543770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548384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1960" y="158916"/>
            <a:ext cx="493204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MIG/MAG — </a:t>
            </a:r>
            <a:r>
              <a:rPr lang="ru-RU" sz="2800" b="1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Metal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Inert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ru-RU" sz="2800" b="1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Active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</a:t>
            </a:r>
            <a:r>
              <a:rPr lang="ru-RU" sz="2800" b="1" dirty="0"/>
              <a:t> 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— дуговая сварка плавящимся металлическим электродом (проволокой) в среде инертного/активного защитного газа с автоматической подачей присадочной проволоки. </a:t>
            </a:r>
            <a:endParaRPr lang="ru-RU" sz="2800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Это 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полуавтоматическая сварка в среде защитного газа — наиболее универсальный и распространенный в промышленности метод сварки.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04664"/>
            <a:ext cx="304880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TIG, </a:t>
            </a:r>
          </a:p>
          <a:p>
            <a:pPr algn="ctr"/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MIG,</a:t>
            </a:r>
          </a:p>
          <a:p>
            <a:pPr algn="ctr"/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MAG?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995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7984" y="1196752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Сварка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TIG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- ручная сварка неплавящимися вольфрамовыми электродами в среде защитного газа - аргона. </a:t>
            </a:r>
            <a:endParaRPr lang="ru-RU" sz="2800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Метод 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TIG на постоянном токе (TIG-DC) применяют для сталей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,</a:t>
            </a:r>
          </a:p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метод TIG на переменном токе (TIG-AC) - для алюминиевых сплавов.</a:t>
            </a:r>
          </a:p>
        </p:txBody>
      </p:sp>
    </p:spTree>
    <p:extLst>
      <p:ext uri="{BB962C8B-B14F-4D97-AF65-F5344CB8AC3E}">
        <p14:creationId xmlns:p14="http://schemas.microsoft.com/office/powerpoint/2010/main" val="380609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453650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Инверторный  сварочный аппарат</a:t>
            </a:r>
            <a:r>
              <a:rPr lang="en-US" sz="28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Tesla </a:t>
            </a:r>
            <a:r>
              <a:rPr lang="en-US" sz="28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Weld MIG/MAG/FCAW/TIG/MMA 303</a:t>
            </a:r>
          </a:p>
          <a:p>
            <a:endParaRPr lang="en-US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508104" y="476672"/>
            <a:ext cx="344523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Предназначен для сварки сталей всех марок небольших и средних толщин в условиях 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небольшого сварочного  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производства, СТО, частной мастерской. Питание: 190-240 В.</a:t>
            </a:r>
          </a:p>
        </p:txBody>
      </p:sp>
      <p:pic>
        <p:nvPicPr>
          <p:cNvPr id="4" name="Рисунок 3" descr="https://teslaweld.com/image/catr-landing/tesla-weld-mig-mag-fcaw-tig-mma-303/img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16" y="2569552"/>
            <a:ext cx="4644516" cy="4288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3059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92696"/>
            <a:ext cx="292445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Технические </a:t>
            </a:r>
          </a:p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характеристики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47983" y="188640"/>
            <a:ext cx="5621311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6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Характеристики сварочного </a:t>
            </a:r>
            <a:r>
              <a:rPr lang="ru-RU" sz="26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оборудования:</a:t>
            </a:r>
            <a:endParaRPr lang="ru-RU" sz="26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600" b="1" i="1" dirty="0">
                <a:solidFill>
                  <a:schemeClr val="tx2">
                    <a:lumMod val="50000"/>
                  </a:schemeClr>
                </a:solidFill>
              </a:rPr>
              <a:t> Диаметр электрода, мм 1.6 - 2.0 - 3.0 - 4.0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600" b="1" i="1" dirty="0">
                <a:solidFill>
                  <a:schemeClr val="tx2">
                    <a:lumMod val="50000"/>
                  </a:schemeClr>
                </a:solidFill>
              </a:rPr>
              <a:t>Продолжительность включения (ПВ), % </a:t>
            </a:r>
            <a:r>
              <a:rPr lang="ru-RU" sz="2600" b="1" i="1" dirty="0" smtClean="0">
                <a:solidFill>
                  <a:schemeClr val="tx2">
                    <a:lumMod val="50000"/>
                  </a:schemeClr>
                </a:solidFill>
              </a:rPr>
              <a:t>60</a:t>
            </a:r>
          </a:p>
          <a:p>
            <a:r>
              <a:rPr lang="ru-RU" sz="26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6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 энергии для </a:t>
            </a:r>
            <a:r>
              <a:rPr lang="ru-RU" sz="26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сварки: </a:t>
            </a:r>
            <a:endParaRPr lang="ru-RU" sz="26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600" b="1" i="1" dirty="0">
                <a:solidFill>
                  <a:schemeClr val="tx2">
                    <a:lumMod val="50000"/>
                  </a:schemeClr>
                </a:solidFill>
              </a:rPr>
              <a:t>электрическая дуга MMA (сварка </a:t>
            </a:r>
            <a:r>
              <a:rPr lang="ru-RU" sz="2600" b="1" i="1" dirty="0" smtClean="0">
                <a:solidFill>
                  <a:schemeClr val="tx2">
                    <a:lumMod val="50000"/>
                  </a:schemeClr>
                </a:solidFill>
              </a:rPr>
              <a:t>покрытым электродом); </a:t>
            </a:r>
            <a:endParaRPr lang="ru-RU" sz="2600" b="1" i="1" dirty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600" b="1" i="1" dirty="0">
                <a:solidFill>
                  <a:schemeClr val="tx2">
                    <a:lumMod val="50000"/>
                  </a:schemeClr>
                </a:solidFill>
              </a:rPr>
              <a:t>MAG (проволока + активные газы</a:t>
            </a:r>
            <a:r>
              <a:rPr lang="ru-RU" sz="2600" b="1" i="1" dirty="0" smtClean="0">
                <a:solidFill>
                  <a:schemeClr val="tx2">
                    <a:lumMod val="50000"/>
                  </a:schemeClr>
                </a:solidFill>
              </a:rPr>
              <a:t>);</a:t>
            </a:r>
            <a:endParaRPr lang="ru-RU" sz="2600" b="1" i="1" dirty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600" b="1" i="1" dirty="0">
                <a:solidFill>
                  <a:schemeClr val="tx2">
                    <a:lumMod val="50000"/>
                  </a:schemeClr>
                </a:solidFill>
              </a:rPr>
              <a:t>MIG (проволока + инертные газы</a:t>
            </a:r>
            <a:r>
              <a:rPr lang="ru-RU" sz="2600" b="1" i="1" dirty="0" smtClean="0">
                <a:solidFill>
                  <a:schemeClr val="tx2">
                    <a:lumMod val="50000"/>
                  </a:schemeClr>
                </a:solidFill>
              </a:rPr>
              <a:t>); </a:t>
            </a:r>
            <a:endParaRPr lang="ru-RU" sz="2600" b="1" i="1" dirty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600" b="1" i="1" dirty="0">
                <a:solidFill>
                  <a:schemeClr val="tx2">
                    <a:lumMod val="50000"/>
                  </a:schemeClr>
                </a:solidFill>
              </a:rPr>
              <a:t>FCAW (сварка порошковой проволокой</a:t>
            </a:r>
            <a:r>
              <a:rPr lang="ru-RU" sz="2600" b="1" i="1" dirty="0" smtClean="0">
                <a:solidFill>
                  <a:schemeClr val="tx2">
                    <a:lumMod val="50000"/>
                  </a:schemeClr>
                </a:solidFill>
              </a:rPr>
              <a:t>); </a:t>
            </a:r>
            <a:endParaRPr lang="ru-RU" sz="2600" b="1" i="1" dirty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600" b="1" i="1" dirty="0">
                <a:solidFill>
                  <a:schemeClr val="tx2">
                    <a:lumMod val="50000"/>
                  </a:schemeClr>
                </a:solidFill>
              </a:rPr>
              <a:t>TIG (аргонодуговая сварка</a:t>
            </a:r>
            <a:r>
              <a:rPr lang="ru-RU" sz="2600" b="1" i="1" dirty="0" smtClean="0">
                <a:solidFill>
                  <a:schemeClr val="tx2">
                    <a:lumMod val="50000"/>
                  </a:schemeClr>
                </a:solidFill>
              </a:rPr>
              <a:t>).</a:t>
            </a:r>
            <a:endParaRPr lang="ru-RU" sz="2600" b="1" i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6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Картинки по запросу &quot;Инверторный сварочный аппаратTesla Weld MIG/MAG/FCAW/TIG/MMA 303&quot;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46"/>
          <a:stretch/>
        </p:blipFill>
        <p:spPr bwMode="auto">
          <a:xfrm>
            <a:off x="177786" y="2188853"/>
            <a:ext cx="2954054" cy="26015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50211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teslaweld.com/image/catr-landing/tesla-weld-mig-mag-fcaw-tig-mma-303/img7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3293"/>
            <a:ext cx="8707252" cy="6336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07504" y="5138781"/>
            <a:ext cx="81369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Сварочный 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аппарат</a:t>
            </a:r>
          </a:p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Сварочная 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горелка 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MB15(</a:t>
            </a:r>
            <a:r>
              <a:rPr lang="ru-RU" sz="2000" b="1" i="1" dirty="0" err="1" smtClean="0">
                <a:solidFill>
                  <a:schemeClr val="tx2">
                    <a:lumMod val="50000"/>
                  </a:schemeClr>
                </a:solidFill>
              </a:rPr>
              <a:t>еврорукав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3,07 м) </a:t>
            </a:r>
          </a:p>
          <a:p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Кабель массы 2 м</a:t>
            </a:r>
          </a:p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Кабель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электрододержателя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3 м </a:t>
            </a:r>
          </a:p>
          <a:p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Газовый шланг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548680"/>
            <a:ext cx="27063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Комплектация:</a:t>
            </a:r>
          </a:p>
        </p:txBody>
      </p:sp>
    </p:spTree>
    <p:extLst>
      <p:ext uri="{BB962C8B-B14F-4D97-AF65-F5344CB8AC3E}">
        <p14:creationId xmlns:p14="http://schemas.microsoft.com/office/powerpoint/2010/main" val="1667153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692696"/>
            <a:ext cx="7272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Характеристики полуавтоматического оборудования (MIG/MAG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):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 Диаметр проволоки, мм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0,6 – 0,8 – 1,0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 Масса катушки для сварочной проволоки, кг 5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Регулировка подачи проволоки, м/мин. 2.5 - 12 </a:t>
            </a:r>
          </a:p>
          <a:p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Характеристики энергоснабжения (привода, двигателя)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Напряжение питающей сети, В 190 – 240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 Потребляемая мощность, кВт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5.6</a:t>
            </a:r>
          </a:p>
          <a:p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 Вес, кг 15.5 </a:t>
            </a:r>
          </a:p>
        </p:txBody>
      </p:sp>
    </p:spTree>
    <p:extLst>
      <p:ext uri="{BB962C8B-B14F-4D97-AF65-F5344CB8AC3E}">
        <p14:creationId xmlns:p14="http://schemas.microsoft.com/office/powerpoint/2010/main" val="402262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1178" y="415364"/>
            <a:ext cx="70482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Аппарат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комплектуется дополнительно: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Сварочная маска &quot;Хамелеон&quot;  Tesla Weld 30-995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89" y="1698369"/>
            <a:ext cx="1800200" cy="151216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43052" y="938584"/>
            <a:ext cx="44289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1. Сварочная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маска "Хамелеон"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Tesla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Weld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30-995</a:t>
            </a:r>
          </a:p>
        </p:txBody>
      </p:sp>
      <p:pic>
        <p:nvPicPr>
          <p:cNvPr id="5" name="Рисунок 4" descr="Наконечник М6, D0.8/8.0/28мм, для горелки MIG/MAG (140.0051)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817606"/>
            <a:ext cx="1143000" cy="1143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4572000" y="986609"/>
            <a:ext cx="54015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2.Наконечник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М6, D0.8/8.0/28мм, </a:t>
            </a:r>
            <a:endParaRPr lang="ru-RU" sz="2400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для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горелки MIG/MAG (140.0051)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96108" y="320020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3.Проволока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сварочная омедненная ER70S-6 (СВ08Г2С) 0.8мм, 5кг</a:t>
            </a:r>
          </a:p>
        </p:txBody>
      </p:sp>
      <p:pic>
        <p:nvPicPr>
          <p:cNvPr id="8" name="Рисунок 7" descr="Проволока сварочная омедненная ER70S-6 (СВ08Г2С) 0.8мм, 5кг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507" y="4077072"/>
            <a:ext cx="1493419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4932040" y="3218330"/>
            <a:ext cx="3995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4.Редуктор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универсальный </a:t>
            </a:r>
            <a:endParaRPr lang="ru-RU" sz="2400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i="1" dirty="0" err="1" smtClean="0">
                <a:solidFill>
                  <a:schemeClr val="tx2">
                    <a:lumMod val="50000"/>
                  </a:schemeClr>
                </a:solidFill>
              </a:rPr>
              <a:t>Донмет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АР-40/У-30-4ДМ</a:t>
            </a:r>
          </a:p>
        </p:txBody>
      </p:sp>
      <p:pic>
        <p:nvPicPr>
          <p:cNvPr id="10" name="Рисунок 9" descr="Редуктор универсальный Донмет АР-40/У-30-4ДМ"/>
          <p:cNvPicPr/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09" y="4032588"/>
            <a:ext cx="1637928" cy="144016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4283968" y="5149582"/>
            <a:ext cx="31095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5. Сопло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для горелки MIG/MAG MB 15 D16/18/53мм (145.0041)</a:t>
            </a:r>
          </a:p>
        </p:txBody>
      </p:sp>
      <p:pic>
        <p:nvPicPr>
          <p:cNvPr id="12" name="Рисунок 11" descr="Сопло для горелки MIG/MAG MB 15 D16/18/53мм (145.0041)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301208"/>
            <a:ext cx="1765093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6833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540" y="404664"/>
            <a:ext cx="8496943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Преимущества использования аппарата:</a:t>
            </a:r>
          </a:p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1.Качество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шва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стабильно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высокое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независимо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от колебаний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напряжения в диапазоне от 190 до 240 В  </a:t>
            </a:r>
          </a:p>
        </p:txBody>
      </p:sp>
      <p:pic>
        <p:nvPicPr>
          <p:cNvPr id="3" name="Рисунок 2" descr="https://teslaweld.com/image/catr-landing/tesla-weld-mig-mag-fcaw-tig-mma-303/img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88840"/>
            <a:ext cx="6264696" cy="43036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750968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504</Words>
  <Application>Microsoft Office PowerPoint</Application>
  <PresentationFormat>Экран (4:3)</PresentationFormat>
  <Paragraphs>69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Специальное оформление</vt:lpstr>
      <vt:lpstr>Сварочные инверторы                 MIG, MAG, TIG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Samsung</cp:lastModifiedBy>
  <cp:revision>28</cp:revision>
  <dcterms:created xsi:type="dcterms:W3CDTF">2009-01-08T12:15:48Z</dcterms:created>
  <dcterms:modified xsi:type="dcterms:W3CDTF">2021-11-28T17:05:54Z</dcterms:modified>
</cp:coreProperties>
</file>