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8" r:id="rId4"/>
    <p:sldId id="259" r:id="rId5"/>
    <p:sldId id="260" r:id="rId6"/>
    <p:sldId id="283" r:id="rId7"/>
    <p:sldId id="280" r:id="rId8"/>
    <p:sldId id="263" r:id="rId9"/>
    <p:sldId id="288" r:id="rId10"/>
    <p:sldId id="289" r:id="rId11"/>
    <p:sldId id="290" r:id="rId12"/>
    <p:sldId id="291" r:id="rId13"/>
    <p:sldId id="276" r:id="rId14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3399"/>
    <a:srgbClr val="8B5DE7"/>
    <a:srgbClr val="99FF33"/>
    <a:srgbClr val="5B84E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60" autoAdjust="0"/>
  </p:normalViewPr>
  <p:slideViewPr>
    <p:cSldViewPr>
      <p:cViewPr>
        <p:scale>
          <a:sx n="76" d="100"/>
          <a:sy n="76" d="100"/>
        </p:scale>
        <p:origin x="-11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7577138" y="5986463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3399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-11113" y="0"/>
            <a:ext cx="5280026" cy="30241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52425" y="838200"/>
            <a:ext cx="4495800" cy="1981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5268913" y="2997200"/>
            <a:ext cx="3875087" cy="3603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-20638" y="2997200"/>
            <a:ext cx="5313363" cy="3603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066800" y="3000375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CF793-36E6-4D22-863E-6E7EC2CCCC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62750" y="319088"/>
            <a:ext cx="215265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19088"/>
            <a:ext cx="630555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8EABE-B4FC-49DF-9CC6-A297C48656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4800" y="1076325"/>
            <a:ext cx="8610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138653C-9E32-4643-A67D-667FD93EFC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1178C-6CED-412C-A65E-218701E2C3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B5654-53FE-4456-8F5F-135D58CE73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6325"/>
            <a:ext cx="42291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076325"/>
            <a:ext cx="42291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2838F-6DBB-4B9B-B905-D4F7DAF658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4512B-A11A-4896-8F6F-C5F33BE4B4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4CFC3-0BCD-48F9-AC57-3EC061C44B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C2719-B3CE-4120-BD13-C7FC591039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C4971-70CE-4ADB-8CB7-5E12CC06C2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95D7E-7602-46C1-ABEC-822A90344C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893763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invGray">
          <a:xfrm>
            <a:off x="-3175" y="6453188"/>
            <a:ext cx="9147175" cy="40481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453188"/>
            <a:ext cx="1258888" cy="40481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76325"/>
            <a:ext cx="8610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8B314A-F8F3-43D1-9A73-DB3487C43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3716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black">
          <a:xfrm>
            <a:off x="109538" y="304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0"/>
            <a:ext cx="5072098" cy="3000372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Использование информационно-коммуникационных технологий – мощный стимул в обучении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3834" y="5929330"/>
            <a:ext cx="1214446" cy="50006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gray">
          <a:xfrm>
            <a:off x="5292080" y="5214950"/>
            <a:ext cx="378048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>
              <a:defRPr/>
            </a:pPr>
            <a:r>
              <a:rPr lang="ru-RU" sz="2000" i="1" kern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Разработала: Шишкина </a:t>
            </a:r>
            <a:r>
              <a:rPr lang="ru-RU" sz="2000" i="1" kern="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Л.М</a:t>
            </a:r>
            <a:r>
              <a:rPr lang="ru-RU" sz="2000" i="1" kern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.,</a:t>
            </a:r>
          </a:p>
          <a:p>
            <a:pPr lvl="0" algn="just">
              <a:defRPr/>
            </a:pPr>
            <a:r>
              <a:rPr lang="ru-RU" sz="2000" i="1" kern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мастер </a:t>
            </a:r>
            <a:r>
              <a:rPr lang="en-US" sz="2000" i="1" kern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I </a:t>
            </a:r>
            <a:r>
              <a:rPr lang="ru-RU" sz="2000" i="1" kern="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категории</a:t>
            </a:r>
            <a:endParaRPr lang="en-US" sz="2000" i="1" kern="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36096" y="404664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ОБОСОБЛЕННОЕ СТРУКТУРНОЕ ПОДРАЗДЕЛЕНИЕ </a:t>
            </a:r>
            <a:br>
              <a:rPr lang="ru-RU" sz="1200" b="1" dirty="0"/>
            </a:br>
            <a:r>
              <a:rPr lang="ru-RU" sz="1200" b="1" dirty="0"/>
              <a:t>«АЛЧЕВСКИЙ СТРОИТЕЛЬНЫЙ КОЛЛЕДЖ» </a:t>
            </a:r>
            <a:br>
              <a:rPr lang="ru-RU" sz="1200" b="1" dirty="0"/>
            </a:br>
            <a:r>
              <a:rPr lang="ru-RU" sz="1200" b="1" dirty="0"/>
              <a:t>ГОСУДАРСТВЕННОГО ОБРАЗОВАТЕЛЬНОГО УЧРЕЖДЕНИЯ ВЫСШЕГО О ОБРАЗОВАНИЯ </a:t>
            </a:r>
            <a:br>
              <a:rPr lang="ru-RU" sz="1200" b="1" dirty="0"/>
            </a:br>
            <a:r>
              <a:rPr lang="ru-RU" sz="1200" b="1" dirty="0"/>
              <a:t>ЛУГАНСКОЙ НАРОДНОЙ РЕСПУБЛИКИ </a:t>
            </a:r>
            <a:br>
              <a:rPr lang="ru-RU" sz="1200" b="1" dirty="0"/>
            </a:br>
            <a:r>
              <a:rPr lang="ru-RU" sz="1200" b="1" dirty="0"/>
              <a:t>«ДОНБАССКИЙ ГОСУДАРСТВЕННЫЙ ТЕХНИЧЕСКИЙ ИНСТИТУТ»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9056"/>
            <a:ext cx="7391400" cy="563562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>Из собственного опыта </a:t>
            </a:r>
            <a:r>
              <a:rPr lang="ru-RU" sz="3200" dirty="0">
                <a:solidFill>
                  <a:srgbClr val="FFFF00"/>
                </a:solidFill>
              </a:rPr>
              <a:t>эксперта по презентациям Макса </a:t>
            </a:r>
            <a:r>
              <a:rPr lang="ru-RU" sz="3200" dirty="0" err="1">
                <a:solidFill>
                  <a:srgbClr val="FFFF00"/>
                </a:solidFill>
              </a:rPr>
              <a:t>Аткинсона</a:t>
            </a:r>
            <a:r>
              <a:rPr lang="ru-RU" sz="3200" dirty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143932" cy="4895864"/>
          </a:xfrm>
        </p:spPr>
        <p:txBody>
          <a:bodyPr/>
          <a:lstStyle/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При </a:t>
            </a:r>
            <a:r>
              <a:rPr lang="ru-RU" b="1" dirty="0" smtClean="0">
                <a:solidFill>
                  <a:srgbClr val="7030A0"/>
                </a:solidFill>
              </a:rPr>
              <a:t>выступлении, </a:t>
            </a:r>
            <a:r>
              <a:rPr lang="ru-RU" b="1" dirty="0">
                <a:solidFill>
                  <a:srgbClr val="7030A0"/>
                </a:solidFill>
              </a:rPr>
              <a:t>встаньте слева от </a:t>
            </a:r>
            <a:r>
              <a:rPr lang="ru-RU" b="1" dirty="0" smtClean="0">
                <a:solidFill>
                  <a:srgbClr val="7030A0"/>
                </a:solidFill>
              </a:rPr>
              <a:t>слайдов.</a:t>
            </a:r>
            <a:endParaRPr lang="ru-RU" b="1" dirty="0">
              <a:solidFill>
                <a:srgbClr val="7030A0"/>
              </a:solidFill>
            </a:endParaRPr>
          </a:p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Старайтесь смотреть </a:t>
            </a:r>
            <a:r>
              <a:rPr lang="ru-RU" b="1" dirty="0" smtClean="0">
                <a:solidFill>
                  <a:srgbClr val="7030A0"/>
                </a:solidFill>
              </a:rPr>
              <a:t>аудитории </a:t>
            </a:r>
            <a:r>
              <a:rPr lang="ru-RU" b="1" dirty="0">
                <a:solidFill>
                  <a:srgbClr val="7030A0"/>
                </a:solidFill>
              </a:rPr>
              <a:t>в </a:t>
            </a:r>
            <a:r>
              <a:rPr lang="ru-RU" b="1" dirty="0" smtClean="0">
                <a:solidFill>
                  <a:srgbClr val="7030A0"/>
                </a:solidFill>
              </a:rPr>
              <a:t>глаза (в </a:t>
            </a:r>
            <a:r>
              <a:rPr lang="ru-RU" b="1" dirty="0">
                <a:solidFill>
                  <a:srgbClr val="7030A0"/>
                </a:solidFill>
              </a:rPr>
              <a:t>основном), когда </a:t>
            </a:r>
            <a:r>
              <a:rPr lang="ru-RU" b="1" dirty="0" smtClean="0">
                <a:solidFill>
                  <a:srgbClr val="7030A0"/>
                </a:solidFill>
              </a:rPr>
              <a:t>выступайте.</a:t>
            </a:r>
            <a:endParaRPr lang="ru-RU" b="1" dirty="0">
              <a:solidFill>
                <a:srgbClr val="7030A0"/>
              </a:solidFill>
            </a:endParaRPr>
          </a:p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Не поворачивайтесь к аудитории </a:t>
            </a:r>
            <a:r>
              <a:rPr lang="ru-RU" b="1" dirty="0" smtClean="0">
                <a:solidFill>
                  <a:srgbClr val="7030A0"/>
                </a:solidFill>
              </a:rPr>
              <a:t>спиной.</a:t>
            </a:r>
            <a:endParaRPr lang="ru-RU" b="1" dirty="0">
              <a:solidFill>
                <a:srgbClr val="7030A0"/>
              </a:solidFill>
            </a:endParaRPr>
          </a:p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Притворитесь или очень крутым, или слегка безразличным к мнению других. </a:t>
            </a:r>
            <a:r>
              <a:rPr lang="ru-RU" b="1" dirty="0" smtClean="0">
                <a:solidFill>
                  <a:srgbClr val="7030A0"/>
                </a:solidFill>
              </a:rPr>
              <a:t>СЛЕГКА БЕЗРАЗЛИЧНЫМ </a:t>
            </a:r>
            <a:r>
              <a:rPr lang="ru-RU" b="1" dirty="0">
                <a:solidFill>
                  <a:srgbClr val="7030A0"/>
                </a:solidFill>
              </a:rPr>
              <a:t>– заметьте!</a:t>
            </a:r>
            <a:endParaRPr lang="uk-UA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9056"/>
            <a:ext cx="7391400" cy="563562"/>
          </a:xfrm>
        </p:spPr>
        <p:txBody>
          <a:bodyPr/>
          <a:lstStyle/>
          <a:p>
            <a:r>
              <a:rPr lang="ru-RU" sz="3200" dirty="0">
                <a:solidFill>
                  <a:srgbClr val="FFFF00"/>
                </a:solidFill>
              </a:rPr>
              <a:t>Из собственного опыта эксперта по презентациям Макса </a:t>
            </a:r>
            <a:r>
              <a:rPr lang="ru-RU" sz="3200" dirty="0" err="1">
                <a:solidFill>
                  <a:srgbClr val="FFFF00"/>
                </a:solidFill>
              </a:rPr>
              <a:t>Аткинсона</a:t>
            </a:r>
            <a:r>
              <a:rPr lang="ru-RU" sz="3200" dirty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Если вы потеряли нить доклада, просто посмотрите на слайд, он вам подскажет, что </a:t>
            </a:r>
            <a:r>
              <a:rPr lang="ru-RU" b="1" dirty="0" smtClean="0">
                <a:solidFill>
                  <a:srgbClr val="7030A0"/>
                </a:solidFill>
              </a:rPr>
              <a:t>говорить.</a:t>
            </a:r>
            <a:endParaRPr lang="ru-RU" b="1" dirty="0">
              <a:solidFill>
                <a:srgbClr val="7030A0"/>
              </a:solidFill>
            </a:endParaRPr>
          </a:p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В начале презентации пустите в ход юмор. Скажите что-нибудь остроумное. По теме конечно!</a:t>
            </a:r>
          </a:p>
          <a:p>
            <a:pPr marL="285750" lvl="1" algn="just">
              <a:spcAft>
                <a:spcPts val="1200"/>
              </a:spcAft>
            </a:pPr>
            <a:r>
              <a:rPr lang="ru-RU" b="1" dirty="0">
                <a:solidFill>
                  <a:srgbClr val="7030A0"/>
                </a:solidFill>
              </a:rPr>
              <a:t>Старайтесь в презентации больше использовать картинки, графики, диаграммы. Картинка должна быть неординарной, забавной, но «говорящей»! Она должна подкреплять ваши </a:t>
            </a:r>
            <a:r>
              <a:rPr lang="ru-RU" b="1" dirty="0" smtClean="0">
                <a:solidFill>
                  <a:srgbClr val="7030A0"/>
                </a:solidFill>
              </a:rPr>
              <a:t>слова.</a:t>
            </a:r>
            <a:endParaRPr lang="uk-UA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1"/>
            <a:ext cx="8610600" cy="5395930"/>
          </a:xfrm>
        </p:spPr>
        <p:txBody>
          <a:bodyPr/>
          <a:lstStyle/>
          <a:p>
            <a:pPr marL="0" indent="542925" algn="just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В </a:t>
            </a:r>
            <a:r>
              <a:rPr lang="ru-RU" sz="2800" dirty="0">
                <a:solidFill>
                  <a:srgbClr val="7030A0"/>
                </a:solidFill>
              </a:rPr>
              <a:t>большинстве случаев в</a:t>
            </a:r>
            <a:r>
              <a:rPr lang="ru-RU" sz="2800" dirty="0" smtClean="0">
                <a:solidFill>
                  <a:srgbClr val="7030A0"/>
                </a:solidFill>
              </a:rPr>
              <a:t>ы </a:t>
            </a:r>
            <a:r>
              <a:rPr lang="ru-RU" sz="2800" dirty="0">
                <a:solidFill>
                  <a:srgbClr val="7030A0"/>
                </a:solidFill>
              </a:rPr>
              <a:t>узнаете </a:t>
            </a:r>
            <a:r>
              <a:rPr lang="ru-RU" sz="2800" dirty="0" smtClean="0">
                <a:solidFill>
                  <a:srgbClr val="7030A0"/>
                </a:solidFill>
              </a:rPr>
              <a:t>понравилась ли презентация после </a:t>
            </a:r>
            <a:r>
              <a:rPr lang="ru-RU" sz="2800" dirty="0">
                <a:solidFill>
                  <a:srgbClr val="7030A0"/>
                </a:solidFill>
              </a:rPr>
              <a:t>ее завершения. 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0" indent="542925" algn="just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Если </a:t>
            </a:r>
            <a:r>
              <a:rPr lang="ru-RU" sz="2800" dirty="0">
                <a:solidFill>
                  <a:srgbClr val="7030A0"/>
                </a:solidFill>
              </a:rPr>
              <a:t>в аудитории начнется бурное обсуждение вашей темы, </a:t>
            </a:r>
            <a:r>
              <a:rPr lang="ru-RU" sz="2800" dirty="0" smtClean="0">
                <a:solidFill>
                  <a:srgbClr val="7030A0"/>
                </a:solidFill>
              </a:rPr>
              <a:t>обучающиеся </a:t>
            </a:r>
            <a:r>
              <a:rPr lang="ru-RU" sz="2800" dirty="0">
                <a:solidFill>
                  <a:srgbClr val="7030A0"/>
                </a:solidFill>
              </a:rPr>
              <a:t>будут задавать вопросы по теме (не те вопросы, как «я здесь не понял…», «как вы сказали?...» - они как раз означают, что вы не справились с </a:t>
            </a:r>
            <a:r>
              <a:rPr lang="ru-RU" sz="2800" dirty="0" smtClean="0">
                <a:solidFill>
                  <a:srgbClr val="7030A0"/>
                </a:solidFill>
              </a:rPr>
              <a:t>задачей), </a:t>
            </a:r>
            <a:r>
              <a:rPr lang="ru-RU" sz="2800" dirty="0" smtClean="0">
                <a:solidFill>
                  <a:srgbClr val="7030A0"/>
                </a:solidFill>
              </a:rPr>
              <a:t>вопросы, </a:t>
            </a:r>
            <a:r>
              <a:rPr lang="ru-RU" sz="2800" dirty="0" smtClean="0">
                <a:solidFill>
                  <a:srgbClr val="7030A0"/>
                </a:solidFill>
              </a:rPr>
              <a:t>развивающие </a:t>
            </a:r>
            <a:r>
              <a:rPr lang="ru-RU" sz="2800" dirty="0">
                <a:solidFill>
                  <a:srgbClr val="7030A0"/>
                </a:solidFill>
              </a:rPr>
              <a:t>тему, то она на </a:t>
            </a:r>
            <a:r>
              <a:rPr lang="ru-RU" sz="2800" dirty="0">
                <a:solidFill>
                  <a:srgbClr val="FF0000"/>
                </a:solidFill>
              </a:rPr>
              <a:t>100% </a:t>
            </a:r>
            <a:r>
              <a:rPr lang="ru-RU" sz="2800" dirty="0">
                <a:solidFill>
                  <a:srgbClr val="7030A0"/>
                </a:solidFill>
              </a:rPr>
              <a:t>понравилась слушателям!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WordArt 3"/>
          <p:cNvSpPr>
            <a:spLocks noChangeArrowheads="1" noChangeShapeType="1" noTextEdit="1"/>
          </p:cNvSpPr>
          <p:nvPr/>
        </p:nvSpPr>
        <p:spPr bwMode="gray">
          <a:xfrm>
            <a:off x="642910" y="1214422"/>
            <a:ext cx="8001056" cy="160497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uk-UA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</a:rPr>
              <a:t>Успехов при создании </a:t>
            </a:r>
          </a:p>
          <a:p>
            <a:pPr algn="ctr"/>
            <a:r>
              <a:rPr lang="uk-UA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</a:rPr>
              <a:t>презентаций</a:t>
            </a:r>
            <a:r>
              <a:rPr lang="en-US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</a:rPr>
              <a:t>!</a:t>
            </a:r>
            <a:endParaRPr lang="ru-RU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89803" dir="2700000" algn="ctr" rotWithShape="0">
                  <a:schemeClr val="tx1">
                    <a:alpha val="50000"/>
                  </a:schemeClr>
                </a:outerShdw>
              </a:effectLst>
              <a:latin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6325"/>
            <a:ext cx="4552952" cy="5248275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500" dirty="0"/>
              <a:t>Один человек пристал к Аристотелю с скучным и длинным рассказом. Наконец он спросил молчавшего все время философа: "Я не </a:t>
            </a:r>
            <a:r>
              <a:rPr lang="ru-RU" sz="2500" dirty="0" smtClean="0"/>
              <a:t>утомил </a:t>
            </a:r>
            <a:r>
              <a:rPr lang="ru-RU" sz="2500" dirty="0"/>
              <a:t>тебя?" </a:t>
            </a:r>
            <a:endParaRPr lang="ru-RU" sz="25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ru-RU" sz="2500" dirty="0"/>
              <a:t> </a:t>
            </a:r>
            <a:r>
              <a:rPr lang="ru-RU" sz="2500" dirty="0" smtClean="0"/>
              <a:t> На </a:t>
            </a:r>
            <a:r>
              <a:rPr lang="ru-RU" sz="2500" dirty="0"/>
              <a:t>что тот ответил: "Нет, я не слушал". "Заговори так, чтобы я тебя увидел", – предложил ему </a:t>
            </a:r>
            <a:r>
              <a:rPr lang="ru-RU" sz="2500" dirty="0" smtClean="0"/>
              <a:t>   Аристотель</a:t>
            </a:r>
            <a:endParaRPr lang="ru-RU" sz="2500" dirty="0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071545"/>
            <a:ext cx="4031214" cy="5275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Человек запоминает</a:t>
            </a:r>
            <a:endParaRPr lang="en-US" dirty="0">
              <a:solidFill>
                <a:srgbClr val="FFFF00"/>
              </a:solidFill>
            </a:endParaRPr>
          </a:p>
        </p:txBody>
      </p:sp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1428728" y="1643049"/>
            <a:ext cx="1071570" cy="928695"/>
            <a:chOff x="1110" y="2656"/>
            <a:chExt cx="1549" cy="1351"/>
          </a:xfrm>
        </p:grpSpPr>
        <p:sp>
          <p:nvSpPr>
            <p:cNvPr id="65540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41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42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543" name="Group 7"/>
          <p:cNvGrpSpPr>
            <a:grpSpLocks/>
          </p:cNvGrpSpPr>
          <p:nvPr/>
        </p:nvGrpSpPr>
        <p:grpSpPr bwMode="auto">
          <a:xfrm>
            <a:off x="1428728" y="2714620"/>
            <a:ext cx="1090634" cy="889005"/>
            <a:chOff x="3174" y="2656"/>
            <a:chExt cx="1549" cy="1351"/>
          </a:xfrm>
        </p:grpSpPr>
        <p:sp>
          <p:nvSpPr>
            <p:cNvPr id="65544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45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46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2643174" y="1885936"/>
            <a:ext cx="262680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>
                <a:solidFill>
                  <a:schemeClr val="tx2"/>
                </a:solidFill>
              </a:rPr>
              <a:t>услышанного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gray">
          <a:xfrm>
            <a:off x="1571604" y="1857364"/>
            <a:ext cx="8080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2743384" y="2928934"/>
            <a:ext cx="227184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b="1" dirty="0">
                <a:solidFill>
                  <a:schemeClr val="tx2"/>
                </a:solidFill>
              </a:rPr>
              <a:t>увиденного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gray">
          <a:xfrm>
            <a:off x="1643042" y="2928934"/>
            <a:ext cx="8018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5553" name="Group 17"/>
          <p:cNvGrpSpPr>
            <a:grpSpLocks/>
          </p:cNvGrpSpPr>
          <p:nvPr/>
        </p:nvGrpSpPr>
        <p:grpSpPr bwMode="auto">
          <a:xfrm>
            <a:off x="1428728" y="3719522"/>
            <a:ext cx="1143008" cy="923924"/>
            <a:chOff x="1110" y="2656"/>
            <a:chExt cx="1549" cy="1351"/>
          </a:xfrm>
        </p:grpSpPr>
        <p:sp>
          <p:nvSpPr>
            <p:cNvPr id="65554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55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556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5561" name="Line 25"/>
          <p:cNvSpPr>
            <a:spLocks noChangeShapeType="1"/>
          </p:cNvSpPr>
          <p:nvPr/>
        </p:nvSpPr>
        <p:spPr bwMode="auto">
          <a:xfrm>
            <a:off x="2428858" y="4614870"/>
            <a:ext cx="642942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2" name="Text Box 26"/>
          <p:cNvSpPr txBox="1">
            <a:spLocks noChangeArrowheads="1"/>
          </p:cNvSpPr>
          <p:nvPr/>
        </p:nvSpPr>
        <p:spPr bwMode="auto">
          <a:xfrm>
            <a:off x="2424894" y="4001521"/>
            <a:ext cx="7290736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600" b="1" dirty="0" smtClean="0">
                <a:solidFill>
                  <a:schemeClr val="tx2"/>
                </a:solidFill>
              </a:rPr>
              <a:t>то, </a:t>
            </a:r>
            <a:r>
              <a:rPr lang="ru-RU" sz="2600" b="1" dirty="0">
                <a:solidFill>
                  <a:schemeClr val="tx2"/>
                </a:solidFill>
              </a:rPr>
              <a:t>что видит и слышит одновременно</a:t>
            </a:r>
            <a:endParaRPr lang="en-US" sz="2600" b="1" dirty="0">
              <a:solidFill>
                <a:schemeClr val="tx2"/>
              </a:solidFill>
            </a:endParaRPr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gray">
          <a:xfrm>
            <a:off x="1643042" y="3929063"/>
            <a:ext cx="80182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50%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67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 flipV="1">
            <a:off x="2343132" y="3571876"/>
            <a:ext cx="285752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Line 11"/>
          <p:cNvSpPr>
            <a:spLocks noChangeShapeType="1"/>
          </p:cNvSpPr>
          <p:nvPr/>
        </p:nvSpPr>
        <p:spPr bwMode="auto">
          <a:xfrm flipV="1">
            <a:off x="2343134" y="2528880"/>
            <a:ext cx="285752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107504" y="4857760"/>
            <a:ext cx="8750776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57188" algn="just" eaLnBrk="0" hangingPunct="0"/>
            <a:r>
              <a:rPr lang="ru-RU" sz="2600" b="1" dirty="0" smtClean="0">
                <a:solidFill>
                  <a:schemeClr val="tx2"/>
                </a:solidFill>
              </a:rPr>
              <a:t>Улучшение </a:t>
            </a:r>
            <a:r>
              <a:rPr lang="ru-RU" sz="2600" b="1" dirty="0">
                <a:solidFill>
                  <a:schemeClr val="tx2"/>
                </a:solidFill>
              </a:rPr>
              <a:t>процесса восприятия и запоминания информации с помощью ярких образов – это основа любой современной презентации</a:t>
            </a:r>
            <a:endParaRPr lang="en-US" sz="2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535114"/>
            <a:ext cx="7804176" cy="38941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uk-UA" sz="4000" u="sng" dirty="0" smtClean="0">
              <a:solidFill>
                <a:schemeClr val="tx2"/>
              </a:solidFill>
            </a:endParaRPr>
          </a:p>
          <a:p>
            <a:pPr algn="r">
              <a:lnSpc>
                <a:spcPct val="80000"/>
              </a:lnSpc>
            </a:pPr>
            <a:r>
              <a:rPr lang="uk-UA" sz="4000" u="sng" dirty="0" smtClean="0">
                <a:solidFill>
                  <a:srgbClr val="7030A0"/>
                </a:solidFill>
              </a:rPr>
              <a:t>Мультимедийная    </a:t>
            </a:r>
            <a:r>
              <a:rPr lang="uk-UA" sz="4000" u="sng" dirty="0" err="1" smtClean="0">
                <a:solidFill>
                  <a:srgbClr val="7030A0"/>
                </a:solidFill>
              </a:rPr>
              <a:t>презентация-</a:t>
            </a:r>
            <a:r>
              <a:rPr lang="uk-UA" sz="4000" u="sng" dirty="0" smtClean="0">
                <a:solidFill>
                  <a:srgbClr val="7030A0"/>
                </a:solidFill>
              </a:rPr>
              <a:t> </a:t>
            </a:r>
            <a:endParaRPr lang="en-US" sz="4000" u="sng" dirty="0">
              <a:solidFill>
                <a:srgbClr val="7030A0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dirty="0" smtClean="0">
                <a:solidFill>
                  <a:schemeClr val="tx2"/>
                </a:solidFill>
              </a:rPr>
              <a:t>это </a:t>
            </a:r>
            <a:r>
              <a:rPr lang="ru-RU" dirty="0">
                <a:solidFill>
                  <a:schemeClr val="tx2"/>
                </a:solidFill>
              </a:rPr>
              <a:t>современный </a:t>
            </a:r>
            <a:r>
              <a:rPr lang="ru-RU" dirty="0" smtClean="0">
                <a:solidFill>
                  <a:schemeClr val="tx2"/>
                </a:solidFill>
              </a:rPr>
              <a:t>высокотехнологический способ донесения информации </a:t>
            </a:r>
            <a:r>
              <a:rPr lang="ru-RU" dirty="0">
                <a:solidFill>
                  <a:schemeClr val="tx2"/>
                </a:solidFill>
              </a:rPr>
              <a:t>до </a:t>
            </a:r>
            <a:r>
              <a:rPr lang="ru-RU" dirty="0" smtClean="0">
                <a:solidFill>
                  <a:schemeClr val="tx2"/>
                </a:solidFill>
              </a:rPr>
              <a:t>обучающихся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AutoShape 3"/>
          <p:cNvSpPr>
            <a:spLocks noChangeArrowheads="1"/>
          </p:cNvSpPr>
          <p:nvPr/>
        </p:nvSpPr>
        <p:spPr bwMode="auto">
          <a:xfrm>
            <a:off x="5562600" y="3495676"/>
            <a:ext cx="2286000" cy="107633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auto">
          <a:xfrm>
            <a:off x="1071538" y="3495676"/>
            <a:ext cx="2357462" cy="107633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899592" y="3649808"/>
            <a:ext cx="2664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2000" b="1" dirty="0" smtClean="0">
                <a:solidFill>
                  <a:srgbClr val="8B5DE7"/>
                </a:solidFill>
              </a:rPr>
              <a:t>Мультимедийный ролик</a:t>
            </a:r>
            <a:endParaRPr lang="en-US" sz="1400" dirty="0">
              <a:solidFill>
                <a:srgbClr val="8B5DE7"/>
              </a:solidFill>
            </a:endParaRPr>
          </a:p>
        </p:txBody>
      </p:sp>
      <p:sp>
        <p:nvSpPr>
          <p:cNvPr id="67591" name="Freeform 7"/>
          <p:cNvSpPr>
            <a:spLocks/>
          </p:cNvSpPr>
          <p:nvPr/>
        </p:nvSpPr>
        <p:spPr bwMode="gray">
          <a:xfrm>
            <a:off x="3428999" y="3255963"/>
            <a:ext cx="696913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2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3" name="Freeform 9"/>
          <p:cNvSpPr>
            <a:spLocks/>
          </p:cNvSpPr>
          <p:nvPr/>
        </p:nvSpPr>
        <p:spPr bwMode="gray">
          <a:xfrm flipH="1">
            <a:off x="4788023" y="3286124"/>
            <a:ext cx="720079" cy="1211264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7594" name="Group 10"/>
          <p:cNvGrpSpPr>
            <a:grpSpLocks/>
          </p:cNvGrpSpPr>
          <p:nvPr/>
        </p:nvGrpSpPr>
        <p:grpSpPr bwMode="auto">
          <a:xfrm>
            <a:off x="2714612" y="1555735"/>
            <a:ext cx="3475052" cy="1730389"/>
            <a:chOff x="1997" y="1314"/>
            <a:chExt cx="1889" cy="1009"/>
          </a:xfrm>
        </p:grpSpPr>
        <p:grpSp>
          <p:nvGrpSpPr>
            <p:cNvPr id="67595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7596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597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7598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7599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7600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7601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3050008" y="1785926"/>
            <a:ext cx="290111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uk-UA" sz="2400" b="1" dirty="0" smtClean="0">
                <a:solidFill>
                  <a:srgbClr val="003399"/>
                </a:solidFill>
              </a:rPr>
              <a:t>Мультимедийная </a:t>
            </a:r>
          </a:p>
          <a:p>
            <a:pPr algn="ctr" eaLnBrk="0" hangingPunct="0"/>
            <a:r>
              <a:rPr lang="uk-UA" sz="2400" b="1" dirty="0" smtClean="0">
                <a:solidFill>
                  <a:srgbClr val="003399"/>
                </a:solidFill>
              </a:rPr>
              <a:t>презентация</a:t>
            </a:r>
            <a:endParaRPr lang="en-US" sz="1400" dirty="0">
              <a:solidFill>
                <a:srgbClr val="003399"/>
              </a:solidFill>
            </a:endParaRPr>
          </a:p>
        </p:txBody>
      </p:sp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508103" y="3721246"/>
            <a:ext cx="24482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uk-UA" sz="2000" b="1" dirty="0" smtClean="0">
                <a:solidFill>
                  <a:srgbClr val="FF33CC"/>
                </a:solidFill>
              </a:rPr>
              <a:t>Информационная  часть</a:t>
            </a:r>
            <a:endParaRPr lang="en-US" sz="1400" dirty="0">
              <a:solidFill>
                <a:srgbClr val="FF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3" name="Group 3"/>
          <p:cNvGrpSpPr>
            <a:grpSpLocks/>
          </p:cNvGrpSpPr>
          <p:nvPr/>
        </p:nvGrpSpPr>
        <p:grpSpPr bwMode="auto">
          <a:xfrm>
            <a:off x="785786" y="1214470"/>
            <a:ext cx="7390704" cy="4743408"/>
            <a:chOff x="877" y="1220"/>
            <a:chExt cx="4129" cy="2524"/>
          </a:xfrm>
        </p:grpSpPr>
        <p:sp>
          <p:nvSpPr>
            <p:cNvPr id="92164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/>
              <a:ahLst/>
              <a:cxnLst>
                <a:cxn ang="0">
                  <a:pos x="1692" y="12"/>
                </a:cxn>
                <a:cxn ang="0">
                  <a:pos x="1234" y="74"/>
                </a:cxn>
                <a:cxn ang="0">
                  <a:pos x="828" y="182"/>
                </a:cxn>
                <a:cxn ang="0">
                  <a:pos x="486" y="330"/>
                </a:cxn>
                <a:cxn ang="0">
                  <a:pos x="226" y="510"/>
                </a:cxn>
                <a:cxn ang="0">
                  <a:pos x="58" y="718"/>
                </a:cxn>
                <a:cxn ang="0">
                  <a:pos x="0" y="944"/>
                </a:cxn>
                <a:cxn ang="0">
                  <a:pos x="58" y="1170"/>
                </a:cxn>
                <a:cxn ang="0">
                  <a:pos x="226" y="1378"/>
                </a:cxn>
                <a:cxn ang="0">
                  <a:pos x="486" y="1558"/>
                </a:cxn>
                <a:cxn ang="0">
                  <a:pos x="828" y="1706"/>
                </a:cxn>
                <a:cxn ang="0">
                  <a:pos x="1234" y="1814"/>
                </a:cxn>
                <a:cxn ang="0">
                  <a:pos x="1692" y="1876"/>
                </a:cxn>
                <a:cxn ang="0">
                  <a:pos x="2186" y="1884"/>
                </a:cxn>
                <a:cxn ang="0">
                  <a:pos x="2658" y="1840"/>
                </a:cxn>
                <a:cxn ang="0">
                  <a:pos x="3084" y="1746"/>
                </a:cxn>
                <a:cxn ang="0">
                  <a:pos x="3448" y="1612"/>
                </a:cxn>
                <a:cxn ang="0">
                  <a:pos x="3738" y="1442"/>
                </a:cxn>
                <a:cxn ang="0">
                  <a:pos x="3938" y="1242"/>
                </a:cxn>
                <a:cxn ang="0">
                  <a:pos x="4034" y="1022"/>
                </a:cxn>
                <a:cxn ang="0">
                  <a:pos x="4014" y="790"/>
                </a:cxn>
                <a:cxn ang="0">
                  <a:pos x="3882" y="576"/>
                </a:cxn>
                <a:cxn ang="0">
                  <a:pos x="3650" y="386"/>
                </a:cxn>
                <a:cxn ang="0">
                  <a:pos x="3334" y="228"/>
                </a:cxn>
                <a:cxn ang="0">
                  <a:pos x="2948" y="106"/>
                </a:cxn>
                <a:cxn ang="0">
                  <a:pos x="2506" y="28"/>
                </a:cxn>
                <a:cxn ang="0">
                  <a:pos x="2020" y="0"/>
                </a:cxn>
                <a:cxn ang="0">
                  <a:pos x="1606" y="1736"/>
                </a:cxn>
                <a:cxn ang="0">
                  <a:pos x="1164" y="1678"/>
                </a:cxn>
                <a:cxn ang="0">
                  <a:pos x="776" y="1576"/>
                </a:cxn>
                <a:cxn ang="0">
                  <a:pos x="458" y="1436"/>
                </a:cxn>
                <a:cxn ang="0">
                  <a:pos x="224" y="1266"/>
                </a:cxn>
                <a:cxn ang="0">
                  <a:pos x="88" y="1074"/>
                </a:cxn>
                <a:cxn ang="0">
                  <a:pos x="68" y="864"/>
                </a:cxn>
                <a:cxn ang="0">
                  <a:pos x="166" y="664"/>
                </a:cxn>
                <a:cxn ang="0">
                  <a:pos x="370" y="486"/>
                </a:cxn>
                <a:cxn ang="0">
                  <a:pos x="662" y="336"/>
                </a:cxn>
                <a:cxn ang="0">
                  <a:pos x="1028" y="222"/>
                </a:cxn>
                <a:cxn ang="0">
                  <a:pos x="1454" y="148"/>
                </a:cxn>
                <a:cxn ang="0">
                  <a:pos x="1922" y="120"/>
                </a:cxn>
                <a:cxn ang="0">
                  <a:pos x="2392" y="148"/>
                </a:cxn>
                <a:cxn ang="0">
                  <a:pos x="2818" y="222"/>
                </a:cxn>
                <a:cxn ang="0">
                  <a:pos x="3184" y="336"/>
                </a:cxn>
                <a:cxn ang="0">
                  <a:pos x="3476" y="486"/>
                </a:cxn>
                <a:cxn ang="0">
                  <a:pos x="3680" y="664"/>
                </a:cxn>
                <a:cxn ang="0">
                  <a:pos x="3778" y="864"/>
                </a:cxn>
                <a:cxn ang="0">
                  <a:pos x="3758" y="1074"/>
                </a:cxn>
                <a:cxn ang="0">
                  <a:pos x="3622" y="1266"/>
                </a:cxn>
                <a:cxn ang="0">
                  <a:pos x="3388" y="1436"/>
                </a:cxn>
                <a:cxn ang="0">
                  <a:pos x="3070" y="1576"/>
                </a:cxn>
                <a:cxn ang="0">
                  <a:pos x="2682" y="1678"/>
                </a:cxn>
                <a:cxn ang="0">
                  <a:pos x="2240" y="1736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5" name="Oval 5"/>
            <p:cNvSpPr>
              <a:spLocks noChangeArrowheads="1"/>
            </p:cNvSpPr>
            <p:nvPr/>
          </p:nvSpPr>
          <p:spPr bwMode="auto">
            <a:xfrm rot="20056323">
              <a:off x="3108" y="165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166" name="Oval 6"/>
            <p:cNvSpPr>
              <a:spLocks noChangeArrowheads="1"/>
            </p:cNvSpPr>
            <p:nvPr/>
          </p:nvSpPr>
          <p:spPr bwMode="auto">
            <a:xfrm rot="20056323">
              <a:off x="4334" y="166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167" name="Oval 7"/>
            <p:cNvSpPr>
              <a:spLocks noChangeArrowheads="1"/>
            </p:cNvSpPr>
            <p:nvPr/>
          </p:nvSpPr>
          <p:spPr bwMode="auto">
            <a:xfrm rot="20056323">
              <a:off x="1871" y="3478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168" name="Oval 8"/>
            <p:cNvSpPr>
              <a:spLocks noChangeArrowheads="1"/>
            </p:cNvSpPr>
            <p:nvPr/>
          </p:nvSpPr>
          <p:spPr bwMode="auto">
            <a:xfrm rot="20056323">
              <a:off x="3201" y="3141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169" name="Oval 9"/>
            <p:cNvSpPr>
              <a:spLocks noChangeArrowheads="1"/>
            </p:cNvSpPr>
            <p:nvPr/>
          </p:nvSpPr>
          <p:spPr bwMode="auto">
            <a:xfrm rot="20056323">
              <a:off x="1254" y="2761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170" name="Oval 10"/>
            <p:cNvSpPr>
              <a:spLocks noChangeArrowheads="1"/>
            </p:cNvSpPr>
            <p:nvPr/>
          </p:nvSpPr>
          <p:spPr bwMode="gray">
            <a:xfrm>
              <a:off x="2779" y="1220"/>
              <a:ext cx="720" cy="694"/>
            </a:xfrm>
            <a:prstGeom prst="ellipse">
              <a:avLst/>
            </a:prstGeom>
            <a:solidFill>
              <a:srgbClr val="99FF33"/>
            </a:solidFill>
            <a:ln w="9525">
              <a:noFill/>
              <a:round/>
              <a:headEnd/>
              <a:tailEnd/>
            </a:ln>
            <a:effectLst>
              <a:innerShdw blurRad="736600">
                <a:prstClr val="black"/>
              </a:inn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2171" name="Oval 11"/>
            <p:cNvSpPr>
              <a:spLocks noChangeArrowheads="1"/>
            </p:cNvSpPr>
            <p:nvPr/>
          </p:nvSpPr>
          <p:spPr bwMode="gray">
            <a:xfrm>
              <a:off x="957" y="2295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373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2172" name="Oval 12"/>
            <p:cNvSpPr>
              <a:spLocks noChangeArrowheads="1"/>
            </p:cNvSpPr>
            <p:nvPr/>
          </p:nvSpPr>
          <p:spPr bwMode="gray">
            <a:xfrm>
              <a:off x="1493" y="3050"/>
              <a:ext cx="781" cy="69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2173" name="Oval 13"/>
            <p:cNvSpPr>
              <a:spLocks noChangeArrowheads="1"/>
            </p:cNvSpPr>
            <p:nvPr/>
          </p:nvSpPr>
          <p:spPr bwMode="gray">
            <a:xfrm>
              <a:off x="2793" y="2728"/>
              <a:ext cx="719" cy="6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35686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2174" name="Oval 14"/>
            <p:cNvSpPr>
              <a:spLocks noChangeArrowheads="1"/>
            </p:cNvSpPr>
            <p:nvPr/>
          </p:nvSpPr>
          <p:spPr bwMode="gray">
            <a:xfrm>
              <a:off x="3870" y="1258"/>
              <a:ext cx="800" cy="695"/>
            </a:xfrm>
            <a:prstGeom prst="ellipse">
              <a:avLst/>
            </a:prstGeom>
            <a:solidFill>
              <a:srgbClr val="FF33CC"/>
            </a:solidFill>
            <a:ln w="9525">
              <a:noFill/>
              <a:round/>
              <a:headEnd/>
              <a:tailEnd/>
            </a:ln>
            <a:effectLst>
              <a:innerShdw blurRad="762000">
                <a:prstClr val="black"/>
              </a:innerShdw>
            </a:effectLst>
          </p:spPr>
          <p:txBody>
            <a:bodyPr wrap="none" anchor="ctr"/>
            <a:lstStyle/>
            <a:p>
              <a:pPr algn="ctr"/>
              <a:endParaRPr lang="ru-RU" b="1"/>
            </a:p>
          </p:txBody>
        </p:sp>
        <p:sp>
          <p:nvSpPr>
            <p:cNvPr id="92175" name="Text Box 15"/>
            <p:cNvSpPr txBox="1">
              <a:spLocks noChangeArrowheads="1"/>
            </p:cNvSpPr>
            <p:nvPr/>
          </p:nvSpPr>
          <p:spPr bwMode="white">
            <a:xfrm>
              <a:off x="972" y="2436"/>
              <a:ext cx="659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3</a:t>
              </a:r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D</a:t>
              </a:r>
              <a:endPara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  <a:p>
              <a:pPr algn="ctr"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модели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176" name="Text Box 16"/>
            <p:cNvSpPr txBox="1">
              <a:spLocks noChangeArrowheads="1"/>
            </p:cNvSpPr>
            <p:nvPr/>
          </p:nvSpPr>
          <p:spPr bwMode="white">
            <a:xfrm>
              <a:off x="2894" y="1469"/>
              <a:ext cx="55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Видео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177" name="Text Box 17"/>
            <p:cNvSpPr txBox="1">
              <a:spLocks noChangeArrowheads="1"/>
            </p:cNvSpPr>
            <p:nvPr/>
          </p:nvSpPr>
          <p:spPr bwMode="white">
            <a:xfrm>
              <a:off x="3870" y="1486"/>
              <a:ext cx="90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1" dirty="0" err="1" smtClean="0">
                  <a:solidFill>
                    <a:schemeClr val="bg1"/>
                  </a:solidFill>
                  <a:latin typeface="Verdana" pitchFamily="34" charset="0"/>
                </a:rPr>
                <a:t>Навигация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2178" name="Text Box 18"/>
            <p:cNvSpPr txBox="1">
              <a:spLocks noChangeArrowheads="1"/>
            </p:cNvSpPr>
            <p:nvPr/>
          </p:nvSpPr>
          <p:spPr bwMode="white">
            <a:xfrm>
              <a:off x="2888" y="2977"/>
              <a:ext cx="510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Текст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179" name="Text Box 19"/>
            <p:cNvSpPr txBox="1">
              <a:spLocks noChangeArrowheads="1"/>
            </p:cNvSpPr>
            <p:nvPr/>
          </p:nvSpPr>
          <p:spPr bwMode="white">
            <a:xfrm>
              <a:off x="1500" y="3174"/>
              <a:ext cx="814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Рисунки,</a:t>
              </a:r>
            </a:p>
            <a:p>
              <a:pPr algn="ctr"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Фото-</a:t>
              </a:r>
              <a:endParaRPr lang="uk-U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  <a:p>
              <a:pPr algn="ctr"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графии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92180" name="Text Box 20"/>
            <p:cNvSpPr txBox="1">
              <a:spLocks noChangeArrowheads="1"/>
            </p:cNvSpPr>
            <p:nvPr/>
          </p:nvSpPr>
          <p:spPr bwMode="auto">
            <a:xfrm rot="19972299">
              <a:off x="1944" y="2046"/>
              <a:ext cx="2063" cy="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uk-UA" sz="2800" b="1" dirty="0" smtClean="0"/>
                <a:t>Элементы</a:t>
              </a:r>
            </a:p>
            <a:p>
              <a:pPr algn="ctr" eaLnBrk="0" hangingPunct="0"/>
              <a:r>
                <a:rPr lang="uk-UA" sz="2800" b="1" dirty="0"/>
                <a:t>м</a:t>
              </a:r>
              <a:r>
                <a:rPr lang="uk-UA" sz="2800" b="1" dirty="0" smtClean="0"/>
                <a:t>ультимедийной</a:t>
              </a:r>
            </a:p>
            <a:p>
              <a:pPr algn="ctr" eaLnBrk="0" hangingPunct="0"/>
              <a:r>
                <a:rPr lang="uk-UA" sz="2800" b="1" dirty="0" smtClean="0"/>
                <a:t>презентации</a:t>
              </a:r>
              <a:endParaRPr lang="en-US" sz="2800" b="1" dirty="0"/>
            </a:p>
          </p:txBody>
        </p:sp>
        <p:sp>
          <p:nvSpPr>
            <p:cNvPr id="28" name="Oval 8"/>
            <p:cNvSpPr>
              <a:spLocks noChangeArrowheads="1"/>
            </p:cNvSpPr>
            <p:nvPr/>
          </p:nvSpPr>
          <p:spPr bwMode="auto">
            <a:xfrm rot="20056323">
              <a:off x="4305" y="2583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gray">
            <a:xfrm>
              <a:off x="3897" y="2170"/>
              <a:ext cx="719" cy="69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>
              <a:innerShdw blurRad="762000">
                <a:prstClr val="black"/>
              </a:inn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white">
            <a:xfrm>
              <a:off x="3878" y="2404"/>
              <a:ext cx="85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Анимация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 rot="20056323">
              <a:off x="2044" y="2001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10"/>
            <p:cNvSpPr>
              <a:spLocks noChangeArrowheads="1"/>
            </p:cNvSpPr>
            <p:nvPr/>
          </p:nvSpPr>
          <p:spPr bwMode="gray">
            <a:xfrm>
              <a:off x="1715" y="1569"/>
              <a:ext cx="720" cy="694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innerShdw blurRad="635000">
                <a:prstClr val="black"/>
              </a:innerShdw>
            </a:effec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3" name="Text Box 16"/>
            <p:cNvSpPr txBox="1">
              <a:spLocks noChangeArrowheads="1"/>
            </p:cNvSpPr>
            <p:nvPr/>
          </p:nvSpPr>
          <p:spPr bwMode="white">
            <a:xfrm>
              <a:off x="1835" y="1818"/>
              <a:ext cx="559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uk-UA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rPr>
                <a:t>Аудио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Преимущества презентаций</a:t>
            </a:r>
            <a:r>
              <a:rPr lang="ru-RU" sz="2400" dirty="0"/>
              <a:t>:</a:t>
            </a:r>
            <a:endParaRPr lang="en-US" sz="2400" dirty="0"/>
          </a:p>
        </p:txBody>
      </p:sp>
      <p:grpSp>
        <p:nvGrpSpPr>
          <p:cNvPr id="89091" name="Group 3"/>
          <p:cNvGrpSpPr>
            <a:grpSpLocks/>
          </p:cNvGrpSpPr>
          <p:nvPr/>
        </p:nvGrpSpPr>
        <p:grpSpPr bwMode="auto">
          <a:xfrm>
            <a:off x="827088" y="1826305"/>
            <a:ext cx="2562226" cy="2888580"/>
            <a:chOff x="473" y="1291"/>
            <a:chExt cx="1614" cy="2547"/>
          </a:xfrm>
        </p:grpSpPr>
        <p:sp>
          <p:nvSpPr>
            <p:cNvPr id="89092" name="AutoShape 4"/>
            <p:cNvSpPr>
              <a:spLocks noChangeArrowheads="1"/>
            </p:cNvSpPr>
            <p:nvPr/>
          </p:nvSpPr>
          <p:spPr bwMode="gray">
            <a:xfrm>
              <a:off x="473" y="1490"/>
              <a:ext cx="1610" cy="1815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093" name="AutoShape 5"/>
            <p:cNvSpPr>
              <a:spLocks noChangeArrowheads="1"/>
            </p:cNvSpPr>
            <p:nvPr/>
          </p:nvSpPr>
          <p:spPr bwMode="gray">
            <a:xfrm>
              <a:off x="473" y="1495"/>
              <a:ext cx="1590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094" name="AutoShape 6"/>
            <p:cNvSpPr>
              <a:spLocks noChangeArrowheads="1"/>
            </p:cNvSpPr>
            <p:nvPr/>
          </p:nvSpPr>
          <p:spPr bwMode="gray">
            <a:xfrm>
              <a:off x="473" y="1509"/>
              <a:ext cx="1583" cy="17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095" name="AutoShape 7"/>
            <p:cNvSpPr>
              <a:spLocks noChangeArrowheads="1"/>
            </p:cNvSpPr>
            <p:nvPr/>
          </p:nvSpPr>
          <p:spPr bwMode="gray">
            <a:xfrm>
              <a:off x="626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096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097" name="AutoShape 9"/>
            <p:cNvSpPr>
              <a:spLocks noChangeArrowheads="1"/>
            </p:cNvSpPr>
            <p:nvPr/>
          </p:nvSpPr>
          <p:spPr bwMode="gray">
            <a:xfrm>
              <a:off x="473" y="3305"/>
              <a:ext cx="1583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9098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8909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910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0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0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0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9104" name="Text Box 16"/>
            <p:cNvSpPr txBox="1">
              <a:spLocks noChangeArrowheads="1"/>
            </p:cNvSpPr>
            <p:nvPr/>
          </p:nvSpPr>
          <p:spPr bwMode="gray">
            <a:xfrm>
              <a:off x="1267" y="129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1</a:t>
              </a:r>
              <a:endParaRPr lang="en-US" dirty="0"/>
            </a:p>
          </p:txBody>
        </p:sp>
        <p:sp>
          <p:nvSpPr>
            <p:cNvPr id="89105" name="Text Box 17"/>
            <p:cNvSpPr txBox="1">
              <a:spLocks noChangeArrowheads="1"/>
            </p:cNvSpPr>
            <p:nvPr/>
          </p:nvSpPr>
          <p:spPr bwMode="gray">
            <a:xfrm>
              <a:off x="473" y="1776"/>
              <a:ext cx="1614" cy="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uk-UA" sz="2600" b="1" dirty="0" smtClean="0">
                  <a:solidFill>
                    <a:srgbClr val="FF0000"/>
                  </a:solidFill>
                  <a:latin typeface="Verdana" pitchFamily="34" charset="0"/>
                </a:rPr>
                <a:t>наглядность</a:t>
              </a:r>
              <a:endParaRPr lang="en-US" sz="2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9106" name="Group 18"/>
          <p:cNvGrpSpPr>
            <a:grpSpLocks/>
          </p:cNvGrpSpPr>
          <p:nvPr/>
        </p:nvGrpSpPr>
        <p:grpSpPr bwMode="auto">
          <a:xfrm>
            <a:off x="3581400" y="1811561"/>
            <a:ext cx="2166938" cy="2903323"/>
            <a:chOff x="2208" y="1278"/>
            <a:chExt cx="1365" cy="2560"/>
          </a:xfrm>
        </p:grpSpPr>
        <p:sp>
          <p:nvSpPr>
            <p:cNvPr id="89107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08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09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10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11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9112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9113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9114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9115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9116" name="Text Box 28"/>
            <p:cNvSpPr txBox="1">
              <a:spLocks noChangeArrowheads="1"/>
            </p:cNvSpPr>
            <p:nvPr/>
          </p:nvSpPr>
          <p:spPr bwMode="gray">
            <a:xfrm>
              <a:off x="2764" y="1278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2</a:t>
              </a:r>
              <a:endParaRPr lang="en-US" dirty="0"/>
            </a:p>
          </p:txBody>
        </p:sp>
        <p:sp>
          <p:nvSpPr>
            <p:cNvPr id="89117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4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uk-UA" sz="2800" b="1" dirty="0" smtClean="0">
                  <a:solidFill>
                    <a:srgbClr val="7030A0"/>
                  </a:solidFill>
                  <a:latin typeface="Verdana" pitchFamily="34" charset="0"/>
                </a:rPr>
                <a:t>удобство</a:t>
              </a:r>
              <a:endParaRPr lang="en-US" sz="2800" b="1" dirty="0">
                <a:solidFill>
                  <a:srgbClr val="7030A0"/>
                </a:solidFill>
              </a:endParaRPr>
            </a:p>
          </p:txBody>
        </p:sp>
        <p:sp>
          <p:nvSpPr>
            <p:cNvPr id="89118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19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9120" name="Group 32"/>
          <p:cNvGrpSpPr>
            <a:grpSpLocks/>
          </p:cNvGrpSpPr>
          <p:nvPr/>
        </p:nvGrpSpPr>
        <p:grpSpPr bwMode="auto">
          <a:xfrm>
            <a:off x="5937250" y="1826305"/>
            <a:ext cx="2170113" cy="2888580"/>
            <a:chOff x="3692" y="1291"/>
            <a:chExt cx="1367" cy="2547"/>
          </a:xfrm>
        </p:grpSpPr>
        <p:sp>
          <p:nvSpPr>
            <p:cNvPr id="89121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22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23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24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9125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89126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9127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28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29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9130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9131" name="Text Box 43"/>
            <p:cNvSpPr txBox="1">
              <a:spLocks noChangeArrowheads="1"/>
            </p:cNvSpPr>
            <p:nvPr/>
          </p:nvSpPr>
          <p:spPr bwMode="gray">
            <a:xfrm>
              <a:off x="4252" y="1291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00"/>
                  </a:solidFill>
                </a:rPr>
                <a:t>3</a:t>
              </a:r>
              <a:endParaRPr lang="en-US" dirty="0"/>
            </a:p>
          </p:txBody>
        </p:sp>
        <p:sp>
          <p:nvSpPr>
            <p:cNvPr id="89132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4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uk-UA" sz="2800" b="1" dirty="0" smtClean="0">
                  <a:solidFill>
                    <a:srgbClr val="FF33CC"/>
                  </a:solidFill>
                  <a:latin typeface="Verdana" pitchFamily="34" charset="0"/>
                </a:rPr>
                <a:t>скорость</a:t>
              </a:r>
              <a:endParaRPr lang="en-US" sz="2800" b="1" dirty="0">
                <a:solidFill>
                  <a:srgbClr val="FF33CC"/>
                </a:solidFill>
              </a:endParaRPr>
            </a:p>
          </p:txBody>
        </p:sp>
        <p:sp>
          <p:nvSpPr>
            <p:cNvPr id="89133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34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8548"/>
            <a:ext cx="7643866" cy="742952"/>
          </a:xfrm>
        </p:spPr>
        <p:txBody>
          <a:bodyPr/>
          <a:lstStyle/>
          <a:p>
            <a:pPr algn="ctr"/>
            <a:r>
              <a:rPr lang="uk-UA" sz="3200" dirty="0" smtClean="0">
                <a:solidFill>
                  <a:srgbClr val="FFFF00"/>
                </a:solidFill>
              </a:rPr>
              <a:t>Процесс создания компьютерной презентации</a:t>
            </a:r>
            <a:endParaRPr lang="en-US" sz="3200" dirty="0">
              <a:solidFill>
                <a:srgbClr val="FFFF00"/>
              </a:solidFill>
            </a:endParaRPr>
          </a:p>
        </p:txBody>
      </p:sp>
      <p:grpSp>
        <p:nvGrpSpPr>
          <p:cNvPr id="70659" name="Group 3"/>
          <p:cNvGrpSpPr>
            <a:grpSpLocks/>
          </p:cNvGrpSpPr>
          <p:nvPr/>
        </p:nvGrpSpPr>
        <p:grpSpPr bwMode="auto">
          <a:xfrm>
            <a:off x="928662" y="1499708"/>
            <a:ext cx="7522013" cy="4501605"/>
            <a:chOff x="528" y="767"/>
            <a:chExt cx="4675" cy="3029"/>
          </a:xfrm>
        </p:grpSpPr>
        <p:grpSp>
          <p:nvGrpSpPr>
            <p:cNvPr id="70660" name="Group 4"/>
            <p:cNvGrpSpPr>
              <a:grpSpLocks/>
            </p:cNvGrpSpPr>
            <p:nvPr/>
          </p:nvGrpSpPr>
          <p:grpSpPr bwMode="auto">
            <a:xfrm>
              <a:off x="1824" y="767"/>
              <a:ext cx="2014" cy="1821"/>
              <a:chOff x="1872" y="1343"/>
              <a:chExt cx="2014" cy="1821"/>
            </a:xfrm>
          </p:grpSpPr>
          <p:sp>
            <p:nvSpPr>
              <p:cNvPr id="70661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047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662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013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663" name="AutoShape 7"/>
              <p:cNvSpPr>
                <a:spLocks noChangeArrowheads="1"/>
              </p:cNvSpPr>
              <p:nvPr/>
            </p:nvSpPr>
            <p:spPr bwMode="gray">
              <a:xfrm rot="10800000" flipH="1">
                <a:off x="2725" y="2958"/>
                <a:ext cx="308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664" name="Oval 8"/>
              <p:cNvSpPr>
                <a:spLocks noChangeArrowheads="1"/>
              </p:cNvSpPr>
              <p:nvPr/>
            </p:nvSpPr>
            <p:spPr bwMode="gray">
              <a:xfrm>
                <a:off x="2078" y="1343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665" name="Oval 9"/>
              <p:cNvSpPr>
                <a:spLocks noChangeArrowheads="1"/>
              </p:cNvSpPr>
              <p:nvPr/>
            </p:nvSpPr>
            <p:spPr bwMode="gray">
              <a:xfrm>
                <a:off x="2170" y="1434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666" name="Oval 10"/>
              <p:cNvSpPr>
                <a:spLocks noChangeArrowheads="1"/>
              </p:cNvSpPr>
              <p:nvPr/>
            </p:nvSpPr>
            <p:spPr bwMode="gray">
              <a:xfrm>
                <a:off x="2254" y="151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667" name="Oval 11"/>
              <p:cNvSpPr>
                <a:spLocks noChangeArrowheads="1"/>
              </p:cNvSpPr>
              <p:nvPr/>
            </p:nvSpPr>
            <p:spPr bwMode="gray">
              <a:xfrm>
                <a:off x="2254" y="1519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668" name="Oval 12"/>
              <p:cNvSpPr>
                <a:spLocks noChangeArrowheads="1"/>
              </p:cNvSpPr>
              <p:nvPr/>
            </p:nvSpPr>
            <p:spPr bwMode="gray">
              <a:xfrm>
                <a:off x="2337" y="159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669" name="Oval 13"/>
              <p:cNvSpPr>
                <a:spLocks noChangeArrowheads="1"/>
              </p:cNvSpPr>
              <p:nvPr/>
            </p:nvSpPr>
            <p:spPr bwMode="gray">
              <a:xfrm>
                <a:off x="2337" y="1602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70671" name="AutoShape 15"/>
            <p:cNvSpPr>
              <a:spLocks noChangeArrowheads="1"/>
            </p:cNvSpPr>
            <p:nvPr/>
          </p:nvSpPr>
          <p:spPr bwMode="gray">
            <a:xfrm>
              <a:off x="528" y="1439"/>
              <a:ext cx="1152" cy="67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72" name="AutoShape 16"/>
            <p:cNvSpPr>
              <a:spLocks noChangeArrowheads="1"/>
            </p:cNvSpPr>
            <p:nvPr/>
          </p:nvSpPr>
          <p:spPr bwMode="gray">
            <a:xfrm>
              <a:off x="528" y="1103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74" name="AutoShape 18"/>
            <p:cNvSpPr>
              <a:spLocks noChangeArrowheads="1"/>
            </p:cNvSpPr>
            <p:nvPr/>
          </p:nvSpPr>
          <p:spPr bwMode="gray">
            <a:xfrm>
              <a:off x="3984" y="1439"/>
              <a:ext cx="1200" cy="722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75" name="AutoShape 19"/>
            <p:cNvSpPr>
              <a:spLocks noChangeArrowheads="1"/>
            </p:cNvSpPr>
            <p:nvPr/>
          </p:nvSpPr>
          <p:spPr bwMode="gray">
            <a:xfrm>
              <a:off x="3984" y="1103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676" name="Text Box 20"/>
            <p:cNvSpPr txBox="1">
              <a:spLocks noChangeArrowheads="1"/>
            </p:cNvSpPr>
            <p:nvPr/>
          </p:nvSpPr>
          <p:spPr bwMode="gray">
            <a:xfrm>
              <a:off x="2233" y="1344"/>
              <a:ext cx="1216" cy="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Демонстра-</a:t>
              </a:r>
            </a:p>
            <a:p>
              <a:pPr algn="ctr" eaLnBrk="0" hangingPunct="0"/>
              <a:r>
                <a:rPr lang="uk-UA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ция</a:t>
              </a:r>
              <a:endPara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678" name="Text Box 22"/>
            <p:cNvSpPr txBox="1">
              <a:spLocks noChangeArrowheads="1"/>
            </p:cNvSpPr>
            <p:nvPr/>
          </p:nvSpPr>
          <p:spPr bwMode="gray">
            <a:xfrm>
              <a:off x="788" y="1202"/>
              <a:ext cx="54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 этап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679" name="Text Box 23"/>
            <p:cNvSpPr txBox="1">
              <a:spLocks noChangeArrowheads="1"/>
            </p:cNvSpPr>
            <p:nvPr/>
          </p:nvSpPr>
          <p:spPr bwMode="gray">
            <a:xfrm>
              <a:off x="615" y="1630"/>
              <a:ext cx="949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Постановка</a:t>
              </a:r>
            </a:p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задачи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0680" name="Text Box 24"/>
            <p:cNvSpPr txBox="1">
              <a:spLocks noChangeArrowheads="1"/>
            </p:cNvSpPr>
            <p:nvPr/>
          </p:nvSpPr>
          <p:spPr bwMode="gray">
            <a:xfrm>
              <a:off x="836" y="2790"/>
              <a:ext cx="454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0681" name="Text Box 25"/>
            <p:cNvSpPr txBox="1">
              <a:spLocks noChangeArrowheads="1"/>
            </p:cNvSpPr>
            <p:nvPr/>
          </p:nvSpPr>
          <p:spPr bwMode="gray">
            <a:xfrm>
              <a:off x="4327" y="1202"/>
              <a:ext cx="54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этап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682" name="Text Box 26"/>
            <p:cNvSpPr txBox="1">
              <a:spLocks noChangeArrowheads="1"/>
            </p:cNvSpPr>
            <p:nvPr/>
          </p:nvSpPr>
          <p:spPr bwMode="gray">
            <a:xfrm>
              <a:off x="4002" y="1630"/>
              <a:ext cx="1201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Планирование </a:t>
              </a:r>
            </a:p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презентации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AutoShape 15"/>
            <p:cNvSpPr>
              <a:spLocks noChangeArrowheads="1"/>
            </p:cNvSpPr>
            <p:nvPr/>
          </p:nvSpPr>
          <p:spPr bwMode="gray">
            <a:xfrm>
              <a:off x="2262" y="3122"/>
              <a:ext cx="1152" cy="674"/>
            </a:xfrm>
            <a:prstGeom prst="can">
              <a:avLst>
                <a:gd name="adj" fmla="val 2500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292100">
                <a:prstClr val="black"/>
              </a:inn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gray">
            <a:xfrm>
              <a:off x="2262" y="2786"/>
              <a:ext cx="1152" cy="384"/>
            </a:xfrm>
            <a:prstGeom prst="can">
              <a:avLst>
                <a:gd name="adj" fmla="val 25000"/>
              </a:avLst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203200">
                <a:prstClr val="black"/>
              </a:inn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Text Box 22"/>
            <p:cNvSpPr txBox="1">
              <a:spLocks noChangeArrowheads="1"/>
            </p:cNvSpPr>
            <p:nvPr/>
          </p:nvSpPr>
          <p:spPr bwMode="gray">
            <a:xfrm>
              <a:off x="2522" y="2885"/>
              <a:ext cx="549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 этап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Text Box 23"/>
            <p:cNvSpPr txBox="1">
              <a:spLocks noChangeArrowheads="1"/>
            </p:cNvSpPr>
            <p:nvPr/>
          </p:nvSpPr>
          <p:spPr bwMode="gray">
            <a:xfrm>
              <a:off x="2313" y="3312"/>
              <a:ext cx="1022" cy="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Создание</a:t>
              </a:r>
            </a:p>
            <a:p>
              <a:pPr algn="ctr" eaLnBrk="0" hangingPunct="0"/>
              <a:r>
                <a:rPr lang="uk-UA" b="1" dirty="0" smtClean="0">
                  <a:solidFill>
                    <a:schemeClr val="bg1"/>
                  </a:solidFill>
                </a:rPr>
                <a:t>презентации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0"/>
            <a:ext cx="7391400" cy="836712"/>
          </a:xfrm>
        </p:spPr>
        <p:txBody>
          <a:bodyPr/>
          <a:lstStyle/>
          <a:p>
            <a:r>
              <a:rPr lang="uk-UA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использования презентаций на уроках</a:t>
            </a:r>
            <a:r>
              <a:rPr lang="uk-UA" sz="3200" dirty="0" smtClean="0">
                <a:solidFill>
                  <a:srgbClr val="FFFF00"/>
                </a:solidFill>
              </a:rPr>
              <a:t>: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Формирование навыков самостоятельной работы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Развитие </a:t>
            </a:r>
            <a:r>
              <a:rPr lang="ru-RU" sz="2800" dirty="0"/>
              <a:t>познавательных способностей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Совершенствование </a:t>
            </a:r>
            <a:r>
              <a:rPr lang="ru-RU" sz="2800" dirty="0"/>
              <a:t>коммуникативных навыков и ответственности за свою работу</a:t>
            </a:r>
            <a:r>
              <a:rPr lang="ru-RU" sz="2800" dirty="0" smtClean="0"/>
              <a:t>; формирование </a:t>
            </a:r>
            <a:r>
              <a:rPr lang="ru-RU" sz="2800" dirty="0"/>
              <a:t>информационных компетенций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Повышение </a:t>
            </a:r>
            <a:r>
              <a:rPr lang="ru-RU" sz="2800" dirty="0"/>
              <a:t>культурного уровня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7l">
  <a:themeElements>
    <a:clrScheme name="sample 1">
      <a:dk1>
        <a:srgbClr val="000066"/>
      </a:dk1>
      <a:lt1>
        <a:srgbClr val="FFFFFF"/>
      </a:lt1>
      <a:dk2>
        <a:srgbClr val="2256B4"/>
      </a:dk2>
      <a:lt2>
        <a:srgbClr val="DDDDDD"/>
      </a:lt2>
      <a:accent1>
        <a:srgbClr val="189E8E"/>
      </a:accent1>
      <a:accent2>
        <a:srgbClr val="FFCC66"/>
      </a:accent2>
      <a:accent3>
        <a:srgbClr val="FFFFFF"/>
      </a:accent3>
      <a:accent4>
        <a:srgbClr val="000056"/>
      </a:accent4>
      <a:accent5>
        <a:srgbClr val="ABCCC6"/>
      </a:accent5>
      <a:accent6>
        <a:srgbClr val="E7B95C"/>
      </a:accent6>
      <a:hlink>
        <a:srgbClr val="58A2EC"/>
      </a:hlink>
      <a:folHlink>
        <a:srgbClr val="9964A2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2256B4"/>
        </a:dk2>
        <a:lt2>
          <a:srgbClr val="DDDDDD"/>
        </a:lt2>
        <a:accent1>
          <a:srgbClr val="189E8E"/>
        </a:accent1>
        <a:accent2>
          <a:srgbClr val="FFCC66"/>
        </a:accent2>
        <a:accent3>
          <a:srgbClr val="FFFFFF"/>
        </a:accent3>
        <a:accent4>
          <a:srgbClr val="000056"/>
        </a:accent4>
        <a:accent5>
          <a:srgbClr val="ABCCC6"/>
        </a:accent5>
        <a:accent6>
          <a:srgbClr val="E7B95C"/>
        </a:accent6>
        <a:hlink>
          <a:srgbClr val="58A2EC"/>
        </a:hlink>
        <a:folHlink>
          <a:srgbClr val="996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3487C0"/>
        </a:dk2>
        <a:lt2>
          <a:srgbClr val="DDDDDD"/>
        </a:lt2>
        <a:accent1>
          <a:srgbClr val="224CB6"/>
        </a:accent1>
        <a:accent2>
          <a:srgbClr val="CC9900"/>
        </a:accent2>
        <a:accent3>
          <a:srgbClr val="FFFFFF"/>
        </a:accent3>
        <a:accent4>
          <a:srgbClr val="002A56"/>
        </a:accent4>
        <a:accent5>
          <a:srgbClr val="ABB2D7"/>
        </a:accent5>
        <a:accent6>
          <a:srgbClr val="B98A00"/>
        </a:accent6>
        <a:hlink>
          <a:srgbClr val="54B052"/>
        </a:hlink>
        <a:folHlink>
          <a:srgbClr val="587D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2A7F86"/>
        </a:dk2>
        <a:lt2>
          <a:srgbClr val="DDDDDD"/>
        </a:lt2>
        <a:accent1>
          <a:srgbClr val="808080"/>
        </a:accent1>
        <a:accent2>
          <a:srgbClr val="CCCC00"/>
        </a:accent2>
        <a:accent3>
          <a:srgbClr val="FFFFFF"/>
        </a:accent3>
        <a:accent4>
          <a:srgbClr val="000056"/>
        </a:accent4>
        <a:accent5>
          <a:srgbClr val="C0C0C0"/>
        </a:accent5>
        <a:accent6>
          <a:srgbClr val="B9B900"/>
        </a:accent6>
        <a:hlink>
          <a:srgbClr val="009FCE"/>
        </a:hlink>
        <a:folHlink>
          <a:srgbClr val="33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cdb2004107l</Template>
  <TotalTime>196</TotalTime>
  <Words>391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cdb2004107l</vt:lpstr>
      <vt:lpstr>Использование информационно-коммуникационных технологий – мощный стимул в обучении</vt:lpstr>
      <vt:lpstr>Презентация PowerPoint</vt:lpstr>
      <vt:lpstr>Человек запоминает</vt:lpstr>
      <vt:lpstr>Презентация PowerPoint</vt:lpstr>
      <vt:lpstr>Презентация PowerPoint</vt:lpstr>
      <vt:lpstr>Презентация PowerPoint</vt:lpstr>
      <vt:lpstr>Преимущества презентаций:</vt:lpstr>
      <vt:lpstr>Процесс создания компьютерной презентации</vt:lpstr>
      <vt:lpstr>Эффективность использования презентаций на уроках:</vt:lpstr>
      <vt:lpstr>Из собственного опыта эксперта по презентациям Макса Аткинсона:</vt:lpstr>
      <vt:lpstr>Из собственного опыта эксперта по презентациям Макса Аткинсона: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інформаційно-комунікаційних технологій – потужний стимул у навчанні</dc:title>
  <dc:creator>Admin</dc:creator>
  <cp:lastModifiedBy>Samsung</cp:lastModifiedBy>
  <cp:revision>43</cp:revision>
  <dcterms:created xsi:type="dcterms:W3CDTF">2013-04-02T16:00:40Z</dcterms:created>
  <dcterms:modified xsi:type="dcterms:W3CDTF">2021-11-28T16:44:54Z</dcterms:modified>
</cp:coreProperties>
</file>