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86" r:id="rId2"/>
    <p:sldId id="266" r:id="rId3"/>
    <p:sldId id="258" r:id="rId4"/>
    <p:sldId id="287" r:id="rId5"/>
    <p:sldId id="292" r:id="rId6"/>
    <p:sldId id="299" r:id="rId7"/>
    <p:sldId id="283" r:id="rId8"/>
    <p:sldId id="284" r:id="rId9"/>
    <p:sldId id="256" r:id="rId10"/>
    <p:sldId id="279" r:id="rId11"/>
    <p:sldId id="303" r:id="rId12"/>
    <p:sldId id="304" r:id="rId13"/>
    <p:sldId id="274" r:id="rId14"/>
    <p:sldId id="276" r:id="rId15"/>
    <p:sldId id="296" r:id="rId16"/>
    <p:sldId id="293" r:id="rId17"/>
    <p:sldId id="302" r:id="rId18"/>
    <p:sldId id="290" r:id="rId19"/>
    <p:sldId id="297" r:id="rId20"/>
    <p:sldId id="305" r:id="rId21"/>
    <p:sldId id="298" r:id="rId22"/>
    <p:sldId id="278" r:id="rId23"/>
    <p:sldId id="301" r:id="rId24"/>
    <p:sldId id="306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51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45266-FE20-4E20-A2E1-5949BD4B332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1039E-8762-482F-9E28-D9324652AE1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039E-8762-482F-9E28-D9324652AE10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039E-8762-482F-9E28-D9324652AE10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039E-8762-482F-9E28-D9324652AE1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0" name="Rectangle 340"/>
          <p:cNvSpPr>
            <a:spLocks noChangeArrowheads="1"/>
          </p:cNvSpPr>
          <p:nvPr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1" name="Rectangle 311"/>
          <p:cNvSpPr>
            <a:spLocks noChangeArrowheads="1"/>
          </p:cNvSpPr>
          <p:nvPr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3" name="Rectangle 313"/>
          <p:cNvSpPr>
            <a:spLocks noChangeArrowheads="1"/>
          </p:cNvSpPr>
          <p:nvPr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5" name="AutoShape 315"/>
          <p:cNvSpPr>
            <a:spLocks noChangeArrowheads="1"/>
          </p:cNvSpPr>
          <p:nvPr/>
        </p:nvSpPr>
        <p:spPr bwMode="gray">
          <a:xfrm>
            <a:off x="7924800" y="2209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6" name="AutoShape 316"/>
          <p:cNvSpPr>
            <a:spLocks noChangeArrowheads="1"/>
          </p:cNvSpPr>
          <p:nvPr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7" name="AutoShape 317"/>
          <p:cNvSpPr>
            <a:spLocks noChangeArrowheads="1"/>
          </p:cNvSpPr>
          <p:nvPr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8" name="AutoShape 318"/>
          <p:cNvSpPr>
            <a:spLocks noChangeArrowheads="1"/>
          </p:cNvSpPr>
          <p:nvPr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39" name="AutoShape 319"/>
          <p:cNvSpPr>
            <a:spLocks noChangeArrowheads="1"/>
          </p:cNvSpPr>
          <p:nvPr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40" name="AutoShape 320"/>
          <p:cNvSpPr>
            <a:spLocks noChangeArrowheads="1"/>
          </p:cNvSpPr>
          <p:nvPr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41" name="AutoShape 321"/>
          <p:cNvSpPr>
            <a:spLocks noChangeArrowheads="1"/>
          </p:cNvSpPr>
          <p:nvPr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42" name="AutoShape 322"/>
          <p:cNvSpPr>
            <a:spLocks noChangeArrowheads="1"/>
          </p:cNvSpPr>
          <p:nvPr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43" name="AutoShape 323"/>
          <p:cNvSpPr>
            <a:spLocks noChangeArrowheads="1"/>
          </p:cNvSpPr>
          <p:nvPr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3" name="AutoShape 343"/>
          <p:cNvSpPr>
            <a:spLocks noChangeArrowheads="1"/>
          </p:cNvSpPr>
          <p:nvPr/>
        </p:nvSpPr>
        <p:spPr bwMode="gray">
          <a:xfrm>
            <a:off x="3200400" y="2514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4" name="AutoShape 344"/>
          <p:cNvSpPr>
            <a:spLocks noChangeArrowheads="1"/>
          </p:cNvSpPr>
          <p:nvPr/>
        </p:nvSpPr>
        <p:spPr bwMode="gray">
          <a:xfrm>
            <a:off x="1600200" y="304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5" name="AutoShape 345"/>
          <p:cNvSpPr>
            <a:spLocks noChangeArrowheads="1"/>
          </p:cNvSpPr>
          <p:nvPr/>
        </p:nvSpPr>
        <p:spPr bwMode="gray">
          <a:xfrm>
            <a:off x="69342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6" name="AutoShape 346"/>
          <p:cNvSpPr>
            <a:spLocks noChangeArrowheads="1"/>
          </p:cNvSpPr>
          <p:nvPr/>
        </p:nvSpPr>
        <p:spPr bwMode="gray">
          <a:xfrm>
            <a:off x="3048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7" name="AutoShape 347"/>
          <p:cNvSpPr>
            <a:spLocks noChangeArrowheads="1"/>
          </p:cNvSpPr>
          <p:nvPr/>
        </p:nvSpPr>
        <p:spPr bwMode="gray">
          <a:xfrm>
            <a:off x="228600" y="1752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8" name="AutoShape 348"/>
          <p:cNvSpPr>
            <a:spLocks noChangeArrowheads="1"/>
          </p:cNvSpPr>
          <p:nvPr/>
        </p:nvSpPr>
        <p:spPr bwMode="gray">
          <a:xfrm>
            <a:off x="43434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69" name="AutoShape 349"/>
          <p:cNvSpPr>
            <a:spLocks noChangeArrowheads="1"/>
          </p:cNvSpPr>
          <p:nvPr/>
        </p:nvSpPr>
        <p:spPr bwMode="gray">
          <a:xfrm>
            <a:off x="4572000" y="533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70" name="AutoShape 350"/>
          <p:cNvSpPr>
            <a:spLocks noChangeArrowheads="1"/>
          </p:cNvSpPr>
          <p:nvPr/>
        </p:nvSpPr>
        <p:spPr bwMode="gray">
          <a:xfrm>
            <a:off x="3810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471" name="AutoShape 351"/>
          <p:cNvSpPr>
            <a:spLocks noChangeArrowheads="1"/>
          </p:cNvSpPr>
          <p:nvPr/>
        </p:nvSpPr>
        <p:spPr bwMode="gray">
          <a:xfrm>
            <a:off x="1752600" y="2438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5474" name="Picture 354" descr="29r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838200" cy="349250"/>
          </a:xfrm>
          <a:prstGeom prst="rect">
            <a:avLst/>
          </a:prstGeom>
          <a:noFill/>
        </p:spPr>
      </p:pic>
      <p:pic>
        <p:nvPicPr>
          <p:cNvPr id="5475" name="Picture 355" descr="fire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0"/>
            <a:ext cx="952500" cy="952500"/>
          </a:xfrm>
          <a:prstGeom prst="rect">
            <a:avLst/>
          </a:prstGeom>
          <a:noFill/>
        </p:spPr>
      </p:pic>
      <p:pic>
        <p:nvPicPr>
          <p:cNvPr id="5476" name="Picture 356" descr="fire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143000"/>
            <a:ext cx="952500" cy="952500"/>
          </a:xfrm>
          <a:prstGeom prst="rect">
            <a:avLst/>
          </a:prstGeom>
          <a:noFill/>
        </p:spPr>
      </p:pic>
      <p:pic>
        <p:nvPicPr>
          <p:cNvPr id="5477" name="Picture 357" descr="fire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482" name="Rectangle 36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5483" name="Rectangle 36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484" name="Rectangle 36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461" name="PubPieSlice"/>
          <p:cNvSpPr>
            <a:spLocks noEditPoints="1" noChangeArrowheads="1"/>
          </p:cNvSpPr>
          <p:nvPr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 dirty="0"/>
          </a:p>
        </p:txBody>
      </p:sp>
      <p:pic>
        <p:nvPicPr>
          <p:cNvPr id="5444" name="Picture 324" descr="0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43800" y="51054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21221C2-626A-4448-A016-68AC41BDCF7A}" type="datetimeFigureOut">
              <a:rPr lang="ru-RU" smtClean="0"/>
              <a:pPr/>
              <a:t>31.03.2024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67ACA5-6EBB-4DCC-95B0-44FEC893CE9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33" name="PubPieSlice"/>
          <p:cNvSpPr>
            <a:spLocks noEditPoints="1" noChangeArrowheads="1"/>
          </p:cNvSpPr>
          <p:nvPr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 dirty="0"/>
          </a:p>
        </p:txBody>
      </p:sp>
      <p:pic>
        <p:nvPicPr>
          <p:cNvPr id="1032" name="Picture 8" descr="05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77200" y="52578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4" name="AutoShape 10"/>
          <p:cNvSpPr>
            <a:spLocks noChangeArrowheads="1"/>
          </p:cNvSpPr>
          <p:nvPr/>
        </p:nvSpPr>
        <p:spPr bwMode="gray">
          <a:xfrm>
            <a:off x="1219200" y="3810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gray">
          <a:xfrm>
            <a:off x="3048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36" name="AutoShape 12"/>
          <p:cNvSpPr>
            <a:spLocks noChangeArrowheads="1"/>
          </p:cNvSpPr>
          <p:nvPr/>
        </p:nvSpPr>
        <p:spPr bwMode="gray">
          <a:xfrm>
            <a:off x="1066800" y="152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37" name="AutoShape 13"/>
          <p:cNvSpPr>
            <a:spLocks noChangeArrowheads="1"/>
          </p:cNvSpPr>
          <p:nvPr/>
        </p:nvSpPr>
        <p:spPr bwMode="gray">
          <a:xfrm>
            <a:off x="838200" y="457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ru.wikipedia.org/wiki/%D0%A4%D0%B0%D0%B9%D0%BB:%D0%A0%D0%9D%D0%94_%D0%9E%D0%BB%D0%B8%D0%BC%D0%BF%D0%B8%D0%B9%D1%81%D0%BA%D0%B8%D0%B5-%D1%87%D0%B0%D1%81%D1%8B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school-10.edusite.ru/images/p114_irinakaravaeva.jpg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school-10.edusite.ru/images/p114_braginalyudmila.jpg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E%D1%81%D1%82%D0%BE%D0%B2-%D0%BD%D0%B0-%D0%94%D0%BE%D0%BD%D1%83" TargetMode="External"/><Relationship Id="rId3" Type="http://schemas.openxmlformats.org/officeDocument/2006/relationships/hyperlink" Target="http://ru.wikipedia.org/wiki/%D0%9D%D0%B8%D0%B6%D0%BD%D0%B8%D0%B9_%D0%9D%D0%BE%D0%B2%D0%B3%D0%BE%D1%80%D0%BE%D0%B4" TargetMode="External"/><Relationship Id="rId7" Type="http://schemas.openxmlformats.org/officeDocument/2006/relationships/hyperlink" Target="http://ru.wikipedia.org/wiki/%D0%9F%D1%8F%D1%82%D0%B8%D0%B3%D0%BE%D1%80%D1%81%D0%BA" TargetMode="External"/><Relationship Id="rId12" Type="http://schemas.openxmlformats.org/officeDocument/2006/relationships/image" Target="../media/image5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ru.wikipedia.org/wiki/%D0%95%D0%BA%D0%B0%D1%82%D0%B5%D1%80%D0%B8%D0%BD%D0%B1%D1%83%D1%80%D0%B3" TargetMode="External"/><Relationship Id="rId11" Type="http://schemas.openxmlformats.org/officeDocument/2006/relationships/image" Target="../media/image57.jpeg"/><Relationship Id="rId5" Type="http://schemas.openxmlformats.org/officeDocument/2006/relationships/hyperlink" Target="http://ru.wikipedia.org/wiki/%D0%9D%D0%BE%D0%B2%D0%BE%D1%81%D0%B8%D0%B1%D0%B8%D1%80%D1%81%D0%BA" TargetMode="External"/><Relationship Id="rId10" Type="http://schemas.openxmlformats.org/officeDocument/2006/relationships/hyperlink" Target="http://ru.wikipedia.org/wiki/%D0%9C%D0%BE%D1%81%D0%BA%D0%B2%D0%B0" TargetMode="External"/><Relationship Id="rId4" Type="http://schemas.openxmlformats.org/officeDocument/2006/relationships/hyperlink" Target="http://ru.wikipedia.org/wiki/%D0%A5%D0%B0%D0%B1%D0%B0%D1%80%D0%BE%D0%B2%D1%81%D0%BA" TargetMode="External"/><Relationship Id="rId9" Type="http://schemas.openxmlformats.org/officeDocument/2006/relationships/hyperlink" Target="http://ru.wikipedia.org/wiki/%D0%A1%D0%B0%D0%BD%D0%BA%D1%82-%D0%9F%D0%B5%D1%82%D0%B5%D1%80%D0%B1%D1%83%D1%80%D0%B3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1.jpeg"/><Relationship Id="rId7" Type="http://schemas.openxmlformats.org/officeDocument/2006/relationships/image" Target="../media/image66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7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59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3%D0%B0%D1%81%D1%82%D0%BE%D0%BD_%D0%92%D0%B8%D0%B4%D0%B0%D0%BB%D1%8C&amp;action=edit&amp;redlink=1" TargetMode="External"/><Relationship Id="rId13" Type="http://schemas.openxmlformats.org/officeDocument/2006/relationships/hyperlink" Target="http://ru.wikipedia.org/wiki/%D0%93%D0%BE%D1%80%D0%BD%D0%BE%D0%BB%D1%8B%D0%B6%D0%BD%D1%8B%D0%B9_%D1%81%D0%BF%D0%BE%D1%80%D1%82" TargetMode="External"/><Relationship Id="rId3" Type="http://schemas.openxmlformats.org/officeDocument/2006/relationships/image" Target="../media/image22.png"/><Relationship Id="rId7" Type="http://schemas.openxmlformats.org/officeDocument/2006/relationships/hyperlink" Target="http://ru.wikipedia.org/wiki/1924" TargetMode="External"/><Relationship Id="rId12" Type="http://schemas.openxmlformats.org/officeDocument/2006/relationships/hyperlink" Target="http://ru.wikipedia.org/w/index.php?title=%D0%9A%D0%B0%D0%BC%D0%B8%D0%BB%D1%8C_%D0%9C%D0%B0%D0%BD%D0%B4%D1%80%D0%B8%D0%B9%D0%BE%D0%BD&amp;action=edit&amp;redlink=1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25_%D1%8F%D0%BD%D0%B2%D0%B0%D1%80%D1%8F" TargetMode="External"/><Relationship Id="rId11" Type="http://schemas.openxmlformats.org/officeDocument/2006/relationships/hyperlink" Target="http://ru.wikipedia.org/wiki/%D0%9E%D0%BB%D0%B8%D0%BC%D0%BF%D0%B8%D0%B9%D1%81%D0%BA%D0%B0%D1%8F_%D0%BA%D0%BB%D1%8F%D1%82%D0%B2%D0%B0" TargetMode="External"/><Relationship Id="rId5" Type="http://schemas.openxmlformats.org/officeDocument/2006/relationships/hyperlink" Target="http://ru.wikipedia.org/wiki/%D0%A4%D1%80%D0%B0%D0%BD%D1%86%D0%B8%D1%8F" TargetMode="External"/><Relationship Id="rId15" Type="http://schemas.openxmlformats.org/officeDocument/2006/relationships/hyperlink" Target="http://ru.wikipedia.org/w/index.php?title=%D0%9E%D0%BB%D0%B8%D0%BC%D0%BF%D0%B8%D0%B9%D1%81%D0%BA%D0%B8%D0%B9_%D1%81%D1%82%D0%B0%D0%B4%D0%B8%D0%BE%D0%BD_%D0%A8%D0%B0%D0%BC%D0%BE%D0%BD%D0%B8&amp;action=edit&amp;redlink=1" TargetMode="External"/><Relationship Id="rId10" Type="http://schemas.openxmlformats.org/officeDocument/2006/relationships/hyperlink" Target="http://ru.wikipedia.org/wiki/%D0%9E%D0%BB%D0%B8%D0%BC%D0%BF%D0%B8%D0%B9%D1%81%D0%BA%D0%B8%D0%B9_%D0%BE%D0%B3%D0%BE%D0%BD%D1%8C" TargetMode="External"/><Relationship Id="rId4" Type="http://schemas.openxmlformats.org/officeDocument/2006/relationships/hyperlink" Target="http://ru.wikipedia.org/wiki/%D0%A8%D0%B0%D0%BC%D0%BE%D0%BD%D0%B8" TargetMode="External"/><Relationship Id="rId9" Type="http://schemas.openxmlformats.org/officeDocument/2006/relationships/hyperlink" Target="http://ru.wikipedia.org/wiki/5_%D1%84%D0%B5%D0%B2%D1%80%D0%B0%D0%BB%D1%8F" TargetMode="External"/><Relationship Id="rId14" Type="http://schemas.openxmlformats.org/officeDocument/2006/relationships/hyperlink" Target="http://ru.wikipedia.org/wiki/%D0%A1%D1%82%D0%B0%D0%B4%D0%B8%D0%BE%D0%B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87000">
              <a:schemeClr val="tx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http://upload.wikimedia.org/wikipedia/commons/thumb/9/9c/Stamps_of_Russia_2012_No_1559-61_Mascots_2014_Winter_Olympics.jpg/260px-Stamps_of_Russia_2012_No_1559-61_Mascots_2014_Winter_Olympic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0726770">
            <a:off x="349415" y="656226"/>
            <a:ext cx="2015750" cy="133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500198"/>
          </a:xfrm>
        </p:spPr>
        <p:txBody>
          <a:bodyPr/>
          <a:lstStyle/>
          <a:p>
            <a:r>
              <a:rPr lang="ru-RU" sz="3600" b="1" i="1" dirty="0">
                <a:solidFill>
                  <a:schemeClr val="tx1"/>
                </a:solidFill>
              </a:rPr>
              <a:t>Зимняя </a:t>
            </a:r>
            <a:r>
              <a:rPr lang="ru-RU" sz="3600" b="1" i="1">
                <a:solidFill>
                  <a:schemeClr val="tx1"/>
                </a:solidFill>
              </a:rPr>
              <a:t>Олимпиада ХХ11 </a:t>
            </a:r>
            <a:br>
              <a:rPr lang="ru-RU" sz="3600" b="1" i="1">
                <a:solidFill>
                  <a:schemeClr val="tx1"/>
                </a:solidFill>
              </a:rPr>
            </a:br>
            <a:r>
              <a:rPr lang="ru-RU" sz="3600" b="1" i="1">
                <a:solidFill>
                  <a:schemeClr val="tx1"/>
                </a:solidFill>
              </a:rPr>
              <a:t>Сочи-2014  </a:t>
            </a:r>
            <a:r>
              <a:rPr lang="ru-RU" sz="3600" b="1" i="1" dirty="0">
                <a:solidFill>
                  <a:schemeClr val="tx1"/>
                </a:solidFill>
              </a:rPr>
              <a:t>-  </a:t>
            </a:r>
            <a:br>
              <a:rPr lang="ru-RU" sz="3600" b="1" i="1" dirty="0">
                <a:solidFill>
                  <a:schemeClr val="tx1"/>
                </a:solidFill>
              </a:rPr>
            </a:br>
            <a:r>
              <a:rPr lang="ru-RU" sz="3600" b="1" i="1" dirty="0">
                <a:solidFill>
                  <a:schemeClr val="tx1"/>
                </a:solidFill>
              </a:rPr>
              <a:t>впервые в истории России</a:t>
            </a:r>
          </a:p>
        </p:txBody>
      </p:sp>
      <p:pic>
        <p:nvPicPr>
          <p:cNvPr id="4" name="Содержимое 3" descr="http://im2-tub-ru.yandex.net/i?id=93606411-34-72&amp;n=21"/>
          <p:cNvPicPr>
            <a:picLocks noGrp="1"/>
          </p:cNvPicPr>
          <p:nvPr>
            <p:ph idx="1"/>
          </p:nvPr>
        </p:nvPicPr>
        <p:blipFill>
          <a:blip r:embed="rId3"/>
          <a:srcRect l="9756" r="9756"/>
          <a:stretch>
            <a:fillRect/>
          </a:stretch>
        </p:blipFill>
        <p:spPr bwMode="auto">
          <a:xfrm>
            <a:off x="3357554" y="571480"/>
            <a:ext cx="23574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 descr="http://bits.wikimedia.org/static-1.22wmf12/skins/common/images/magnify-clip.png">
            <a:hlinkClick r:id="rId4" tooltip="Увеличит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42875" cy="1047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00266" y="4286256"/>
            <a:ext cx="62865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Arial" charset="0"/>
              </a:rPr>
              <a:t>«Жаркие. Зимние. Твои» </a:t>
            </a:r>
          </a:p>
          <a:p>
            <a:pPr lvl="0"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en-US" sz="2000" b="1" i="1" dirty="0">
                <a:solidFill>
                  <a:srgbClr val="000000"/>
                </a:solidFill>
                <a:latin typeface="Arial" charset="0"/>
              </a:rPr>
              <a:t>Hot. Cool. Yours</a:t>
            </a:r>
            <a:r>
              <a:rPr lang="ru-RU" sz="2000" b="1" i="1" dirty="0">
                <a:solidFill>
                  <a:srgbClr val="000000"/>
                </a:solidFill>
                <a:latin typeface="Arial" charset="0"/>
              </a:rPr>
              <a:t>»</a:t>
            </a:r>
          </a:p>
        </p:txBody>
      </p:sp>
      <p:pic>
        <p:nvPicPr>
          <p:cNvPr id="23" name="Picture 7" descr="http://www.rg.ru/i/mascot/0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214818"/>
            <a:ext cx="1905000" cy="2381250"/>
          </a:xfrm>
          <a:prstGeom prst="rect">
            <a:avLst/>
          </a:prstGeom>
          <a:noFill/>
        </p:spPr>
      </p:pic>
      <p:pic>
        <p:nvPicPr>
          <p:cNvPr id="26626" name="Picture 2" descr="http://img.championat.com/i/news/22/98/1330422298_b_marki-sochi-20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98082">
            <a:off x="7287482" y="599842"/>
            <a:ext cx="1498029" cy="1309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Nata\Мои документы\i-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643050"/>
            <a:ext cx="2000232" cy="1857356"/>
          </a:xfrm>
          <a:prstGeom prst="rect">
            <a:avLst/>
          </a:prstGeom>
          <a:noFill/>
        </p:spPr>
      </p:pic>
      <p:pic>
        <p:nvPicPr>
          <p:cNvPr id="1028" name="Picture 4" descr="C:\Documents and Settings\Nata\Мои документы\i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2821801" cy="1881201"/>
          </a:xfrm>
          <a:prstGeom prst="rect">
            <a:avLst/>
          </a:prstGeom>
          <a:noFill/>
        </p:spPr>
      </p:pic>
      <p:pic>
        <p:nvPicPr>
          <p:cNvPr id="1029" name="Picture 5" descr="C:\Documents and Settings\Nata\Мои документы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786190"/>
            <a:ext cx="3643338" cy="2355606"/>
          </a:xfrm>
          <a:prstGeom prst="rect">
            <a:avLst/>
          </a:prstGeom>
          <a:noFill/>
        </p:spPr>
      </p:pic>
      <p:pic>
        <p:nvPicPr>
          <p:cNvPr id="1030" name="Picture 6" descr="C:\Documents and Settings\Nata\Мои документы\object_12.1267194074.494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28604"/>
            <a:ext cx="3214710" cy="2121708"/>
          </a:xfrm>
          <a:prstGeom prst="rect">
            <a:avLst/>
          </a:prstGeom>
          <a:noFill/>
        </p:spPr>
      </p:pic>
      <p:pic>
        <p:nvPicPr>
          <p:cNvPr id="7" name="Рисунок 6" descr="Бобслей - экипаж Зубкова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643314"/>
            <a:ext cx="3214710" cy="2438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3200" b="1" i="1" dirty="0"/>
              <a:t>Ценности Олимпийского движения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600" b="1" i="1" dirty="0"/>
          </a:p>
          <a:p>
            <a:r>
              <a:rPr lang="ru-RU" sz="3600" b="1" i="1" dirty="0"/>
              <a:t>Дружба</a:t>
            </a:r>
          </a:p>
          <a:p>
            <a:endParaRPr lang="ru-RU" sz="3600" b="1" i="1" dirty="0"/>
          </a:p>
          <a:p>
            <a:r>
              <a:rPr lang="ru-RU" sz="3600" b="1" i="1" dirty="0"/>
              <a:t>Уважение</a:t>
            </a:r>
          </a:p>
          <a:p>
            <a:endParaRPr lang="ru-RU" sz="3600" b="1" i="1" dirty="0"/>
          </a:p>
          <a:p>
            <a:r>
              <a:rPr lang="ru-RU" sz="3600" b="1" i="1" dirty="0"/>
              <a:t>Совершенство</a:t>
            </a:r>
          </a:p>
        </p:txBody>
      </p:sp>
      <p:pic>
        <p:nvPicPr>
          <p:cNvPr id="4" name="Рисунок 3" descr=" фотографии с Олимпийских игр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285860"/>
            <a:ext cx="1643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 фотографии с Олимпийских игр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643050"/>
            <a:ext cx="2500330" cy="209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 фотографии с Олимпийских игр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214818"/>
            <a:ext cx="2928958" cy="203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sz="3200" b="1" i="1" dirty="0"/>
              <a:t>Ценности Паралимпийского движения</a:t>
            </a:r>
            <a:r>
              <a:rPr lang="ru-RU" sz="1800" b="1" i="1" dirty="0"/>
              <a:t> </a:t>
            </a:r>
            <a:r>
              <a:rPr lang="ru-RU" sz="1800" b="1" i="1" dirty="0" err="1"/>
              <a:t>Паралимпийский</a:t>
            </a:r>
            <a:r>
              <a:rPr lang="ru-RU" sz="1800" b="1" i="1" dirty="0"/>
              <a:t> девиз : Дух в движении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/>
              <a:t>Смелость</a:t>
            </a:r>
          </a:p>
          <a:p>
            <a:endParaRPr lang="ru-RU" sz="3600" b="1" i="1" dirty="0"/>
          </a:p>
          <a:p>
            <a:r>
              <a:rPr lang="ru-RU" sz="3600" b="1" i="1" dirty="0"/>
              <a:t>Равенство</a:t>
            </a:r>
          </a:p>
          <a:p>
            <a:endParaRPr lang="ru-RU" sz="3600" b="1" i="1" dirty="0"/>
          </a:p>
          <a:p>
            <a:r>
              <a:rPr lang="ru-RU" sz="3600" b="1" i="1" dirty="0"/>
              <a:t>Решимость</a:t>
            </a:r>
          </a:p>
          <a:p>
            <a:pPr>
              <a:buNone/>
            </a:pPr>
            <a:endParaRPr lang="ru-RU" sz="3600" b="1" i="1" dirty="0"/>
          </a:p>
          <a:p>
            <a:r>
              <a:rPr lang="ru-RU" sz="3600" b="1" i="1" dirty="0"/>
              <a:t>Вдохновение</a:t>
            </a:r>
          </a:p>
        </p:txBody>
      </p:sp>
      <p:pic>
        <p:nvPicPr>
          <p:cNvPr id="4" name="Рисунок 3" descr="http://d.topic.lt/Fm_fi/images/picsw/092008/15/para/para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500438"/>
            <a:ext cx="2494668" cy="15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11.nnm.ru/a/6/6/d/c/01b745c64db51ff685189d3bbc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071678"/>
            <a:ext cx="227158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zagony.ru/admin_new/foto/2008-9-15/1221479379/luchshie_fotografii_s_paralipiady_36_foto_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428736"/>
            <a:ext cx="2214578" cy="159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.topic.lt/Fm_fi/images/picsw/092008/15/para/para2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4786322"/>
            <a:ext cx="2500330" cy="15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000132"/>
          </a:xfrm>
        </p:spPr>
        <p:txBody>
          <a:bodyPr/>
          <a:lstStyle/>
          <a:p>
            <a:r>
              <a:rPr lang="ru-RU" sz="3200" b="1" u="sng" dirty="0">
                <a:solidFill>
                  <a:srgbClr val="FFFF00"/>
                </a:solidFill>
                <a:latin typeface="Comic Sans MS" pitchFamily="66" charset="0"/>
              </a:rPr>
              <a:t>Сочи</a:t>
            </a:r>
            <a:r>
              <a:rPr lang="ru-RU" sz="3200" b="1" dirty="0">
                <a:solidFill>
                  <a:srgbClr val="FFFF00"/>
                </a:solidFill>
                <a:latin typeface="Comic Sans MS" pitchFamily="66" charset="0"/>
              </a:rPr>
              <a:t>- </a:t>
            </a:r>
            <a:r>
              <a:rPr lang="ru-RU" sz="3200" b="1" i="1" dirty="0">
                <a:solidFill>
                  <a:srgbClr val="FF0000"/>
                </a:solidFill>
                <a:latin typeface="Comic Sans MS" pitchFamily="66" charset="0"/>
              </a:rPr>
              <a:t>город-курорт  - «летняя столица»  России</a:t>
            </a:r>
            <a:r>
              <a:rPr lang="ru-RU" sz="2400" b="1" i="1" dirty="0">
                <a:solidFill>
                  <a:srgbClr val="FF0000"/>
                </a:solidFill>
                <a:latin typeface="Comic Sans MS" pitchFamily="66" charset="0"/>
              </a:rPr>
              <a:t>. </a:t>
            </a:r>
            <a:br>
              <a:rPr lang="ru-RU" sz="2000" b="1" i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pic>
        <p:nvPicPr>
          <p:cNvPr id="1029" name="Picture 5" descr="C:\Documents and Settings\Nata\Мои документы\всё к открыт гео\сочи\300px-Dscn27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3754183" cy="1857388"/>
          </a:xfrm>
          <a:prstGeom prst="rect">
            <a:avLst/>
          </a:prstGeom>
          <a:noFill/>
        </p:spPr>
      </p:pic>
      <p:pic>
        <p:nvPicPr>
          <p:cNvPr id="1030" name="Picture 6" descr="C:\Documents and Settings\Nata\Мои документы\всё к открыт гео\сочи\300px-View_on_Sotsji_from_black_s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929066"/>
            <a:ext cx="4357718" cy="2571516"/>
          </a:xfrm>
          <a:prstGeom prst="rect">
            <a:avLst/>
          </a:prstGeom>
          <a:noFill/>
        </p:spPr>
      </p:pic>
      <p:pic>
        <p:nvPicPr>
          <p:cNvPr id="1028" name="Picture 4" descr="C:\Documents and Settings\Nata\Мои документы\всё к открыт гео\сочи\300px-Dscn2747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2928958" cy="219671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42942"/>
          </a:xfrm>
        </p:spPr>
        <p:txBody>
          <a:bodyPr/>
          <a:lstStyle/>
          <a:p>
            <a:r>
              <a:rPr lang="ru-RU" sz="2800" i="1" dirty="0"/>
              <a:t>1968 г. – год рождения олимпийских талисманов: летних Игр  - Красный ягуар зимних – Лыжник </a:t>
            </a:r>
            <a:r>
              <a:rPr lang="ru-RU" sz="2800" i="1" dirty="0" err="1"/>
              <a:t>Шюсса</a:t>
            </a:r>
            <a:r>
              <a:rPr lang="ru-RU" sz="2800" i="1" dirty="0"/>
              <a:t>.</a:t>
            </a:r>
            <a:br>
              <a:rPr lang="ru-RU" sz="2800" i="1" dirty="0"/>
            </a:br>
            <a:r>
              <a:rPr lang="ru-RU" sz="3600" i="1" dirty="0"/>
              <a:t>Талисманы Сочи-2014</a:t>
            </a:r>
            <a:r>
              <a:rPr lang="ru-RU" sz="3200" i="1" dirty="0"/>
              <a:t>.</a:t>
            </a:r>
            <a:br>
              <a:rPr lang="ru-RU" sz="3600" i="1" dirty="0"/>
            </a:br>
            <a:endParaRPr lang="ru-RU" sz="3600" i="1" dirty="0"/>
          </a:p>
        </p:txBody>
      </p:sp>
      <p:pic>
        <p:nvPicPr>
          <p:cNvPr id="7" name="Picture 5" descr="http://www.rg.ru/i/mascot/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928670"/>
            <a:ext cx="2214578" cy="307183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572032"/>
          </a:xfrm>
        </p:spPr>
        <p:txBody>
          <a:bodyPr/>
          <a:lstStyle/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err="1"/>
              <a:t>Паралимпиада</a:t>
            </a:r>
            <a:r>
              <a:rPr lang="ru-RU" sz="2400" i="1" dirty="0"/>
              <a:t> 7.03 – 16.03. 2014 г. </a:t>
            </a:r>
            <a:endParaRPr lang="ru-RU" sz="2400" dirty="0"/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i="1" dirty="0"/>
              <a:t>Олимпиада: 7.02 – 23.02. </a:t>
            </a:r>
            <a:r>
              <a:rPr lang="ru-RU" sz="2400" i="1"/>
              <a:t>2014 г.</a:t>
            </a:r>
            <a:br>
              <a:rPr lang="ru-RU" sz="2400" i="1" dirty="0"/>
            </a:br>
            <a:br>
              <a:rPr lang="ru-RU" sz="4800" i="1" dirty="0"/>
            </a:br>
            <a:endParaRPr lang="ru-RU" dirty="0"/>
          </a:p>
        </p:txBody>
      </p:sp>
      <p:pic>
        <p:nvPicPr>
          <p:cNvPr id="9" name="Рисунок 8" descr="http://www.rg.ru/i/mascot/03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86190"/>
            <a:ext cx="21431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rg.ru/i/mascot/0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165021">
            <a:off x="3275077" y="3196042"/>
            <a:ext cx="226219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rg.ru/i/mascot/01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566474">
            <a:off x="331127" y="3770665"/>
            <a:ext cx="221457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/>
              <a:t>Олимпийцы Кубани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400" dirty="0">
                <a:latin typeface="Arial" pitchFamily="34" charset="0"/>
                <a:ea typeface="Calibri" pitchFamily="34" charset="0"/>
                <a:cs typeface="Arial" pitchFamily="34" charset="0"/>
              </a:rPr>
              <a:t>Андрей</a:t>
            </a:r>
            <a:r>
              <a:rPr lang="ru-RU" sz="1400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dirty="0">
                <a:latin typeface="Arial" pitchFamily="34" charset="0"/>
                <a:ea typeface="Calibri" pitchFamily="34" charset="0"/>
                <a:cs typeface="Arial" pitchFamily="34" charset="0"/>
              </a:rPr>
              <a:t>Иванович</a:t>
            </a:r>
            <a:r>
              <a:rPr lang="ru-RU" sz="1400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dirty="0">
                <a:latin typeface="Arial" pitchFamily="34" charset="0"/>
                <a:ea typeface="Calibri" pitchFamily="34" charset="0"/>
                <a:cs typeface="Arial" pitchFamily="34" charset="0"/>
              </a:rPr>
              <a:t>Лавров</a:t>
            </a:r>
            <a:r>
              <a:rPr lang="ru-RU" sz="1400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dirty="0">
                <a:latin typeface="Arial" pitchFamily="34" charset="0"/>
                <a:ea typeface="Calibri" pitchFamily="34" charset="0"/>
                <a:cs typeface="Arial" pitchFamily="34" charset="0"/>
              </a:rPr>
              <a:t>(26 марта 1962, Краснодар, СССР) </a:t>
            </a:r>
            <a:endParaRPr lang="ru-RU" sz="1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sz="1400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</a:endParaRPr>
          </a:p>
          <a:p>
            <a:pPr marL="0" lvl="0" indent="0" algn="ctr" eaLnBrk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Советский и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российский гандбольный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вратарь, единственный в истории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Олимпийских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игр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трёхкратный</a:t>
            </a:r>
            <a:endParaRPr lang="ru-RU" sz="1400" b="1" i="1" dirty="0">
              <a:latin typeface="Calibri"/>
              <a:ea typeface="Calibri" pitchFamily="34" charset="0"/>
              <a:cs typeface="Arial" pitchFamily="34" charset="0"/>
            </a:endParaRPr>
          </a:p>
          <a:p>
            <a:pPr marL="0" lvl="0" indent="0" algn="ctr" eaLnBrk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чемпион по</a:t>
            </a:r>
            <a:r>
              <a:rPr lang="ru-RU" sz="1400" b="1" i="1" dirty="0"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lang="ru-RU" sz="1400" b="1" i="1" dirty="0">
                <a:latin typeface="Arial" pitchFamily="34" charset="0"/>
                <a:ea typeface="Calibri" pitchFamily="34" charset="0"/>
                <a:cs typeface="Arial" pitchFamily="34" charset="0"/>
              </a:rPr>
              <a:t>гандболу</a:t>
            </a:r>
            <a:endParaRPr lang="ru-RU" sz="1400" b="1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2" y="1428736"/>
            <a:ext cx="4041775" cy="282572"/>
          </a:xfrm>
        </p:spPr>
        <p:txBody>
          <a:bodyPr/>
          <a:lstStyle/>
          <a:p>
            <a:pPr algn="ctr"/>
            <a:r>
              <a:rPr lang="ru-RU" sz="1600" dirty="0"/>
              <a:t>Караваева Ирина</a:t>
            </a:r>
          </a:p>
        </p:txBody>
      </p:sp>
      <p:pic>
        <p:nvPicPr>
          <p:cNvPr id="8" name="Рисунок 7" descr="Картинк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428868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http://www.kulschool-10.edusite.ru/img/p114_irinakaravaeva.jpg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785926"/>
            <a:ext cx="1739120" cy="161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4876" y="3500438"/>
          <a:ext cx="3929089" cy="3071834"/>
        </p:xfrm>
        <a:graphic>
          <a:graphicData uri="http://schemas.openxmlformats.org/drawingml/2006/table">
            <a:tbl>
              <a:tblPr/>
              <a:tblGrid>
                <a:gridCol w="3929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71834">
                <a:tc>
                  <a:txBody>
                    <a:bodyPr/>
                    <a:lstStyle/>
                    <a:p>
                      <a:pPr marL="47625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Став первой 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Олимпийской Чемпионкой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(2000), завоевав пять званий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чемпиона Мира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(1994, 1998 и 1999, 2005, 2007) и шесть -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чемпионата Европы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(1995, 2000, 2004, 2006, 2008, 2010), пять раз выиграв 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финал Кубка мира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(1997, 1999, 2000, 2002, 2004), установив несколько рекордов и одержав многочисленные победы в составе сборной и в синхронных прыжках, </a:t>
                      </a:r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Ирина имеет самое большое количество медалей среди всех женщин, выступающих на батуте. </a:t>
                      </a:r>
                      <a:endParaRPr lang="ru-RU" sz="1200" b="1" i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sz="3200" b="1" i="1" dirty="0"/>
              <a:t>Олимпийцы Кубани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000108"/>
            <a:ext cx="4040188" cy="642942"/>
          </a:xfrm>
        </p:spPr>
        <p:txBody>
          <a:bodyPr/>
          <a:lstStyle/>
          <a:p>
            <a:pPr algn="ctr"/>
            <a:r>
              <a:rPr lang="ru-RU" sz="1400" i="1" dirty="0"/>
              <a:t>Разночинцев Анатолий Иванович </a:t>
            </a:r>
          </a:p>
          <a:p>
            <a:pPr algn="ctr"/>
            <a:r>
              <a:rPr lang="ru-RU" sz="1400" i="1" dirty="0"/>
              <a:t>(1927-1994 гг.)</a:t>
            </a:r>
            <a:r>
              <a:rPr lang="ru-RU" sz="1400" dirty="0"/>
              <a:t> 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285860"/>
            <a:ext cx="4041775" cy="571505"/>
          </a:xfrm>
        </p:spPr>
        <p:txBody>
          <a:bodyPr/>
          <a:lstStyle/>
          <a:p>
            <a:pPr algn="ctr"/>
            <a:r>
              <a:rPr lang="ru-RU" sz="1400" dirty="0" err="1"/>
              <a:t>Ракитянский</a:t>
            </a:r>
            <a:r>
              <a:rPr lang="ru-RU" sz="1400" dirty="0"/>
              <a:t>  Павел Дмитриевич </a:t>
            </a:r>
          </a:p>
          <a:p>
            <a:pPr algn="ctr"/>
            <a:r>
              <a:rPr lang="ru-RU" sz="1400" dirty="0"/>
              <a:t>(1928-1992 гг.)</a:t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071678"/>
            <a:ext cx="4041775" cy="4054485"/>
          </a:xfrm>
        </p:spPr>
        <p:txBody>
          <a:bodyPr/>
          <a:lstStyle/>
          <a:p>
            <a:pPr lvl="1">
              <a:buNone/>
            </a:pPr>
            <a:r>
              <a:rPr lang="ru-RU" sz="1400" b="1" i="1" dirty="0"/>
              <a:t>Первый олимпиец Кубани</a:t>
            </a:r>
            <a:r>
              <a:rPr lang="ru-RU" sz="1400" dirty="0"/>
              <a:t>. </a:t>
            </a:r>
          </a:p>
          <a:p>
            <a:pPr lvl="1" algn="ctr">
              <a:buNone/>
            </a:pPr>
            <a:r>
              <a:rPr lang="ru-RU" sz="1400" dirty="0"/>
              <a:t> Мастер спорта СССР по современному пятиборью, участник Игр XV Олимпиады в Хельсинки. </a:t>
            </a:r>
          </a:p>
          <a:p>
            <a:pPr algn="ctr">
              <a:buNone/>
            </a:pPr>
            <a:r>
              <a:rPr lang="ru-RU" sz="1400" dirty="0"/>
              <a:t>Команда СССР заняла 5 место, </a:t>
            </a:r>
          </a:p>
          <a:p>
            <a:pPr algn="ctr">
              <a:buNone/>
            </a:pPr>
            <a:r>
              <a:rPr lang="ru-RU" sz="1400" dirty="0"/>
              <a:t>в личном зачете </a:t>
            </a:r>
            <a:r>
              <a:rPr lang="ru-RU" sz="1400" dirty="0" err="1"/>
              <a:t>Ракитянский</a:t>
            </a:r>
            <a:r>
              <a:rPr lang="ru-RU" sz="1400" dirty="0"/>
              <a:t> занял 23 место. </a:t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7" name="Содержимое 6" descr="Ракитянский П.Д.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929066"/>
            <a:ext cx="1340917" cy="171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57224" y="1714488"/>
            <a:ext cx="3571900" cy="589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b="1" i="1" dirty="0"/>
              <a:t>Первый кубанский участник Олимпийских игр  в 1952 году в  Хельсинки.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dirty="0"/>
              <a:t>На Олимпиаде на дистанции 400 м. вольным стилем занял 28 место. Мастер спорта СССР по плаванию, заслуженный тренер.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b="1" i="1" dirty="0"/>
              <a:t>Брагина Людмила </a:t>
            </a:r>
            <a:r>
              <a:rPr lang="ru-RU" sz="1400" dirty="0"/>
              <a:t>Заслуженный мастер спорта СССР по легкой атлетике, олимпийская чемпионка 1972 г. (Мюнхен) в беге на 1500 м. Герой Кубани. 7-кратная рекордсменка мира в беге на 1500 и 3000 м.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400" b="1" i="1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br>
              <a:rPr lang="ru-RU" sz="1200" dirty="0"/>
            </a:br>
            <a:endParaRPr lang="ru-RU" sz="1200" dirty="0"/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sz="1200" dirty="0"/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ru-RU" sz="1200" dirty="0"/>
          </a:p>
        </p:txBody>
      </p:sp>
      <p:pic>
        <p:nvPicPr>
          <p:cNvPr id="13" name="Рисунок 12" descr="http://www.kulschool-10.edusite.ru/img/p114_braginalyudmila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500438"/>
            <a:ext cx="114300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32092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sz="3200" b="1" i="1" dirty="0"/>
              <a:t>«</a:t>
            </a:r>
            <a:r>
              <a:rPr lang="ru-RU" sz="3200" b="1" i="1" dirty="0" err="1"/>
              <a:t>Кричалки</a:t>
            </a:r>
            <a:r>
              <a:rPr lang="ru-RU" sz="3200" b="1" i="1" dirty="0"/>
              <a:t>» для болельщиков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Сочи 2-0-1-4!  Впервые в Истории России!</a:t>
            </a:r>
          </a:p>
          <a:p>
            <a:r>
              <a:rPr lang="ru-RU" dirty="0"/>
              <a:t>Смелость, Равенство, Решимость, Вдохновение – лучшие чемпионов достижения!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Совершенство, Дружба, Уважение – путь в спортивным достижениям!</a:t>
            </a:r>
          </a:p>
          <a:p>
            <a:r>
              <a:rPr lang="ru-RU" dirty="0"/>
              <a:t>Упорство и труд к медалям ведут!</a:t>
            </a:r>
          </a:p>
          <a:p>
            <a:r>
              <a:rPr lang="ru-RU" dirty="0"/>
              <a:t>Оле! </a:t>
            </a:r>
            <a:r>
              <a:rPr lang="ru-RU" dirty="0" err="1"/>
              <a:t>Оле-оле-оле</a:t>
            </a:r>
            <a:r>
              <a:rPr lang="ru-RU" dirty="0"/>
              <a:t>! Россия вперёд!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/>
              <a:t>Олимпиада.  Обратный отсчёт…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800" i="1" dirty="0"/>
              <a:t>С 1 сентября 2013 г. до Олимпиады останется 157 дней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z="1400" dirty="0"/>
          </a:p>
          <a:p>
            <a:r>
              <a:rPr lang="ru-RU" sz="1400" dirty="0"/>
              <a:t>      Ровно за 365 дней до начала Олимпийских игр в Сочи во многих городах России были запущены часы обратного отсчета, по которым можно наблюдать за тем, сколько дней, часов, минут и секунд осталось до открытия Олимпиады. Так Олимпийские часы начали обратный отсчет в </a:t>
            </a:r>
          </a:p>
          <a:p>
            <a:r>
              <a:rPr lang="ru-RU" sz="1400" dirty="0">
                <a:hlinkClick r:id="rId3" tooltip="Нижний Новгород"/>
              </a:rPr>
              <a:t>Нижнем Новгороде</a:t>
            </a:r>
            <a:r>
              <a:rPr lang="ru-RU" sz="1400" dirty="0"/>
              <a:t>, </a:t>
            </a:r>
          </a:p>
          <a:p>
            <a:r>
              <a:rPr lang="ru-RU" sz="1400" dirty="0">
                <a:hlinkClick r:id="rId4" tooltip="Хабаровск"/>
              </a:rPr>
              <a:t>Хабаровске</a:t>
            </a:r>
            <a:r>
              <a:rPr lang="ru-RU" sz="1400" dirty="0"/>
              <a:t>, </a:t>
            </a:r>
          </a:p>
          <a:p>
            <a:r>
              <a:rPr lang="ru-RU" sz="1400" dirty="0">
                <a:hlinkClick r:id="rId5" tooltip="Новосибирск"/>
              </a:rPr>
              <a:t>Новосибирске</a:t>
            </a:r>
            <a:r>
              <a:rPr lang="ru-RU" sz="1400" dirty="0"/>
              <a:t>,</a:t>
            </a:r>
          </a:p>
          <a:p>
            <a:r>
              <a:rPr lang="ru-RU" sz="1400" dirty="0">
                <a:hlinkClick r:id="rId6" tooltip="Екатеринбург"/>
              </a:rPr>
              <a:t>Екатеринбурге</a:t>
            </a:r>
            <a:r>
              <a:rPr lang="ru-RU" sz="1400" dirty="0"/>
              <a:t> ,</a:t>
            </a:r>
          </a:p>
          <a:p>
            <a:r>
              <a:rPr lang="ru-RU" sz="1400" dirty="0">
                <a:hlinkClick r:id="rId7" tooltip="Пятигорск"/>
              </a:rPr>
              <a:t>Пятигорске</a:t>
            </a:r>
            <a:r>
              <a:rPr lang="ru-RU" sz="1400" dirty="0"/>
              <a:t>, </a:t>
            </a:r>
          </a:p>
          <a:p>
            <a:r>
              <a:rPr lang="ru-RU" sz="1400" dirty="0">
                <a:hlinkClick r:id="rId8" tooltip="Ростов-на-Дону"/>
              </a:rPr>
              <a:t>Ростове-на-Дону</a:t>
            </a:r>
            <a:r>
              <a:rPr lang="ru-RU" sz="1400" dirty="0"/>
              <a:t>, </a:t>
            </a:r>
          </a:p>
          <a:p>
            <a:r>
              <a:rPr lang="ru-RU" sz="1400" dirty="0">
                <a:hlinkClick r:id="rId9" tooltip="Санкт-Петербург"/>
              </a:rPr>
              <a:t>Санкт-Петербурге</a:t>
            </a:r>
            <a:r>
              <a:rPr lang="ru-RU" sz="1400" dirty="0"/>
              <a:t> и </a:t>
            </a:r>
            <a:r>
              <a:rPr lang="ru-RU" sz="1400" dirty="0">
                <a:hlinkClick r:id="rId10" tooltip="Москва"/>
              </a:rPr>
              <a:t>Москве</a:t>
            </a:r>
            <a:r>
              <a:rPr lang="ru-RU" sz="1400" dirty="0"/>
              <a:t>.</a:t>
            </a:r>
          </a:p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0628" y="1428737"/>
            <a:ext cx="3500462" cy="285751"/>
          </a:xfrm>
        </p:spPr>
        <p:txBody>
          <a:bodyPr/>
          <a:lstStyle/>
          <a:p>
            <a:pPr algn="ctr"/>
            <a:r>
              <a:rPr lang="ru-RU" sz="1400" b="0" i="1" dirty="0"/>
              <a:t>, </a:t>
            </a:r>
          </a:p>
          <a:p>
            <a:pPr algn="ctr"/>
            <a:r>
              <a:rPr lang="ru-RU" sz="1400" b="0" i="1" dirty="0"/>
              <a:t>Олимпийские часы в Сочи</a:t>
            </a:r>
          </a:p>
        </p:txBody>
      </p:sp>
      <p:pic>
        <p:nvPicPr>
          <p:cNvPr id="7" name="Содержимое 6" descr="Олимпийские часы в Сочи. Фото: yakovzolotov.ru"/>
          <p:cNvPicPr>
            <a:picLocks noGrp="1"/>
          </p:cNvPicPr>
          <p:nvPr>
            <p:ph sz="quarter" idx="4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715008" y="1785926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upload.wikimedia.org/wikipedia/ru/thumb/e/e7/%D0%A0%D0%9D%D0%94_%D0%9E%D0%BB%D0%B8%D0%BC%D0%BF%D0%B8%D0%B9%D1%81%D0%BA%D0%B8%D0%B5-%D1%87%D0%B0%D1%81%D1%8B.jpg/200px-%D0%A0%D0%9D%D0%94_%D0%9E%D0%BB%D0%B8%D0%BC%D0%BF%D0%B8%D0%B9%D1%81%D0%BA%D0%B8%D0%B5-%D1%87%D0%B0%D1%81%D1%8B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29256" y="4071942"/>
            <a:ext cx="2071702" cy="27146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000760" y="3786190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i="1" kern="0" dirty="0"/>
              <a:t>в Ростове-на-Дону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/>
          <a:lstStyle/>
          <a:p>
            <a:r>
              <a:rPr lang="ru-RU" sz="3600" b="1" i="1" dirty="0"/>
              <a:t>Награды Олимпиады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038600" cy="4983179"/>
          </a:xfrm>
        </p:spPr>
        <p:txBody>
          <a:bodyPr/>
          <a:lstStyle/>
          <a:p>
            <a:r>
              <a:rPr lang="ru-RU" sz="1800" dirty="0"/>
              <a:t>На медалях изображены орнаменты, популярные в традиционных российских промыслах. Проект медалей принадлежит молодым российским дизайнерам Сергею </a:t>
            </a:r>
            <a:r>
              <a:rPr lang="ru-RU" sz="1800" dirty="0" err="1"/>
              <a:t>Царькову</a:t>
            </a:r>
            <a:r>
              <a:rPr lang="ru-RU" sz="1800" dirty="0"/>
              <a:t>, Александре </a:t>
            </a:r>
            <a:r>
              <a:rPr lang="ru-RU" sz="1800" dirty="0" err="1"/>
              <a:t>Федориной</a:t>
            </a:r>
            <a:r>
              <a:rPr lang="ru-RU" sz="1800" dirty="0"/>
              <a:t>, Павлу </a:t>
            </a:r>
            <a:r>
              <a:rPr lang="ru-RU" sz="1800" dirty="0" err="1"/>
              <a:t>Наседкину</a:t>
            </a:r>
            <a:r>
              <a:rPr lang="ru-RU" sz="1800" dirty="0"/>
              <a:t> и Сергею Ефремову.</a:t>
            </a:r>
          </a:p>
          <a:p>
            <a:endParaRPr lang="ru-RU" sz="1800" dirty="0"/>
          </a:p>
          <a:p>
            <a:r>
              <a:rPr lang="ru-RU" sz="1800" dirty="0"/>
              <a:t>Состав всех медалей - сочетание металла и поликарбоната. Вес медалей составит от 460 до 531 граммов и будет зависеть от достоинства награды.</a:t>
            </a:r>
          </a:p>
          <a:p>
            <a:endParaRPr lang="ru-RU" sz="1800" dirty="0"/>
          </a:p>
        </p:txBody>
      </p:sp>
      <p:pic>
        <p:nvPicPr>
          <p:cNvPr id="5" name="Содержимое 4" descr="http://pics.sport.rbc.ru/sport_pics/uniora/72/1369901748_0972.600x400.jpe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5992"/>
            <a:ext cx="4038600" cy="269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r>
              <a:rPr lang="ru-RU" sz="3200" b="1" i="1" dirty="0"/>
              <a:t>История</a:t>
            </a:r>
            <a:r>
              <a:rPr lang="ru-RU" b="1" i="1" dirty="0"/>
              <a:t> </a:t>
            </a:r>
            <a:r>
              <a:rPr lang="ru-RU" sz="3200" b="1" i="1" dirty="0"/>
              <a:t>Олимпиад  </a:t>
            </a:r>
            <a:br>
              <a:rPr lang="ru-RU" sz="3200" b="1" i="1" dirty="0"/>
            </a:br>
            <a:r>
              <a:rPr lang="ru-RU" sz="1800" b="1" i="1" dirty="0"/>
              <a:t>Олимпийские Игры – спортивные соревнования,  которые возникли в Древней Греции, проходят 1 раз в 4 года. Проводить Игры – это древняя традиция. На время их проведения прекращались все войны.</a:t>
            </a:r>
          </a:p>
        </p:txBody>
      </p:sp>
      <p:pic>
        <p:nvPicPr>
          <p:cNvPr id="2050" name="Picture 2" descr="C:\Documents and Settings\Nata\Мои документы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3071829" cy="2304271"/>
          </a:xfrm>
          <a:prstGeom prst="rect">
            <a:avLst/>
          </a:prstGeom>
          <a:noFill/>
        </p:spPr>
      </p:pic>
      <p:pic>
        <p:nvPicPr>
          <p:cNvPr id="8" name="Picture 2" descr="Олимпийские игры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214554"/>
            <a:ext cx="3907567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Олимпийские игры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714884"/>
            <a:ext cx="3143272" cy="17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motivators.ru/sites/default/files/imagecache/main-motivator/motivator-104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142984"/>
            <a:ext cx="514353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3200" b="1" i="1" dirty="0"/>
              <a:t>Паралимпийские   награды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214974"/>
          </a:xfrm>
        </p:spPr>
        <p:txBody>
          <a:bodyPr/>
          <a:lstStyle/>
          <a:p>
            <a:r>
              <a:rPr lang="ru-RU" sz="1500" dirty="0"/>
              <a:t>Медали, изготовленные для Паралимпийских Игр, будут тяжелее. </a:t>
            </a:r>
          </a:p>
          <a:p>
            <a:r>
              <a:rPr lang="ru-RU" sz="1500" dirty="0"/>
              <a:t>Паралимпийские медали выдержаны в той же стилистике, что и медали для Олимпиады. </a:t>
            </a:r>
          </a:p>
          <a:p>
            <a:r>
              <a:rPr lang="ru-RU" sz="1500" dirty="0"/>
              <a:t>На наградах Паралимпийских игр имеются надписи шрифтом Брайля, который используется для чтения инвалидами по зрению. </a:t>
            </a:r>
          </a:p>
          <a:p>
            <a:r>
              <a:rPr lang="ru-RU" sz="1500" dirty="0"/>
              <a:t>На аверсе изображен символ Паралимпиады - три полусферы. Этот символ назвали Agitos, что в переводе с латинского означает "я двигаюсь".</a:t>
            </a:r>
          </a:p>
          <a:p>
            <a:r>
              <a:rPr lang="ru-RU" sz="1500" dirty="0"/>
              <a:t>Отметим, что </a:t>
            </a:r>
            <a:r>
              <a:rPr lang="ru-RU" sz="1500" b="1" i="1" dirty="0"/>
              <a:t>на Играх в Сочи будет разыграно 98 комплектов наград в 15 видах спорта. Для награждения победителей будет изготовлено около 1300 медалей. Олимпиада в Сочи станет рекордной по числу представленных видов соревнований.</a:t>
            </a:r>
          </a:p>
          <a:p>
            <a:pPr>
              <a:buNone/>
            </a:pPr>
            <a:r>
              <a:rPr lang="ru-RU" sz="1400" dirty="0"/>
              <a:t> </a:t>
            </a:r>
          </a:p>
        </p:txBody>
      </p:sp>
      <p:pic>
        <p:nvPicPr>
          <p:cNvPr id="5" name="Содержимое 4" descr="http://pics.sport.rbc.ru/sport_pics/uniora/65/1369902150_0565.600x400.jpe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16981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84_1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2000264" cy="3143272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214290"/>
            <a:ext cx="8763000" cy="928694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Verdana" pitchFamily="34" charset="0"/>
              </a:rPr>
              <a:t>Вместе мы победим</a:t>
            </a:r>
            <a:r>
              <a:rPr lang="ru-RU" sz="5400" b="1" dirty="0">
                <a:solidFill>
                  <a:srgbClr val="FF0000"/>
                </a:solidFill>
                <a:latin typeface="Verdana" pitchFamily="34" charset="0"/>
              </a:rPr>
              <a:t>!</a:t>
            </a:r>
          </a:p>
        </p:txBody>
      </p:sp>
      <p:pic>
        <p:nvPicPr>
          <p:cNvPr id="7" name="Рисунок 6" descr="http://pics.sport.rbc.ru/sport_pics/uniora/65/1369902150_0565.600x400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85860"/>
            <a:ext cx="271803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g0.liveinternet.ru/images/attach/c/1/61/842/61842480_1279827070_x_7425b94f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143248"/>
            <a:ext cx="2234293" cy="178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Олимпиада глазами болельщика (32 фотографии), photo: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714884"/>
            <a:ext cx="2168978" cy="150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Олимпиада глазами болельщика (32 фотографии), photo:1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4714884"/>
            <a:ext cx="230977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Олимпиада глазами болельщика (32 фотографии), photo:2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5072074"/>
            <a:ext cx="2143140" cy="146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6-tub-ru.yandex.net/i?id=206845224-57-72&amp;n=21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12" y="1500174"/>
            <a:ext cx="2188210" cy="142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tribuna.ru/upload/iblock/2f6/2f67f85daf657552655570f994f9b337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43570" y="3143248"/>
            <a:ext cx="242889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2" grpId="1"/>
      <p:bldP spid="25602" grpId="2"/>
      <p:bldP spid="25602" grpId="3"/>
      <p:bldP spid="25602" grpId="4"/>
      <p:bldP spid="25602" grpId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53966"/>
          </a:xfrm>
        </p:spPr>
        <p:txBody>
          <a:bodyPr/>
          <a:lstStyle/>
          <a:p>
            <a:r>
              <a:rPr lang="ru-RU" sz="3200" i="1" dirty="0"/>
              <a:t>Оле! Оле-Оле-Оле!  Россия вперёд!!!</a:t>
            </a:r>
            <a:br>
              <a:rPr lang="ru-RU" sz="3200" i="1" dirty="0"/>
            </a:br>
            <a:br>
              <a:rPr lang="ru-RU" sz="3200" b="1" i="1" dirty="0"/>
            </a:br>
            <a:endParaRPr lang="ru-RU" sz="32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642911" y="1357299"/>
            <a:ext cx="8043890" cy="428628"/>
          </a:xfrm>
        </p:spPr>
        <p:txBody>
          <a:bodyPr/>
          <a:lstStyle/>
          <a:p>
            <a:r>
              <a:rPr lang="ru-RU" sz="1600" i="1" dirty="0"/>
              <a:t>  </a:t>
            </a:r>
            <a:r>
              <a:rPr lang="ru-RU" sz="1800" i="1" dirty="0"/>
              <a:t>Упорство и труд к медалям веду</a:t>
            </a:r>
            <a:r>
              <a:rPr lang="ru-RU" sz="1600" i="1" dirty="0"/>
              <a:t>т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5072066" y="1357298"/>
            <a:ext cx="3614734" cy="4768865"/>
          </a:xfrm>
        </p:spPr>
        <p:txBody>
          <a:bodyPr/>
          <a:lstStyle/>
          <a:p>
            <a:r>
              <a:rPr lang="ru-RU" sz="1800" dirty="0"/>
              <a:t>Мы Всегда радуемся медалям, которые выигрывают наши российские спортсмены .</a:t>
            </a:r>
          </a:p>
          <a:p>
            <a:r>
              <a:rPr lang="ru-RU" sz="1800" dirty="0"/>
              <a:t>Это – гордость нашей страны!!! Мы гордимся и тем, что  ХХ11 Олимпийские Игры пройдут в нашей стране, в 2014 году, в г.Сочи </a:t>
            </a:r>
          </a:p>
          <a:p>
            <a:r>
              <a:rPr lang="ru-RU" sz="1800" dirty="0"/>
              <a:t>Мы будем все вместе болеть за российских спортсменов и надеемся, что символы Зимней Олимпиады-2014 в Сочи – Зайка, Белый Мишка и Леопард </a:t>
            </a:r>
            <a:r>
              <a:rPr lang="ru-RU" sz="1800" dirty="0" err="1"/>
              <a:t>Барсик</a:t>
            </a:r>
            <a:r>
              <a:rPr lang="ru-RU" sz="1800" dirty="0"/>
              <a:t> - помогут нашей команде победить</a:t>
            </a:r>
            <a:r>
              <a:rPr lang="ru-RU" sz="1600" dirty="0"/>
              <a:t>.</a:t>
            </a:r>
          </a:p>
        </p:txBody>
      </p:sp>
      <p:pic>
        <p:nvPicPr>
          <p:cNvPr id="9" name="Рисунок 8" descr="Третьяков - скелето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00438"/>
            <a:ext cx="1905000" cy="1437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келетон - история, правил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429000"/>
            <a:ext cx="1905000" cy="141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Биатлон - мишень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143512"/>
            <a:ext cx="1624693" cy="112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https://docs.google.com/viewer?url=http%3A%2F%2Fnsportal.ru%2Fsites%2Fdefault%2Ffiles%2F2012%2F12%2Folimpiyskie_igry_0.ppt&amp;docid=47b32c80adc680177e6564f883840db1&amp;a=bi&amp;pagenumber=13&amp;w=5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http://pics.sport.rbc.ru/sport_pics/uniora/72/1369901748_0972.600x400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928802"/>
            <a:ext cx="221457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15" descr="Болельщики на олимпиаде  (13 фотографий)."/>
          <p:cNvPicPr>
            <a:picLocks noGr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929198"/>
            <a:ext cx="192882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Шорт-трек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1928802"/>
            <a:ext cx="1905000" cy="136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928694"/>
          </a:xfrm>
        </p:spPr>
        <p:txBody>
          <a:bodyPr/>
          <a:lstStyle/>
          <a:p>
            <a:r>
              <a:rPr lang="ru-RU" sz="3600" b="1" i="1" dirty="0"/>
              <a:t>Гимн ХХ11 Олимпиады  Сочи-2014.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>
                <a:solidFill>
                  <a:schemeClr val="tx1"/>
                </a:solidFill>
                <a:latin typeface="Comic Sans MS" pitchFamily="66" charset="0"/>
              </a:rPr>
              <a:t>Благодарю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txBody>
          <a:bodyPr/>
          <a:lstStyle/>
          <a:p>
            <a:pPr algn="r">
              <a:buNone/>
            </a:pPr>
            <a:endParaRPr lang="ru-RU" b="1" i="1" dirty="0">
              <a:latin typeface="Comic Sans MS" pitchFamily="66" charset="0"/>
            </a:endParaRPr>
          </a:p>
          <a:p>
            <a:pPr algn="r">
              <a:buNone/>
            </a:pPr>
            <a:r>
              <a:rPr lang="ru-RU" sz="2800" b="1" i="1" dirty="0">
                <a:latin typeface="Comic Sans MS" pitchFamily="66" charset="0"/>
              </a:rPr>
              <a:t>Презентацию</a:t>
            </a:r>
            <a:endParaRPr lang="ru-RU" sz="2800" dirty="0"/>
          </a:p>
          <a:p>
            <a:pPr algn="r">
              <a:buNone/>
            </a:pPr>
            <a:r>
              <a:rPr lang="ru-RU" sz="2800" b="1" i="1" dirty="0">
                <a:latin typeface="Comic Sans MS" pitchFamily="66" charset="0"/>
              </a:rPr>
              <a:t>подготовила:</a:t>
            </a:r>
            <a:br>
              <a:rPr lang="ru-RU" sz="2800" b="1" i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учитель высшей 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квалификационной категории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МАНОУ СОШ № 5</a:t>
            </a:r>
          </a:p>
          <a:p>
            <a:pPr algn="r">
              <a:buNone/>
            </a:pPr>
            <a:r>
              <a:rPr lang="ru-RU" sz="2800" b="1" dirty="0">
                <a:latin typeface="Comic Sans MS" pitchFamily="66" charset="0"/>
              </a:rPr>
              <a:t> МАКАРОВА Валентина Августовна</a:t>
            </a:r>
            <a:endParaRPr lang="ru-RU" sz="2800" dirty="0"/>
          </a:p>
          <a:p>
            <a:pPr algn="r">
              <a:buNone/>
            </a:pPr>
            <a:r>
              <a:rPr lang="ru-RU" sz="2400" b="1" dirty="0">
                <a:latin typeface="Comic Sans MS" pitchFamily="66" charset="0"/>
              </a:rPr>
              <a:t>Ст. Платнировская. </a:t>
            </a:r>
            <a:r>
              <a:rPr lang="ru-RU" sz="2400" b="1">
                <a:latin typeface="Comic Sans MS" pitchFamily="66" charset="0"/>
              </a:rPr>
              <a:t>2024 </a:t>
            </a:r>
            <a:r>
              <a:rPr lang="ru-RU" sz="2400" b="1" dirty="0">
                <a:latin typeface="Comic Sans MS" pitchFamily="66" charset="0"/>
              </a:rPr>
              <a:t>г</a:t>
            </a:r>
            <a:r>
              <a:rPr lang="ru-RU" b="1" dirty="0">
                <a:latin typeface="Comic Sans MS" pitchFamily="66" charset="0"/>
              </a:rPr>
              <a:t>.</a:t>
            </a:r>
          </a:p>
        </p:txBody>
      </p:sp>
      <p:pic>
        <p:nvPicPr>
          <p:cNvPr id="4" name="Picture 2" descr="C:\Documents and Settings\Nata\Мои документы\i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500570"/>
            <a:ext cx="1928826" cy="184373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1027" name="Picture 3" descr="C:\Documents and Settings\Учитель\Рабочий стол\всё к открыт гео\i-22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657600" cy="24414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786058"/>
            <a:ext cx="85725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a_AlbionicTitulBrk" pitchFamily="34" charset="-52"/>
              </a:rPr>
              <a:t>           Олимпийский девиз:         </a:t>
            </a:r>
            <a:r>
              <a:rPr lang="ru-RU" sz="3200" dirty="0">
                <a:solidFill>
                  <a:schemeClr val="accent2"/>
                </a:solidFill>
                <a:latin typeface="a_AlbionicTitulBrk" pitchFamily="34" charset="-52"/>
              </a:rPr>
              <a:t>«</a:t>
            </a:r>
            <a:r>
              <a:rPr lang="ru-RU" sz="3200" i="1" dirty="0">
                <a:solidFill>
                  <a:srgbClr val="FF0000"/>
                </a:solidFill>
                <a:latin typeface="Franklin Gothic Heavy" pitchFamily="34" charset="0"/>
              </a:rPr>
              <a:t>БЫСТРЕЕ,ВЫШЕ,СИЛЬНЕЕ!</a:t>
            </a:r>
            <a:r>
              <a:rPr lang="ru-RU" sz="3200" dirty="0">
                <a:solidFill>
                  <a:schemeClr val="accent2"/>
                </a:solidFill>
                <a:latin typeface="a_AlbionicTitulBrk" pitchFamily="34" charset="-52"/>
              </a:rPr>
              <a:t>»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1028" name="Picture 4" descr="C:\Documents and Settings\Учитель\Рабочий стол\всё к открыт гео\i-2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429132"/>
            <a:ext cx="5286412" cy="2428868"/>
          </a:xfrm>
          <a:prstGeom prst="rect">
            <a:avLst/>
          </a:prstGeom>
          <a:noFill/>
        </p:spPr>
      </p:pic>
      <p:pic>
        <p:nvPicPr>
          <p:cNvPr id="7" name="Picture 3" descr="г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642918"/>
            <a:ext cx="2571736" cy="3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Documents and Settings\Nata\Мои документы\i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53130"/>
            <a:ext cx="1571636" cy="210487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43702" y="450057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Пьер де Кубертен</a:t>
            </a:r>
          </a:p>
        </p:txBody>
      </p:sp>
      <p:pic>
        <p:nvPicPr>
          <p:cNvPr id="9" name="Picture 3" descr="г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0350" y="795318"/>
            <a:ext cx="2571736" cy="3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3200" b="1" i="1" dirty="0"/>
              <a:t>История Олимпиад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285751"/>
          </a:xfrm>
        </p:spPr>
        <p:txBody>
          <a:bodyPr/>
          <a:lstStyle/>
          <a:p>
            <a:pPr algn="ctr"/>
            <a:r>
              <a:rPr lang="ru-RU" sz="2000" b="0" i="1" dirty="0"/>
              <a:t>Клятва спортсменов: </a:t>
            </a:r>
            <a:r>
              <a:rPr lang="ru-RU" sz="1800" b="0" i="1" dirty="0"/>
              <a:t>текст</a:t>
            </a:r>
            <a:r>
              <a:rPr lang="ru-RU" sz="2000" b="0" i="1" dirty="0"/>
              <a:t> </a:t>
            </a:r>
            <a:r>
              <a:rPr lang="ru-RU" sz="1800" b="0" i="1" dirty="0"/>
              <a:t>Пьера де Кубертена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785926"/>
            <a:ext cx="4040188" cy="4340237"/>
          </a:xfrm>
        </p:spPr>
        <p:txBody>
          <a:bodyPr/>
          <a:lstStyle/>
          <a:p>
            <a:r>
              <a:rPr lang="ru-RU" sz="1600" b="1" i="1" dirty="0"/>
              <a:t>«От имени всех спортсменов я обещаю, что мы будем участвовать в этих Играх, уважая и соблюдая правила, по которым они проводятся, в истинно спортивном духе, во славу спорта и во имя чести своих команд».</a:t>
            </a:r>
          </a:p>
          <a:p>
            <a:endParaRPr lang="ru-RU" sz="1600" b="1" i="1" dirty="0"/>
          </a:p>
          <a:p>
            <a:pPr>
              <a:buNone/>
            </a:pPr>
            <a:r>
              <a:rPr lang="ru-RU" sz="1400" dirty="0"/>
              <a:t> 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71612"/>
            <a:ext cx="4041775" cy="4554551"/>
          </a:xfrm>
        </p:spPr>
        <p:txBody>
          <a:bodyPr/>
          <a:lstStyle/>
          <a:p>
            <a:r>
              <a:rPr lang="ru-RU" sz="1400" dirty="0"/>
              <a:t>Произносят клятву не только спортсмены участвующие в Играх, и судьи.</a:t>
            </a:r>
            <a:r>
              <a:rPr lang="ru-RU" sz="1400" b="1" dirty="0"/>
              <a:t> </a:t>
            </a:r>
          </a:p>
          <a:p>
            <a:r>
              <a:rPr lang="ru-RU" sz="1400" b="1" dirty="0"/>
              <a:t>Впервые олимпийская клятва прозвучала в 1920 году, а клятва арбитров - в 1968 году в Мехико.</a:t>
            </a:r>
          </a:p>
          <a:p>
            <a:r>
              <a:rPr lang="ru-RU" sz="1400" b="1" dirty="0"/>
              <a:t> В 2000 году на Олимпиаде в Сиднее впервые в тексте клятвы появились слова о неиспользовании допинга в соревнованиях</a:t>
            </a:r>
            <a:r>
              <a:rPr lang="ru-RU" sz="1400" dirty="0"/>
              <a:t>. </a:t>
            </a:r>
          </a:p>
          <a:p>
            <a:endParaRPr lang="ru-RU" dirty="0"/>
          </a:p>
        </p:txBody>
      </p:sp>
      <p:pic>
        <p:nvPicPr>
          <p:cNvPr id="22532" name="Picture 4" descr="http://s5.goodfon.ru/wallpaper/previews-middle/225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000504"/>
            <a:ext cx="3000396" cy="1785950"/>
          </a:xfrm>
          <a:prstGeom prst="rect">
            <a:avLst/>
          </a:prstGeom>
          <a:noFill/>
        </p:spPr>
      </p:pic>
      <p:pic>
        <p:nvPicPr>
          <p:cNvPr id="11" name="Рисунок 10" descr="http://img.gazeta.ru/files3/718/3316718/tr30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000504"/>
            <a:ext cx="27146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/>
              <a:t>Олимпийский огонь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072098"/>
          </a:xfrm>
        </p:spPr>
        <p:txBody>
          <a:bodyPr/>
          <a:lstStyle/>
          <a:p>
            <a:r>
              <a:rPr lang="ru-RU" sz="1800" b="1" dirty="0"/>
              <a:t>Традиция зажигать огонь на стадионах  существует с 1928г. , на зимней Олимпиаде - с 1952 года.</a:t>
            </a:r>
          </a:p>
          <a:p>
            <a:r>
              <a:rPr lang="ru-RU" sz="1800" b="1" dirty="0"/>
              <a:t>По традиции Олимпийский огонь зажгут в Греции, 7 октября он прибудет в Москву и уже на следующий день начнет свое путешествие по стране. Эстафета по доставке огня в город -хозяин Игр впервые состоялась в 1936 году.</a:t>
            </a:r>
          </a:p>
          <a:p>
            <a:r>
              <a:rPr lang="ru-RU" sz="1800" b="1" dirty="0"/>
              <a:t> Эстафета обещает стать самой продолжительной, факелу предстоит преодолеть более 65 тысяч километров.</a:t>
            </a:r>
          </a:p>
          <a:p>
            <a:r>
              <a:rPr lang="ru-RU" sz="1800" b="1" dirty="0"/>
              <a:t> За 123 дня 14 тысяч факелоносцев пронесут символ Олимпиады через 2 900  городов страны.</a:t>
            </a:r>
            <a:endParaRPr lang="ru-RU" sz="1800" dirty="0"/>
          </a:p>
          <a:p>
            <a:r>
              <a:rPr lang="ru-RU" sz="1800" b="1" dirty="0"/>
              <a:t>Факел сочинской эстафеты Олимпийского огня весит </a:t>
            </a:r>
          </a:p>
          <a:p>
            <a:pPr>
              <a:buNone/>
            </a:pPr>
            <a:r>
              <a:rPr lang="ru-RU" sz="1800" b="1" dirty="0"/>
              <a:t>       около 1,8 килограмма,</a:t>
            </a:r>
          </a:p>
          <a:p>
            <a:r>
              <a:rPr lang="ru-RU" sz="1800" b="1" dirty="0"/>
              <a:t> его высота - 95 сантиметров, </a:t>
            </a:r>
          </a:p>
          <a:p>
            <a:r>
              <a:rPr lang="ru-RU" sz="1800" b="1" dirty="0"/>
              <a:t>ширина - 54 миллиметра.</a:t>
            </a:r>
          </a:p>
          <a:p>
            <a:r>
              <a:rPr lang="ru-RU" sz="1800" b="1" dirty="0"/>
              <a:t> Вес и центр тяжести символа рассчитаны таким образом,</a:t>
            </a:r>
          </a:p>
          <a:p>
            <a:pPr>
              <a:buNone/>
            </a:pPr>
            <a:r>
              <a:rPr lang="ru-RU" sz="1800" b="1" dirty="0"/>
              <a:t>     чтобы факелоносцу было максимально удобно его нести.</a:t>
            </a:r>
            <a:endParaRPr lang="ru-RU" sz="1800" dirty="0"/>
          </a:p>
        </p:txBody>
      </p:sp>
      <p:pic>
        <p:nvPicPr>
          <p:cNvPr id="4" name="Рисунок 3" descr="Презентация факела Олимпийского огн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3143248"/>
            <a:ext cx="1230631" cy="321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/>
              <a:t>Открытие Олимпиады</a:t>
            </a:r>
          </a:p>
        </p:txBody>
      </p:sp>
      <p:pic>
        <p:nvPicPr>
          <p:cNvPr id="4" name="Содержимое 3" descr="https://docs.google.com/viewer?url=http%3A%2F%2Fnsportal.ru%2Fsites%2Fdefault%2Ffiles%2F2012%2F12%2Folimpiyskie_igry_0.ppt&amp;docid=47b32c80adc680177e6564f883840db1&amp;a=bi&amp;pagenumber=4&amp;w=52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5"/>
            <a:ext cx="6357982" cy="42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sz="3200" b="1" i="1" dirty="0"/>
              <a:t>Первая Зимняя Олимпиада </a:t>
            </a:r>
            <a:br>
              <a:rPr lang="ru-RU" sz="3200" b="1" i="1" dirty="0"/>
            </a:br>
            <a:r>
              <a:rPr lang="ru-RU" sz="3200" b="1" i="1" dirty="0"/>
              <a:t>1924 </a:t>
            </a:r>
            <a:r>
              <a:rPr lang="ru-RU" sz="4000" b="1" dirty="0"/>
              <a:t>г</a:t>
            </a:r>
            <a:r>
              <a:rPr lang="ru-RU" b="1" dirty="0"/>
              <a:t>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1600" dirty="0"/>
              <a:t>Эмблема  Первой Зимней Олимпиады 25 января - 5 февраля 1924 г. г. Шамоли. Франция.</a:t>
            </a:r>
          </a:p>
        </p:txBody>
      </p:sp>
      <p:pic>
        <p:nvPicPr>
          <p:cNvPr id="22530" name="Picture 2" descr="File:1924WOlympicPo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643182"/>
            <a:ext cx="2628900" cy="3638551"/>
          </a:xfrm>
          <a:prstGeom prst="rect">
            <a:avLst/>
          </a:prstGeom>
          <a:noFill/>
        </p:spPr>
      </p:pic>
      <p:pic>
        <p:nvPicPr>
          <p:cNvPr id="22531" name="Picture 3" descr="Флаг Фран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9550" cy="142875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600" dirty="0"/>
              <a:t>Город-организатор </a:t>
            </a:r>
            <a:r>
              <a:rPr lang="ru-RU" sz="1600" dirty="0" err="1">
                <a:hlinkClick r:id="rId4" tooltip="Шамони"/>
              </a:rPr>
              <a:t>Шамони</a:t>
            </a:r>
            <a:r>
              <a:rPr lang="ru-RU" sz="1600" dirty="0"/>
              <a:t>, </a:t>
            </a:r>
            <a:r>
              <a:rPr lang="ru-RU" sz="1600" dirty="0">
                <a:hlinkClick r:id="rId5" tooltip="Франция"/>
              </a:rPr>
              <a:t>Франция</a:t>
            </a:r>
            <a:endParaRPr lang="ru-RU" sz="1600" dirty="0"/>
          </a:p>
          <a:p>
            <a:r>
              <a:rPr lang="ru-RU" sz="1600" dirty="0"/>
              <a:t>Страны-участницы16</a:t>
            </a:r>
          </a:p>
          <a:p>
            <a:r>
              <a:rPr lang="ru-RU" sz="1600" dirty="0"/>
              <a:t>Количество спортсменов 293</a:t>
            </a:r>
            <a:br>
              <a:rPr lang="ru-RU" sz="1600" dirty="0"/>
            </a:br>
            <a:r>
              <a:rPr lang="ru-RU" sz="1600" dirty="0"/>
              <a:t>(280 мужчин, 13 женщин)</a:t>
            </a:r>
          </a:p>
          <a:p>
            <a:r>
              <a:rPr lang="ru-RU" sz="1600" dirty="0"/>
              <a:t>Разыгрывается медалей 16 комплектов</a:t>
            </a:r>
            <a:br>
              <a:rPr lang="ru-RU" sz="1600" dirty="0"/>
            </a:br>
            <a:r>
              <a:rPr lang="ru-RU" sz="1600" dirty="0"/>
              <a:t>в 9 видах спорта</a:t>
            </a:r>
          </a:p>
          <a:p>
            <a:r>
              <a:rPr lang="ru-RU" sz="1600" dirty="0"/>
              <a:t>Церемония открытия</a:t>
            </a:r>
            <a:r>
              <a:rPr lang="ru-RU" sz="1600" dirty="0">
                <a:hlinkClick r:id="rId6" tooltip="25 января"/>
              </a:rPr>
              <a:t>25 января</a:t>
            </a:r>
            <a:r>
              <a:rPr lang="ru-RU" sz="1600" dirty="0"/>
              <a:t> </a:t>
            </a:r>
            <a:r>
              <a:rPr lang="ru-RU" sz="1600" dirty="0">
                <a:hlinkClick r:id="rId7" tooltip="1924"/>
              </a:rPr>
              <a:t>1924</a:t>
            </a:r>
            <a:endParaRPr lang="ru-RU" sz="1600" dirty="0"/>
          </a:p>
          <a:p>
            <a:r>
              <a:rPr lang="ru-RU" sz="1600" dirty="0"/>
              <a:t>Открывал </a:t>
            </a:r>
            <a:r>
              <a:rPr lang="ru-RU" sz="1600" dirty="0">
                <a:hlinkClick r:id="rId8" tooltip="Гастон Видаль (страница отсутствует)"/>
              </a:rPr>
              <a:t>Гастон Видаль</a:t>
            </a:r>
            <a:endParaRPr lang="ru-RU" sz="1600" dirty="0"/>
          </a:p>
          <a:p>
            <a:r>
              <a:rPr lang="ru-RU" sz="1600" dirty="0"/>
              <a:t>Церемония закрытия</a:t>
            </a:r>
          </a:p>
          <a:p>
            <a:r>
              <a:rPr lang="ru-RU" sz="1600" dirty="0"/>
              <a:t> </a:t>
            </a:r>
            <a:r>
              <a:rPr lang="ru-RU" sz="1600" dirty="0">
                <a:hlinkClick r:id="rId9" tooltip="5 февраля"/>
              </a:rPr>
              <a:t>5 февраля</a:t>
            </a:r>
            <a:r>
              <a:rPr lang="ru-RU" sz="1600" dirty="0"/>
              <a:t> </a:t>
            </a:r>
            <a:r>
              <a:rPr lang="ru-RU" sz="1600" dirty="0">
                <a:hlinkClick r:id="rId7" tooltip="1924"/>
              </a:rPr>
              <a:t>1924</a:t>
            </a:r>
            <a:endParaRPr lang="ru-RU" sz="1600" dirty="0"/>
          </a:p>
          <a:p>
            <a:r>
              <a:rPr lang="ru-RU" sz="1600" dirty="0">
                <a:hlinkClick r:id="rId10" tooltip="Олимпийский огонь"/>
              </a:rPr>
              <a:t>Олимпийский огонь</a:t>
            </a:r>
            <a:r>
              <a:rPr lang="ru-RU" sz="1600" dirty="0"/>
              <a:t> не зажигали</a:t>
            </a:r>
          </a:p>
          <a:p>
            <a:r>
              <a:rPr lang="ru-RU" sz="1600" dirty="0">
                <a:hlinkClick r:id="rId11" tooltip="Олимпийская клятва"/>
              </a:rPr>
              <a:t>Олимпийская клятва</a:t>
            </a:r>
            <a:r>
              <a:rPr lang="ru-RU" sz="1600" dirty="0"/>
              <a:t> </a:t>
            </a:r>
            <a:r>
              <a:rPr lang="ru-RU" sz="1600" dirty="0" err="1">
                <a:hlinkClick r:id="rId12" tooltip="Камиль Мандрийон (страница отсутствует)"/>
              </a:rPr>
              <a:t>Камиль</a:t>
            </a:r>
            <a:r>
              <a:rPr lang="ru-RU" sz="1600" dirty="0">
                <a:hlinkClick r:id="rId12" tooltip="Камиль Мандрийон (страница отсутствует)"/>
              </a:rPr>
              <a:t> </a:t>
            </a:r>
            <a:r>
              <a:rPr lang="ru-RU" sz="1600" dirty="0" err="1">
                <a:hlinkClick r:id="rId12" tooltip="Камиль Мандрийон (страница отсутствует)"/>
              </a:rPr>
              <a:t>Мандрийон</a:t>
            </a:r>
            <a:r>
              <a:rPr lang="ru-RU" sz="1600" dirty="0"/>
              <a:t> (</a:t>
            </a:r>
            <a:r>
              <a:rPr lang="ru-RU" sz="1600" dirty="0">
                <a:hlinkClick r:id="rId13" tooltip="Горнолыжный спорт"/>
              </a:rPr>
              <a:t>горнолыжный спорт</a:t>
            </a:r>
            <a:r>
              <a:rPr lang="ru-RU" sz="1600" dirty="0"/>
              <a:t>)</a:t>
            </a:r>
          </a:p>
          <a:p>
            <a:r>
              <a:rPr lang="ru-RU" sz="1600" dirty="0">
                <a:hlinkClick r:id="rId14" tooltip="Стадион"/>
              </a:rPr>
              <a:t>Стадион</a:t>
            </a:r>
            <a:r>
              <a:rPr lang="ru-RU" sz="1600" dirty="0"/>
              <a:t>  </a:t>
            </a:r>
            <a:r>
              <a:rPr lang="ru-RU" sz="1600" dirty="0">
                <a:hlinkClick r:id="rId15" tooltip="Олимпийский стадион Шамони (страница отсутствует)"/>
              </a:rPr>
              <a:t>Олимпийский стадион</a:t>
            </a: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3200" b="1" i="1" dirty="0"/>
              <a:t>Первые Зимние игры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571612"/>
            <a:ext cx="4040188" cy="639762"/>
          </a:xfrm>
        </p:spPr>
        <p:txBody>
          <a:bodyPr/>
          <a:lstStyle/>
          <a:p>
            <a:r>
              <a:rPr lang="ru-RU" dirty="0"/>
              <a:t>                             </a:t>
            </a:r>
            <a:r>
              <a:rPr lang="ru-RU" sz="1800" dirty="0"/>
              <a:t>спортивные</a:t>
            </a:r>
            <a:r>
              <a:rPr lang="ru-RU" dirty="0"/>
              <a:t>   старты              </a:t>
            </a:r>
            <a:r>
              <a:rPr lang="ru-RU" dirty="0" err="1"/>
              <a:t>старты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600" dirty="0"/>
              <a:t>Золото </a:t>
            </a:r>
          </a:p>
          <a:p>
            <a:r>
              <a:rPr lang="ru-RU" sz="1600" dirty="0"/>
              <a:t>олимпиады</a:t>
            </a:r>
          </a:p>
        </p:txBody>
      </p:sp>
      <p:pic>
        <p:nvPicPr>
          <p:cNvPr id="7" name="Содержимое 6" descr="http://im7-tub-ru.yandex.net/i?id=3299250-02-16f-10839&amp;n=21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86058"/>
            <a:ext cx="3007516" cy="238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5-tub-ru.yandex.net/i?id=105996223-19-72&amp;n=21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714620"/>
            <a:ext cx="30718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0-tub-ru.yandex.net/i?id=141410766-01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643446"/>
            <a:ext cx="21050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3-tub-ru.yandex.net/i?id=17160839-27-72&amp;n=2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285860"/>
            <a:ext cx="2128837" cy="18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nagrada-info.narod.ru/192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00010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0-tub-ru.yandex.net/i?id=36240546-41-72&amp;n=21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643446"/>
            <a:ext cx="26479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Nata\Мои документы\i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500042"/>
            <a:ext cx="2669184" cy="17616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2344739"/>
            <a:ext cx="7772400" cy="1298575"/>
          </a:xfrm>
        </p:spPr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</a:rPr>
              <a:t>Зимние виды спорта Олимпиады</a:t>
            </a:r>
          </a:p>
        </p:txBody>
      </p:sp>
      <p:pic>
        <p:nvPicPr>
          <p:cNvPr id="1026" name="Picture 2" descr="C:\Documents and Settings\Nata\Мои документы\i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714752"/>
            <a:ext cx="2861850" cy="1888820"/>
          </a:xfrm>
          <a:prstGeom prst="rect">
            <a:avLst/>
          </a:prstGeom>
          <a:noFill/>
        </p:spPr>
      </p:pic>
      <p:pic>
        <p:nvPicPr>
          <p:cNvPr id="1028" name="Picture 4" descr="C:\Documents and Settings\Nata\Мои документы\i-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286256"/>
            <a:ext cx="2573699" cy="1943406"/>
          </a:xfrm>
          <a:prstGeom prst="rect">
            <a:avLst/>
          </a:prstGeom>
          <a:noFill/>
        </p:spPr>
      </p:pic>
      <p:pic>
        <p:nvPicPr>
          <p:cNvPr id="1029" name="Picture 5" descr="C:\Documents and Settings\Nata\Мои документы\i-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571876"/>
            <a:ext cx="2849798" cy="2108850"/>
          </a:xfrm>
          <a:prstGeom prst="rect">
            <a:avLst/>
          </a:prstGeom>
          <a:noFill/>
        </p:spPr>
      </p:pic>
      <p:pic>
        <p:nvPicPr>
          <p:cNvPr id="7" name="Рисунок 6" descr="Скелетон - история, правила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785794"/>
            <a:ext cx="1905000" cy="141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Фигурное катание - Домнина и Шабалин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500042"/>
            <a:ext cx="2357454" cy="17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звезды">
  <a:themeElements>
    <a:clrScheme name="Оформление по умолчанию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звезды</Template>
  <TotalTime>2785</TotalTime>
  <Words>1148</Words>
  <Application>Microsoft Office PowerPoint</Application>
  <PresentationFormat>Экран (4:3)</PresentationFormat>
  <Paragraphs>152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a_AlbionicTitulBrk</vt:lpstr>
      <vt:lpstr>Arial</vt:lpstr>
      <vt:lpstr>Calibri</vt:lpstr>
      <vt:lpstr>Comic Sans MS</vt:lpstr>
      <vt:lpstr>Franklin Gothic Heavy</vt:lpstr>
      <vt:lpstr>Verdana</vt:lpstr>
      <vt:lpstr>звезды</vt:lpstr>
      <vt:lpstr>Зимняя Олимпиада ХХ11  Сочи-2014  -   впервые в истории России</vt:lpstr>
      <vt:lpstr>История Олимпиад   Олимпийские Игры – спортивные соревнования,  которые возникли в Древней Греции, проходят 1 раз в 4 года. Проводить Игры – это древняя традиция. На время их проведения прекращались все войны.</vt:lpstr>
      <vt:lpstr> </vt:lpstr>
      <vt:lpstr>История Олимпиад</vt:lpstr>
      <vt:lpstr>Олимпийский огонь</vt:lpstr>
      <vt:lpstr>Открытие Олимпиады</vt:lpstr>
      <vt:lpstr>Первая Зимняя Олимпиада  1924 г.</vt:lpstr>
      <vt:lpstr>Первые Зимние игры</vt:lpstr>
      <vt:lpstr>Зимние виды спорта Олимпиады</vt:lpstr>
      <vt:lpstr>Презентация PowerPoint</vt:lpstr>
      <vt:lpstr>Ценности Олимпийского движения</vt:lpstr>
      <vt:lpstr>Ценности Паралимпийского движения Паралимпийский девиз : Дух в движении</vt:lpstr>
      <vt:lpstr>Сочи- город-курорт  - «летняя столица»  России.   </vt:lpstr>
      <vt:lpstr>1968 г. – год рождения олимпийских талисманов: летних Игр  - Красный ягуар зимних – Лыжник Шюсса. Талисманы Сочи-2014. </vt:lpstr>
      <vt:lpstr>Олимпийцы Кубани</vt:lpstr>
      <vt:lpstr>Олимпийцы Кубани</vt:lpstr>
      <vt:lpstr>«Кричалки» для болельщиков</vt:lpstr>
      <vt:lpstr>Олимпиада.  Обратный отсчёт…</vt:lpstr>
      <vt:lpstr>Награды Олимпиады</vt:lpstr>
      <vt:lpstr>Презентация PowerPoint</vt:lpstr>
      <vt:lpstr>Паралимпийские   награды</vt:lpstr>
      <vt:lpstr>Вместе мы победим!</vt:lpstr>
      <vt:lpstr>Оле! Оле-Оле-Оле!  Россия вперёд!!!  </vt:lpstr>
      <vt:lpstr>Гимн ХХ11 Олимпиады  Сочи-2014.</vt:lpstr>
      <vt:lpstr>Благодарю за внимание!</vt:lpstr>
    </vt:vector>
  </TitlesOfParts>
  <Company>nnn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Олимпийский урок по географии</dc:title>
  <dc:creator>Nata</dc:creator>
  <cp:lastModifiedBy>W10</cp:lastModifiedBy>
  <cp:revision>423</cp:revision>
  <dcterms:created xsi:type="dcterms:W3CDTF">2011-09-29T16:01:03Z</dcterms:created>
  <dcterms:modified xsi:type="dcterms:W3CDTF">2024-03-31T06:43:09Z</dcterms:modified>
</cp:coreProperties>
</file>