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75" r:id="rId3"/>
    <p:sldId id="276" r:id="rId4"/>
    <p:sldId id="277" r:id="rId5"/>
    <p:sldId id="278" r:id="rId6"/>
    <p:sldId id="279" r:id="rId7"/>
    <p:sldId id="281" r:id="rId8"/>
    <p:sldId id="283" r:id="rId9"/>
    <p:sldId id="285" r:id="rId10"/>
    <p:sldId id="286" r:id="rId11"/>
    <p:sldId id="26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41" autoAdjust="0"/>
    <p:restoredTop sz="94660"/>
  </p:normalViewPr>
  <p:slideViewPr>
    <p:cSldViewPr snapToGrid="0">
      <p:cViewPr>
        <p:scale>
          <a:sx n="80" d="100"/>
          <a:sy n="80" d="100"/>
        </p:scale>
        <p:origin x="-869" y="-2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pPr/>
              <a:t>11/14/2025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pPr/>
              <a:t>11/14/2025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2981203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11/14/2025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787425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fld id="{4CF99945-0A15-4715-AB6C-F5E56CF20F70}" type="datetimeFigureOut">
              <a:rPr lang="en-US"/>
              <a:pPr/>
              <a:t>11/14/2025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239762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dirty="0"/>
          </a:p>
        </p:txBody>
      </p:sp>
      <p:grpSp>
        <p:nvGrpSpPr>
          <p:cNvPr id="8" name="Group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Freeform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" name="Freeform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reeform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1" name="Freeform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2" name="Freeform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11/14/2025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659575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11/14/2025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447936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11/14/2025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4205803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11/14/2025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39630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229257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11/14/2025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972755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11/14/2025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318571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11/14/2025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512816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11/14/2025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847874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7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11/14/2025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168274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9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84" name="Group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97" name="Group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9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80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11/14/2025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681935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en-US" smtClean="0"/>
              <a:pPr/>
              <a:t>11/14/2025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Relationship Id="rId9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jpeg"/><Relationship Id="rId9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10523" y="3981450"/>
            <a:ext cx="3971927" cy="914400"/>
          </a:xfrm>
        </p:spPr>
        <p:txBody>
          <a:bodyPr>
            <a:noAutofit/>
          </a:bodyPr>
          <a:lstStyle/>
          <a:p>
            <a:pPr algn="just">
              <a:spcBef>
                <a:spcPts val="600"/>
              </a:spcBef>
            </a:pP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Работу </a:t>
            </a: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выполнила:</a:t>
            </a:r>
            <a:endParaRPr lang="ru-RU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spcBef>
                <a:spcPts val="600"/>
              </a:spcBef>
            </a:pP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учитель физики МАОУ СОШ№85</a:t>
            </a:r>
            <a:endParaRPr lang="ru-RU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spcBef>
                <a:spcPts val="600"/>
              </a:spcBef>
            </a:pP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Головырских </a:t>
            </a: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Ольга</a:t>
            </a: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Владимировна</a:t>
            </a:r>
            <a:endParaRPr lang="ru-RU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12120" y="421010"/>
            <a:ext cx="8767761" cy="7200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Внеклассное мероприятие по физике для учащихся 7-го класса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248024" y="1530803"/>
            <a:ext cx="8943975" cy="226422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Игра-соревнование</a:t>
            </a:r>
            <a:b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Повторение пройденного материала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9675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2428" y="177794"/>
            <a:ext cx="6233039" cy="88054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4400" dirty="0" smtClean="0"/>
              <a:t>Ребусы</a:t>
            </a:r>
            <a:endParaRPr lang="ru-RU" sz="4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912534" y="372535"/>
          <a:ext cx="8128000" cy="604800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4064000"/>
                <a:gridCol w="4064000"/>
              </a:tblGrid>
              <a:tr h="151200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1.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5.</a:t>
                      </a:r>
                      <a:endParaRPr lang="ru-RU" b="1" dirty="0"/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51200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2.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6.</a:t>
                      </a:r>
                      <a:endParaRPr lang="ru-RU" b="1" dirty="0"/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51200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3.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7.</a:t>
                      </a:r>
                      <a:endParaRPr lang="ru-RU" b="1" dirty="0"/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51200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4.</a:t>
                      </a:r>
                      <a:endParaRPr lang="ru-RU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8.</a:t>
                      </a:r>
                      <a:endParaRPr lang="ru-RU" b="1" dirty="0"/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Рисунок 6" descr="hello_html_1b6c30fa.png"/>
          <p:cNvPicPr/>
          <p:nvPr/>
        </p:nvPicPr>
        <p:blipFill>
          <a:blip r:embed="rId2" cstate="print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</a:blip>
          <a:srcRect l="11355" t="6471" r="5358" b="6805"/>
          <a:stretch>
            <a:fillRect/>
          </a:stretch>
        </p:blipFill>
        <p:spPr bwMode="auto">
          <a:xfrm>
            <a:off x="3476624" y="421755"/>
            <a:ext cx="3105557" cy="141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ello_html_mb9c8687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0746" y="1856362"/>
            <a:ext cx="3327229" cy="147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ello_html_mc76fced.png"/>
          <p:cNvPicPr/>
          <p:nvPr/>
        </p:nvPicPr>
        <p:blipFill>
          <a:blip r:embed="rId4" cstate="print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</a:blip>
          <a:srcRect l="14915" t="6771" r="24391" b="8276"/>
          <a:stretch>
            <a:fillRect/>
          </a:stretch>
        </p:blipFill>
        <p:spPr bwMode="auto">
          <a:xfrm>
            <a:off x="3956050" y="3374243"/>
            <a:ext cx="2197100" cy="1519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ello_html_6be56754.pn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554" t="8425" r="10373" b="15126"/>
          <a:stretch>
            <a:fillRect/>
          </a:stretch>
        </p:blipFill>
        <p:spPr bwMode="auto">
          <a:xfrm>
            <a:off x="3390900" y="4914900"/>
            <a:ext cx="3227173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415" b="4177"/>
          <a:stretch>
            <a:fillRect/>
          </a:stretch>
        </p:blipFill>
        <p:spPr bwMode="auto">
          <a:xfrm>
            <a:off x="7160508" y="338666"/>
            <a:ext cx="3552854" cy="1518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9907" y="1752600"/>
            <a:ext cx="3556567" cy="1707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user\Desktop\СРЕДА.png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20121" y="3386667"/>
            <a:ext cx="3676202" cy="1642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Users\user\Desktop\от.png"/>
          <p:cNvPicPr/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75164" y="4943476"/>
            <a:ext cx="4077008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7651" y="2560319"/>
            <a:ext cx="3840480" cy="1330347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Спасибо за внимание</a:t>
            </a:r>
            <a:endParaRPr lang="en-US" sz="4400" dirty="0"/>
          </a:p>
        </p:txBody>
      </p:sp>
      <p:pic>
        <p:nvPicPr>
          <p:cNvPr id="9" name="Picture Placeholder 8" descr="Three young children in raincoats holding hands and playing outside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xmlns="" val="219715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4475" y="1260997"/>
            <a:ext cx="916305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562" y="169336"/>
            <a:ext cx="10058402" cy="914406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Карта путешествия</a:t>
            </a:r>
            <a:endParaRPr lang="ru-RU" sz="4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633727" y="3606801"/>
            <a:ext cx="1056808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11500" b="0" cap="none" spc="0" dirty="0">
              <a:ln w="10160">
                <a:solidFill>
                  <a:schemeClr val="accent1"/>
                </a:solidFill>
                <a:prstDash val="solid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45593" y="2895600"/>
            <a:ext cx="1056808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11500" b="0" cap="none" spc="0" dirty="0">
              <a:ln w="10160">
                <a:solidFill>
                  <a:schemeClr val="accent1"/>
                </a:solidFill>
                <a:prstDash val="solid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018527" y="1676399"/>
            <a:ext cx="1056808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11500" b="0" cap="none" spc="0" dirty="0">
              <a:ln w="10160">
                <a:solidFill>
                  <a:schemeClr val="accent1"/>
                </a:solidFill>
                <a:prstDash val="solid"/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042400" y="254001"/>
            <a:ext cx="2820003" cy="1384995"/>
          </a:xfrm>
          <a:prstGeom prst="rect">
            <a:avLst/>
          </a:prstGeom>
          <a:solidFill>
            <a:schemeClr val="bg2">
              <a:lumMod val="75000"/>
            </a:schemeClr>
          </a:solidFill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+mj-lt"/>
              </a:rPr>
              <a:t>11-20 – «3»</a:t>
            </a:r>
          </a:p>
          <a:p>
            <a:r>
              <a:rPr lang="ru-RU" sz="2800" b="1" dirty="0" smtClean="0">
                <a:latin typeface="+mj-lt"/>
              </a:rPr>
              <a:t>21-30 – «4»</a:t>
            </a:r>
          </a:p>
          <a:p>
            <a:r>
              <a:rPr lang="ru-RU" sz="2800" b="1" dirty="0" smtClean="0">
                <a:latin typeface="+mj-lt"/>
              </a:rPr>
              <a:t>31-40 – «5»</a:t>
            </a:r>
            <a:endParaRPr lang="ru-RU" sz="2800" b="1" dirty="0">
              <a:latin typeface="+mj-lt"/>
            </a:endParaRPr>
          </a:p>
        </p:txBody>
      </p:sp>
      <p:pic>
        <p:nvPicPr>
          <p:cNvPr id="28684" name="Picture 12" descr="naklejka-palma-33_800[1]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996267"/>
            <a:ext cx="2861733" cy="286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3" descr="solnce_ladoshkami-675x900[1]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0E1E5"/>
              </a:clrFrom>
              <a:clrTo>
                <a:srgbClr val="E0E1E5">
                  <a:alpha val="0"/>
                </a:srgbClr>
              </a:clrTo>
            </a:clrChange>
          </a:blip>
          <a:srcRect t="6111" b="13333"/>
          <a:stretch>
            <a:fillRect/>
          </a:stretch>
        </p:blipFill>
        <p:spPr bwMode="auto">
          <a:xfrm rot="5400000">
            <a:off x="6234051" y="919489"/>
            <a:ext cx="1898581" cy="2039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s://avatars.mds.yandex.net/get-pdb/1639477/af4c9d22-47cf-4d9d-8157-ceccfb6edb6d/s1200?webp=false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61443" y="4796991"/>
            <a:ext cx="2418291" cy="206100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2140" y="1284818"/>
            <a:ext cx="11904135" cy="4809065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2200" b="1" dirty="0" smtClean="0"/>
              <a:t>1. Длина траектории по которой </a:t>
            </a:r>
          </a:p>
          <a:p>
            <a:pPr marL="0" lvl="0" indent="0">
              <a:buNone/>
            </a:pPr>
            <a:r>
              <a:rPr lang="ru-RU" sz="2200" b="1" dirty="0" smtClean="0"/>
              <a:t>движется тело в течении </a:t>
            </a:r>
          </a:p>
          <a:p>
            <a:pPr marL="0" lvl="0" indent="0">
              <a:buNone/>
            </a:pPr>
            <a:r>
              <a:rPr lang="ru-RU" sz="2200" b="1" dirty="0" smtClean="0"/>
              <a:t>некоторого промежутка времени</a:t>
            </a:r>
          </a:p>
          <a:p>
            <a:pPr marL="0" lvl="0" indent="0">
              <a:buNone/>
            </a:pPr>
            <a:r>
              <a:rPr lang="ru-RU" sz="2200" b="1" dirty="0" smtClean="0"/>
              <a:t>2. Изменение положения тела в</a:t>
            </a:r>
          </a:p>
          <a:p>
            <a:pPr marL="0" lvl="0" indent="0">
              <a:buNone/>
            </a:pPr>
            <a:r>
              <a:rPr lang="ru-RU" sz="2200" b="1" dirty="0" smtClean="0"/>
              <a:t>пространстве с течением времени </a:t>
            </a:r>
          </a:p>
          <a:p>
            <a:pPr marL="0" lvl="0" indent="0">
              <a:buNone/>
            </a:pPr>
            <a:r>
              <a:rPr lang="ru-RU" sz="2200" b="1" dirty="0" smtClean="0"/>
              <a:t>относительно других тел</a:t>
            </a:r>
          </a:p>
          <a:p>
            <a:pPr marL="0" lvl="0" indent="0">
              <a:buNone/>
            </a:pPr>
            <a:r>
              <a:rPr lang="ru-RU" sz="2200" b="1" dirty="0" smtClean="0"/>
              <a:t>3. Линия движения тела при его перемещении от одной точки к другой</a:t>
            </a:r>
          </a:p>
          <a:p>
            <a:pPr marL="0" lvl="0" indent="0">
              <a:buNone/>
            </a:pPr>
            <a:r>
              <a:rPr lang="ru-RU" sz="2200" b="1" dirty="0" smtClean="0"/>
              <a:t>4. Сила – это векторная …</a:t>
            </a:r>
          </a:p>
          <a:p>
            <a:pPr marL="0" indent="0">
              <a:buNone/>
            </a:pPr>
            <a:r>
              <a:rPr lang="ru-RU" sz="2200" b="1" dirty="0" smtClean="0"/>
              <a:t>5. Явление сохранения скорости тела при отсутствии действия на него других тел</a:t>
            </a:r>
          </a:p>
          <a:p>
            <a:pPr marL="0" indent="0">
              <a:buNone/>
            </a:pPr>
            <a:endParaRPr lang="ru-RU" sz="22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19078" y="253994"/>
            <a:ext cx="6233039" cy="88054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4400" dirty="0" smtClean="0"/>
              <a:t>Решите кроссворд</a:t>
            </a:r>
            <a:endParaRPr lang="ru-RU" sz="4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551" t="11682" r="2398" b="1090"/>
          <a:stretch>
            <a:fillRect/>
          </a:stretch>
        </p:blipFill>
        <p:spPr bwMode="auto">
          <a:xfrm>
            <a:off x="5619750" y="923925"/>
            <a:ext cx="648652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6214" y="253994"/>
            <a:ext cx="11939572" cy="88054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4400" dirty="0" smtClean="0"/>
              <a:t>Из каких веществ состоят эти тела?</a:t>
            </a:r>
            <a:endParaRPr lang="ru-RU" sz="44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8923866" y="1320800"/>
          <a:ext cx="2988000" cy="453145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88000"/>
              </a:tblGrid>
              <a:tr h="64345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Вода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Стекло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Кожа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Резина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Пластмасса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Древесина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Железо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1747" name="Picture 3" descr="3-football-ball-png-image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8135" y="3595196"/>
            <a:ext cx="1270000" cy="1246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25874" y="1405466"/>
            <a:ext cx="1920876" cy="1587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31749" name="Picture 5" descr="18-chair-png-image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1729" y="1154251"/>
            <a:ext cx="1821871" cy="2949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31750" name="Picture 6" descr="line[1]"/>
          <p:cNvPicPr>
            <a:picLocks noChangeAspect="1" noChangeArrowheads="1"/>
          </p:cNvPicPr>
          <p:nvPr/>
        </p:nvPicPr>
        <p:blipFill>
          <a:blip r:embed="rId5" cstate="print"/>
          <a:srcRect t="18141"/>
          <a:stretch>
            <a:fillRect/>
          </a:stretch>
        </p:blipFill>
        <p:spPr bwMode="auto">
          <a:xfrm>
            <a:off x="406399" y="5872940"/>
            <a:ext cx="5215466" cy="597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7" descr="434px-Стакан[1]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6757" t="3429" r="9459" b="12314"/>
          <a:stretch>
            <a:fillRect/>
          </a:stretch>
        </p:blipFill>
        <p:spPr bwMode="auto">
          <a:xfrm>
            <a:off x="474134" y="1320801"/>
            <a:ext cx="2099733" cy="2912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16456" y="3557318"/>
            <a:ext cx="1832211" cy="22190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31752" name="Picture 8" descr="440px-Гвозди_кованые,Россия[1]"/>
          <p:cNvPicPr>
            <a:picLocks noChangeAspect="1" noChangeArrowheads="1"/>
          </p:cNvPicPr>
          <p:nvPr/>
        </p:nvPicPr>
        <p:blipFill>
          <a:blip r:embed="rId8" cstate="print"/>
          <a:srcRect l="10909" t="13816" r="62424" b="12154"/>
          <a:stretch>
            <a:fillRect/>
          </a:stretch>
        </p:blipFill>
        <p:spPr bwMode="auto">
          <a:xfrm rot="16200000">
            <a:off x="6909827" y="3808974"/>
            <a:ext cx="677333" cy="2914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25107" y="253994"/>
            <a:ext cx="10541786" cy="880540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4400" dirty="0" smtClean="0"/>
              <a:t>Перетащи к приборам их названия</a:t>
            </a:r>
            <a:endParaRPr lang="ru-RU" sz="4400" dirty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8737595" y="1320800"/>
          <a:ext cx="3132000" cy="460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32000"/>
              </a:tblGrid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Штатив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Сообщающиеся сосуды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Мензурки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Весы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Динамометр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756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Штангенциркуль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0723" name="Picture 3" descr="220px-Stati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133" y="1168401"/>
            <a:ext cx="1683657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 descr="180px-Beak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333" y="4605866"/>
            <a:ext cx="2796329" cy="169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20258" y="3255961"/>
            <a:ext cx="1486108" cy="3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28849" y="1693332"/>
            <a:ext cx="3173367" cy="2319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 descr="Using_the_caliper_new[1]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9616" y="3928532"/>
            <a:ext cx="4815416" cy="2201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Picture 10" descr="https://www.memotest.ru/ImageUpload/73acea5d-d284-47a0-9bc1-77e35b6e29dc/323705_html_m795c2627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6809" y="1086907"/>
            <a:ext cx="3162992" cy="2215092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0" y="5689600"/>
            <a:ext cx="7450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1</a:t>
            </a:r>
            <a:endParaRPr lang="ru-RU" sz="5400" dirty="0"/>
          </a:p>
        </p:txBody>
      </p:sp>
      <p:sp>
        <p:nvSpPr>
          <p:cNvPr id="19" name="TextBox 18"/>
          <p:cNvSpPr txBox="1"/>
          <p:nvPr/>
        </p:nvSpPr>
        <p:spPr>
          <a:xfrm>
            <a:off x="203200" y="2895599"/>
            <a:ext cx="7450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2</a:t>
            </a:r>
            <a:endParaRPr lang="ru-RU" sz="5400" dirty="0"/>
          </a:p>
        </p:txBody>
      </p:sp>
      <p:sp>
        <p:nvSpPr>
          <p:cNvPr id="20" name="TextBox 19"/>
          <p:cNvSpPr txBox="1"/>
          <p:nvPr/>
        </p:nvSpPr>
        <p:spPr>
          <a:xfrm>
            <a:off x="4013198" y="5469465"/>
            <a:ext cx="7450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3</a:t>
            </a:r>
            <a:endParaRPr lang="ru-RU" sz="5400" dirty="0"/>
          </a:p>
        </p:txBody>
      </p:sp>
      <p:sp>
        <p:nvSpPr>
          <p:cNvPr id="21" name="TextBox 20"/>
          <p:cNvSpPr txBox="1"/>
          <p:nvPr/>
        </p:nvSpPr>
        <p:spPr>
          <a:xfrm>
            <a:off x="6349999" y="5672665"/>
            <a:ext cx="7450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4</a:t>
            </a:r>
            <a:endParaRPr lang="ru-RU" sz="5400" dirty="0"/>
          </a:p>
        </p:txBody>
      </p:sp>
      <p:sp>
        <p:nvSpPr>
          <p:cNvPr id="22" name="TextBox 21"/>
          <p:cNvSpPr txBox="1"/>
          <p:nvPr/>
        </p:nvSpPr>
        <p:spPr>
          <a:xfrm>
            <a:off x="2777065" y="1185332"/>
            <a:ext cx="7450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5</a:t>
            </a:r>
            <a:endParaRPr lang="ru-RU" sz="5400" dirty="0"/>
          </a:p>
        </p:txBody>
      </p:sp>
      <p:sp>
        <p:nvSpPr>
          <p:cNvPr id="23" name="TextBox 22"/>
          <p:cNvSpPr txBox="1"/>
          <p:nvPr/>
        </p:nvSpPr>
        <p:spPr>
          <a:xfrm>
            <a:off x="5300131" y="1168398"/>
            <a:ext cx="7450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6</a:t>
            </a:r>
            <a:endParaRPr lang="ru-RU" sz="5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49374" y="237061"/>
            <a:ext cx="10541786" cy="880540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4400" dirty="0" smtClean="0"/>
              <a:t>Знаешь ли ты ученых-физиков?</a:t>
            </a:r>
            <a:endParaRPr lang="ru-RU" sz="4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856129" y="1185330"/>
          <a:ext cx="3060000" cy="5184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60000"/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М. Ломоносов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Дж. Джоуль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Ш. Кулон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Г. Галилей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Н. Коперник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А. Эйнштейн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Архимед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И. Ньютон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9703" name="Рисунок 46" descr="20-galileo-galilei-1564-1642-grang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6267" y="4216400"/>
            <a:ext cx="1812925" cy="1989138"/>
          </a:xfrm>
          <a:prstGeom prst="rect">
            <a:avLst/>
          </a:prstGeom>
          <a:noFill/>
        </p:spPr>
      </p:pic>
      <p:pic>
        <p:nvPicPr>
          <p:cNvPr id="29702" name="Рисунок 47" descr="DvL3hXGW0AEIOfR"/>
          <p:cNvPicPr>
            <a:picLocks noChangeAspect="1" noChangeArrowheads="1"/>
          </p:cNvPicPr>
          <p:nvPr/>
        </p:nvPicPr>
        <p:blipFill>
          <a:blip r:embed="rId3" cstate="print"/>
          <a:srcRect l="10905" r="13994"/>
          <a:stretch>
            <a:fillRect/>
          </a:stretch>
        </p:blipFill>
        <p:spPr bwMode="auto">
          <a:xfrm>
            <a:off x="6468533" y="1320800"/>
            <a:ext cx="1714500" cy="1905000"/>
          </a:xfrm>
          <a:prstGeom prst="rect">
            <a:avLst/>
          </a:prstGeom>
          <a:noFill/>
        </p:spPr>
      </p:pic>
      <p:pic>
        <p:nvPicPr>
          <p:cNvPr id="29700" name="Рисунок 5" descr="hello_html_m6b0acf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9068" y="4148666"/>
            <a:ext cx="1752600" cy="1943100"/>
          </a:xfrm>
          <a:prstGeom prst="rect">
            <a:avLst/>
          </a:prstGeom>
          <a:noFill/>
        </p:spPr>
      </p:pic>
      <p:pic>
        <p:nvPicPr>
          <p:cNvPr id="29699" name="Рисунок 6" descr="hello_html_mc2ab9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399" y="4080934"/>
            <a:ext cx="1646238" cy="1943100"/>
          </a:xfrm>
          <a:prstGeom prst="rect">
            <a:avLst/>
          </a:prstGeom>
          <a:noFill/>
        </p:spPr>
      </p:pic>
      <p:pic>
        <p:nvPicPr>
          <p:cNvPr id="29698" name="Рисунок 49" descr="кулон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8267" y="1253068"/>
            <a:ext cx="1722438" cy="2171700"/>
          </a:xfrm>
          <a:prstGeom prst="rect">
            <a:avLst/>
          </a:prstGeom>
          <a:noFill/>
        </p:spPr>
      </p:pic>
      <p:pic>
        <p:nvPicPr>
          <p:cNvPr id="29697" name="Рисунок 50" descr="Einstein-portrait-origina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36533" y="1253066"/>
            <a:ext cx="1584325" cy="2117725"/>
          </a:xfrm>
          <a:prstGeom prst="rect">
            <a:avLst/>
          </a:prstGeom>
          <a:noFill/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70933" y="3496733"/>
          <a:ext cx="8128000" cy="370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32000"/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440266" y="6273799"/>
          <a:ext cx="8128000" cy="370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32000"/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chemeClr val="tx1"/>
                          </a:solidFill>
                          <a:effectLst/>
                        </a:rPr>
                        <a:t>       5</a:t>
                      </a:r>
                      <a:endParaRPr lang="ru-RU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chemeClr val="tx1"/>
                          </a:solidFill>
                          <a:effectLst/>
                        </a:rPr>
                        <a:t>     6</a:t>
                      </a:r>
                      <a:endParaRPr lang="ru-RU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chemeClr val="tx1"/>
                          </a:solidFill>
                          <a:effectLst/>
                        </a:rPr>
                        <a:t>      7</a:t>
                      </a:r>
                      <a:endParaRPr lang="ru-RU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chemeClr val="tx1"/>
                          </a:solidFill>
                          <a:effectLst/>
                        </a:rPr>
                        <a:t>        8</a:t>
                      </a:r>
                      <a:endParaRPr lang="ru-RU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9714" name="Picture 18" descr="https://aria-art.ru/0/L/Lomonosov%20M/24.jpg"/>
          <p:cNvPicPr>
            <a:picLocks noChangeAspect="1" noChangeArrowheads="1"/>
          </p:cNvPicPr>
          <p:nvPr/>
        </p:nvPicPr>
        <p:blipFill>
          <a:blip r:embed="rId8" cstate="print"/>
          <a:srcRect b="11800"/>
          <a:stretch>
            <a:fillRect/>
          </a:stretch>
        </p:blipFill>
        <p:spPr bwMode="auto">
          <a:xfrm>
            <a:off x="240242" y="1285346"/>
            <a:ext cx="1752177" cy="2052000"/>
          </a:xfrm>
          <a:prstGeom prst="rect">
            <a:avLst/>
          </a:prstGeom>
          <a:noFill/>
        </p:spPr>
      </p:pic>
      <p:pic>
        <p:nvPicPr>
          <p:cNvPr id="29716" name="Picture 20" descr="https://pisco.meaww.com/1e71906f-a6fa-49a3-bb5b-c93c1b182bd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56641" y="4074133"/>
            <a:ext cx="1580996" cy="2124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8562" y="169336"/>
            <a:ext cx="10058402" cy="914406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Сделай правильный выбор</a:t>
            </a:r>
            <a:endParaRPr lang="ru-RU" sz="4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36698" y="1451819"/>
          <a:ext cx="6216651" cy="4053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2237"/>
                <a:gridCol w="561441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1.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Плотность</a:t>
                      </a:r>
                      <a:endParaRPr lang="ru-RU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2.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Давление</a:t>
                      </a:r>
                      <a:endParaRPr lang="ru-RU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3.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Масса</a:t>
                      </a:r>
                      <a:endParaRPr lang="ru-RU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4.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Сила</a:t>
                      </a:r>
                      <a:endParaRPr lang="ru-RU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5.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Скорость</a:t>
                      </a:r>
                      <a:endParaRPr lang="ru-RU" sz="3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6.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Путь</a:t>
                      </a:r>
                      <a:endParaRPr lang="ru-RU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7.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Время</a:t>
                      </a:r>
                      <a:endParaRPr lang="ru-RU" sz="32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8890000" y="1996016"/>
          <a:ext cx="568325" cy="579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832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P</a:t>
                      </a:r>
                      <a:endParaRPr lang="ru-RU" sz="3200" b="1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8861426" y="1386416"/>
          <a:ext cx="596900" cy="579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69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F</a:t>
                      </a:r>
                      <a:endParaRPr lang="ru-RU" sz="3200" b="1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8899525" y="2552700"/>
          <a:ext cx="549275" cy="579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27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S</a:t>
                      </a:r>
                      <a:endParaRPr lang="ru-RU" sz="3200" b="1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8813801" y="3139016"/>
          <a:ext cx="730250" cy="579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025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sz="3200" b="1" dirty="0" smtClean="0"/>
                        <a:t>υ</a:t>
                      </a:r>
                      <a:endParaRPr lang="ru-RU" sz="3200" b="1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8890000" y="3662891"/>
          <a:ext cx="730250" cy="579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025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t</a:t>
                      </a:r>
                      <a:endParaRPr lang="ru-RU" sz="3200" b="1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8804275" y="4196291"/>
          <a:ext cx="730250" cy="579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025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sz="3200" b="1" dirty="0" smtClean="0"/>
                        <a:t>ρ</a:t>
                      </a:r>
                      <a:endParaRPr lang="ru-RU" sz="3200" b="1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8851900" y="4786841"/>
          <a:ext cx="730250" cy="579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025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m</a:t>
                      </a:r>
                      <a:endParaRPr lang="ru-RU" sz="3200" b="1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C -0.00299 -0.00926 -0.02877 4.44444E-6 -0.03828 0.00138 C -0.04349 0.00694 -0.05013 0.0081 -0.05677 0.01088 C -0.07669 0.01944 -0.04961 0.00902 -0.06784 0.01736 C -0.07383 0.0199 -0.08047 0.02106 -0.0862 0.0243 C -0.09596 0.03009 -0.10534 0.03634 -0.11484 0.04259 C -0.12187 0.04699 -0.12825 0.05208 -0.1362 0.05509 C -0.13893 0.05717 -0.14114 0.05879 -0.14427 0.05995 C -0.15026 0.06504 -0.15625 0.06805 -0.16198 0.07407 C -0.16862 0.08101 -0.17448 0.08935 -0.17956 0.09768 C -0.1875 0.11018 -0.17916 0.0956 -0.18698 0.10578 C -0.19245 0.1125 -0.19349 0.12129 -0.19804 0.12847 C -0.19961 0.1368 -0.20482 0.14236 -0.20976 0.14884 C -0.21562 0.15671 -0.22005 0.1655 -0.22669 0.17245 C -0.23034 0.17662 -0.23515 0.17847 -0.23919 0.18217 C -0.24883 0.18958 -0.25911 0.19699 -0.2694 0.20347 C -0.27956 0.20995 -0.28841 0.22083 -0.29948 0.22546 C -0.30208 0.228 -0.30403 0.23032 -0.30768 0.23171 C -0.31146 0.23472 -0.31614 0.23634 -0.32018 0.23958 C -0.32109 0.2405 -0.32174 0.24213 -0.32304 0.24282 C -0.32435 0.24351 -0.32747 0.24444 -0.32747 0.24467 C -0.33255 0.24953 -0.3263 0.24398 -0.33333 0.24838 C -0.33854 0.25162 -0.34192 0.25578 -0.34804 0.25694 C -0.35963 0.26319 -0.40325 0.26134 -0.4069 0.2618 C -0.41341 0.26342 -0.41797 0.26875 -0.42461 0.2706 C -0.42721 0.27338 -0.42578 0.27268 -0.42812 0.27268 " pathEditMode="relative" rAng="0" ptsTypes="fffffffff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" y="1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0.00463 C -0.00351 0.00533 -0.01979 0.00463 -0.02812 0.00463 C -0.03086 0.00417 -0.03359 0.00463 -0.03632 0.00417 C -0.03737 0.00417 -0.03828 0.00417 -0.03945 0.00417 C -0.0414 0.00417 -0.04336 0.00417 -0.04544 0.00417 C -0.0483 0.00347 -0.05117 0.00347 -0.05351 0.00301 C -0.05872 0.00301 -0.06067 0.00301 -0.06536 0.00255 C -0.06679 0.00255 -0.06796 0.00255 -0.06901 0.00255 C -0.06992 0.00185 -0.07083 0.00185 -0.07161 0.00185 C -0.07695 0.00185 -0.08073 0.00139 -0.08658 0.00093 C -0.08815 0.00093 -0.08958 0.00046 -0.0914 0.00046 C -0.0927 0.00046 -0.09505 -0.00023 -0.09505 -0.00069 C -0.09635 -0.00023 -0.09895 -0.00069 -0.10143 -0.00069 C -0.10273 -0.00069 -0.10586 -0.00139 -0.10586 -0.00185 C -0.10677 -0.00139 -0.1108 -0.00185 -0.11328 -0.00231 C -0.11536 -0.00231 -0.11718 -0.00301 -0.1194 -0.00301 C -0.12213 -0.00347 -0.12187 -0.00301 -0.12434 -0.00347 C -0.12682 -0.00347 -0.12773 -0.00347 -0.13059 -0.00393 C -0.13632 -0.00393 -0.14244 -0.0044 -0.14856 -0.00509 C -0.1513 -0.00509 -0.15455 -0.00509 -0.15729 -0.00555 C -0.1625 -0.00555 -0.16744 -0.00625 -0.17408 -0.00625 C -0.18177 -0.00671 -0.18919 -0.00717 -0.1983 -0.00787 C -0.20247 -0.00787 -0.20559 -0.00787 -0.21002 -0.00833 C -0.21289 -0.00833 -0.21601 -0.00833 -0.2194 -0.00833 C -0.22291 -0.00833 -0.22799 -0.00833 -0.23229 -0.00879 C -0.2444 -0.00879 -0.25729 -0.00879 -0.26953 -0.00926 C -0.27474 -0.00879 -0.28007 -0.00879 -0.28502 -0.00879 C -0.28711 -0.00879 -0.28867 -0.00879 -0.29062 -0.00879 C -0.29492 -0.00833 -0.29856 -0.00833 -0.30247 -0.00833 C -0.30546 -0.00787 -0.30586 -0.00787 -0.30872 -0.00787 C -0.31158 -0.00787 -0.31367 -0.00787 -0.31666 -0.00787 C -0.32096 -0.00717 -0.32578 -0.00671 -0.33033 -0.00671 C -0.33502 -0.00625 -0.32955 -0.00671 -0.33398 -0.00625 C -0.33919 -0.00625 -0.34323 -0.00555 -0.34765 -0.00509 C -0.34869 -0.00509 -0.35416 -0.00509 -0.35638 -0.00509 C -0.36263 -0.00509 -0.36888 -0.00509 -0.37513 -0.00509 C -0.37565 -0.00509 -0.37669 -0.00509 -0.37682 -0.00509 C -0.37682 -0.00509 -0.37578 -0.00509 -0.37565 -0.00509 C -0.37526 -0.00509 -0.37565 -0.00555 -0.37565 -0.00625 " pathEditMode="relative" rAng="0" ptsTypes="ffffffffffffffffffffffffffffffffffffff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" y="-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46 C -0.0095 -0.00023 -0.01888 -1.85185E-6 -0.02812 0.00046 C -0.03268 0.00093 -0.03724 0.00463 -0.04179 0.00602 C -0.04453 0.00834 -0.04778 0.00996 -0.05052 0.0125 C -0.0552 0.0169 -0.05833 0.02084 -0.06419 0.02246 C -0.07343 0.02778 -0.08255 0.03218 -0.09218 0.03658 C -0.09948 0.03982 -0.09791 0.04445 -0.1082 0.04653 C -0.11575 0.04792 -0.12226 0.05255 -0.12968 0.05417 C -0.13216 0.05556 -0.13437 0.05764 -0.13698 0.05857 C -0.13997 0.05972 -0.14648 0.06065 -0.14648 0.06088 C -0.15234 0.06875 -0.14505 0.05949 -0.15208 0.06621 C -0.16171 0.07523 -0.15325 0.06783 -0.15937 0.07616 C -0.16354 0.08195 -0.17434 0.08773 -0.18007 0.09028 C -0.1845 0.09491 -0.18867 0.09514 -0.19375 0.09792 C -0.19921 0.10093 -0.20312 0.10625 -0.20885 0.10787 C -0.21875 0.11459 -0.23073 0.11991 -0.23932 0.12963 C -0.24895 0.14074 -0.26015 0.15926 -0.27291 0.16366 C -0.27929 0.17246 -0.28867 0.17824 -0.29609 0.18542 C -0.31054 0.19977 -0.32591 0.21482 -0.34401 0.21829 C -0.35039 0.22546 -0.35989 0.22917 -0.36796 0.23033 C -0.37395 0.2331 -0.37942 0.23843 -0.38554 0.24028 C -0.39179 0.24213 -0.39791 0.24398 -0.40403 0.24676 C -0.40781 0.24861 -0.41198 0.24815 -0.41601 0.24908 C -0.41862 0.24954 -0.42395 0.25116 -0.42395 0.25139 C -0.42408 0.25116 -0.43763 0.24861 -0.43997 0.25116 C -0.4414 0.25278 -0.44309 0.25787 -0.44309 0.25787 " pathEditMode="relative" rAng="0" ptsTypes="fffffffffffffffffffffffff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12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0.00139 C -0.00559 0.00393 -0.01757 -0.00301 -0.02239 -0.00417 C -0.03697 -0.00301 -0.05156 -0.00324 -0.06614 -0.00046 C -0.06744 -0.00023 -0.06809 0.00417 -0.0694 0.00509 C -0.07304 0.00833 -0.08046 0.00972 -0.0845 0.01065 C -0.09427 0.02106 -0.10325 0.02685 -0.11393 0.02963 C -0.12825 0.03796 -0.14231 0.05092 -0.1569 0.05579 C -0.1733 0.06875 -0.18841 0.07778 -0.20546 0.08217 C -0.21666 0.08981 -0.22304 0.09167 -0.23502 0.09352 C -0.24726 0.10208 -0.26028 0.1 -0.27317 0.10092 C -0.3013 0.10046 -0.32942 0.10046 -0.35755 0.09907 C -0.35976 0.09907 -0.37265 0.09537 -0.37265 0.09167 " pathEditMode="relative" rAng="0" ptsTypes="fffffffffff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" y="4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59259E-6 C -0.01106 0.00023 -0.022 2.59259E-6 -0.03294 0.00092 C -0.04296 0.00162 -0.05338 0.00602 -0.06354 0.00764 C -0.07656 0.01342 -0.09023 0.01504 -0.10351 0.01944 C -0.10742 0.02222 -0.11054 0.02268 -0.11458 0.0243 C -0.11848 0.02801 -0.12864 0.03009 -0.12864 0.03009 C -0.12968 0.03078 -0.13072 0.03148 -0.13177 0.03194 C -0.13333 0.03287 -0.13489 0.0331 -0.13645 0.03403 C -0.1427 0.03727 -0.14778 0.04213 -0.15455 0.04375 C -0.16692 0.05278 -0.14739 0.03889 -0.16471 0.04953 C -0.17721 0.05717 -0.16406 0.04977 -0.17174 0.05625 C -0.17968 0.06273 -0.1875 0.06944 -0.19609 0.07477 C -0.20065 0.07754 -0.20598 0.08217 -0.21015 0.08541 C -0.21158 0.08657 -0.21354 0.08634 -0.21497 0.0875 C -0.22578 0.09398 -0.21549 0.08958 -0.222 0.09236 C -0.22565 0.09861 -0.22656 0.10115 -0.23216 0.10393 C -0.23789 0.11111 -0.2444 0.11736 -0.25104 0.12338 C -0.25247 0.12477 -0.25351 0.12685 -0.25494 0.12824 C -0.25703 0.13009 -0.26054 0.13148 -0.26276 0.1331 C -0.26835 0.13727 -0.27265 0.1412 -0.27916 0.14282 C -0.28359 0.14722 -0.28541 0.14745 -0.29101 0.14861 C -0.30104 0.15486 -0.3108 0.16088 -0.32161 0.16528 C -0.32708 0.17014 -0.33398 0.17222 -0.34036 0.175 C -0.34257 0.17592 -0.3444 0.17801 -0.34661 0.1787 C -0.35416 0.18148 -0.36536 0.18356 -0.3733 0.18472 C -0.3789 0.18356 -0.3819 0.18333 -0.38658 0.18171 C -0.3914 0.18009 -0.39557 0.17592 -0.4 0.17384 C -0.4039 0.17222 -0.40846 0.1706 -0.4125 0.16898 C -0.41484 0.16944 -0.41731 0.16898 -0.41953 0.17014 C -0.42135 0.17083 -0.42265 0.17268 -0.42421 0.17384 C -0.42487 0.17453 -0.42656 0.175 -0.42656 0.175 " pathEditMode="relative" rAng="0" ptsTypes="ffffffffffffffffffffffffffffff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9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C -0.03828 -0.0007 -0.07643 -0.0007 -0.11458 -0.00139 C -0.12773 -0.00139 -0.14023 -0.01505 -0.15325 -0.0176 C -0.15481 -0.01899 -0.15638 -0.01899 -0.15807 -0.02038 C -0.1595 -0.02084 -0.16054 -0.02292 -0.16211 -0.02362 C -0.1664 -0.02547 -0.172 -0.02616 -0.17656 -0.02686 C -0.18268 -0.0294 -0.18724 -0.03056 -0.19349 -0.03195 C -0.19583 -0.03334 -0.19843 -0.03334 -0.20078 -0.0345 C -0.20169 -0.0345 -0.20221 -0.03588 -0.20312 -0.03658 C -0.20468 -0.03727 -0.20807 -0.03843 -0.20807 -0.03774 C -0.21054 -0.04375 -0.2151 -0.04491 -0.21849 -0.04954 C -0.2207 -0.05278 -0.22265 -0.05672 -0.22487 -0.05926 C -0.22695 -0.07038 -0.23698 -0.0794 -0.24257 -0.08658 C -0.24453 -0.09445 -0.24674 -0.097 -0.25078 -0.10348 C -0.25364 -0.11505 -0.25924 -0.12547 -0.26367 -0.13727 C -0.26575 -0.14306 -0.26614 -0.15348 -0.26679 -0.1588 C -0.26614 -0.18588 -0.26692 -0.20232 -0.25638 -0.22362 C -0.25534 -0.22963 -0.25325 -0.23473 -0.25156 -0.24121 C -0.25052 -0.24838 -0.24895 -0.25232 -0.24505 -0.25741 C -0.24257 -0.26528 -0.23867 -0.27038 -0.23619 -0.27825 C -0.23385 -0.28473 -0.23242 -0.2926 -0.22968 -0.29908 C -0.22513 -0.31019 -0.2276 -0.30093 -0.22578 -0.3088 C -0.22448 -0.3257 -0.22135 -0.34977 -0.23138 -0.36343 C -0.23307 -0.37246 -0.23958 -0.37709 -0.24349 -0.38426 C -0.25078 -0.39723 -0.2556 -0.40116 -0.26679 -0.40556 C -0.28632 -0.40556 -0.31211 -0.40371 -0.33359 -0.40371 " pathEditMode="relative" rAng="0" ptsTypes="fffffffffffffffffffffffffA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" y="-20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0.00162 C -0.0112 -0.01065 -0.00365 -0.00348 -0.0349 0.00046 C -0.03815 0.00092 -0.04115 0.00324 -0.04414 0.00439 C -0.06042 0.00949 -0.07721 0.01365 -0.09375 0.01713 C -0.11576 0.02152 -0.13815 0.01921 -0.16029 0.01967 C -0.17318 0.02407 -0.18594 0.02176 -0.19896 0.01967 C -0.2 0.01921 -0.20104 0.01875 -0.20208 0.01828 C -0.20339 0.01805 -0.20469 0.01759 -0.20599 0.01713 C -0.21016 0.01551 -0.21836 0.01203 -0.21836 0.01226 C -0.22266 0.00671 -0.22656 0.00254 -0.23151 -0.00093 C -0.23659 -0.00926 -0.24271 -0.01621 -0.24857 -0.02269 C -0.25065 -0.025 -0.25391 -0.03172 -0.25391 -0.03149 C -0.25586 -0.03889 -0.25677 -0.04676 -0.25938 -0.05348 C -0.2612 -0.075 -0.2612 -0.09723 -0.25859 -0.11875 C -0.25794 -0.13403 -0.25664 -0.14723 -0.25547 -0.1625 C -0.25599 -0.19236 -0.25586 -0.22223 -0.25703 -0.25209 C -0.25729 -0.25741 -0.26107 -0.26644 -0.2625 -0.2713 C -0.2737 -0.30857 -0.3013 -0.32084 -0.32435 -0.32639 C -0.33958 -0.32593 -0.35182 -0.32408 -0.36615 -0.32269 C -0.37786 -0.32153 -0.40104 -0.32014 -0.40104 -0.31991 C -0.40781 -0.31736 -0.41497 -0.31366 -0.42188 -0.31366 " pathEditMode="relative" rAng="0" ptsTypes="ffffffffffffffffffff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" y="-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8562" y="561972"/>
            <a:ext cx="11973438" cy="9144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>Перетащи к физическим величинам их единицы измерения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4369842" y="2096558"/>
            <a:ext cx="27045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скорость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969358" y="1690159"/>
            <a:ext cx="17860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объём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22825" y="2121963"/>
            <a:ext cx="17620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время</a:t>
            </a:r>
            <a:endParaRPr lang="ru-RU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524233" y="2926296"/>
            <a:ext cx="32704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плотность</a:t>
            </a:r>
            <a:endParaRPr lang="ru-RU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9003225" y="3281897"/>
            <a:ext cx="16161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путь</a:t>
            </a:r>
            <a:endParaRPr lang="ru-RU" sz="4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918558" y="2435228"/>
            <a:ext cx="17508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масса</a:t>
            </a:r>
            <a:endParaRPr lang="ru-RU" sz="4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76799" y="2968629"/>
            <a:ext cx="13612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сила</a:t>
            </a:r>
            <a:endParaRPr lang="ru-RU" sz="4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294459" y="4504266"/>
            <a:ext cx="1175322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ru-RU" sz="4000" b="1" dirty="0" smtClean="0"/>
              <a:t>1 Н</a:t>
            </a:r>
            <a:endParaRPr lang="ru-RU" sz="4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066176" y="4504264"/>
            <a:ext cx="1763624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ru-RU" sz="4000" b="1" dirty="0" smtClean="0"/>
              <a:t>1 м/с</a:t>
            </a:r>
            <a:endParaRPr lang="ru-RU" sz="4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8087173" y="4505464"/>
            <a:ext cx="1409360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ru-RU" sz="4000" b="1" dirty="0" smtClean="0"/>
              <a:t>1 м³</a:t>
            </a:r>
            <a:endParaRPr lang="ru-RU" sz="4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318310" y="5455706"/>
            <a:ext cx="1023036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ru-RU" sz="4000" b="1" dirty="0" smtClean="0"/>
              <a:t>1 с</a:t>
            </a:r>
            <a:endParaRPr lang="ru-RU" sz="4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4776591" y="5432424"/>
            <a:ext cx="2254143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ru-RU" sz="4000" b="1" dirty="0" smtClean="0"/>
              <a:t>1 кг/м³</a:t>
            </a:r>
            <a:endParaRPr lang="ru-RU" sz="4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204061" y="4487333"/>
            <a:ext cx="1314784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ru-RU" sz="4000" b="1" dirty="0" smtClean="0"/>
              <a:t>1 кг</a:t>
            </a:r>
            <a:endParaRPr lang="ru-RU" sz="4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018717" y="5426074"/>
            <a:ext cx="1210589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ru-RU" sz="4000" b="1" dirty="0" smtClean="0"/>
              <a:t>1 м</a:t>
            </a:r>
            <a:endParaRPr lang="ru-RU" sz="4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C 0.00013 -0.01365 0.00026 -0.02546 0.00052 -0.03426 C 0.00065 -0.03657 0.00078 -0.04027 0.00078 -0.04004 C 0.00105 -0.05625 0.00091 -0.0493 0.00118 -0.06088 C 0.00131 -0.06898 0.00131 -0.07685 0.00131 -0.08449 C 0.00131 -0.09953 0.00131 -0.11412 0.00118 -0.12893 C 0.00118 -0.13912 0.00078 -0.14629 0.00065 -0.15231 C -3.33333E-6 -0.17338 0.00105 -0.14074 0.00026 -0.16018 C 0.00013 -0.16412 0.00013 -0.17106 -3.33333E-6 -0.17477 C -3.33333E-6 -0.17569 -0.00013 -0.17546 -0.00013 -0.17615 C -0.00013 -0.17754 -0.00026 -0.17939 -0.00039 -0.18102 C -0.00065 -0.18703 -0.00078 -0.19444 -0.00104 -0.19652 C -0.00117 -0.1993 -0.0013 -0.20277 -0.00143 -0.20486 C -0.00156 -0.20787 -0.00182 -0.20926 -0.00195 -0.2125 C -0.00208 -0.21458 -0.00221 -0.21944 -0.00221 -0.21921 " pathEditMode="relative" rAng="0" ptsTypes="ffffffffffffff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1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C 0.00443 -0.00254 0.00755 -0.00463 0.01081 -0.00972 C 0.01263 -0.01875 0.01654 -0.02338 0.01979 -0.03055 C 0.02487 -0.04213 0.02891 -0.05301 0.03763 -0.05764 C 0.04141 -0.06389 0.04375 -0.06551 0.04857 -0.06921 C 0.05833 -0.07708 0.06641 -0.08634 0.07734 -0.08981 C 0.10521 -0.1125 0.08385 -0.09953 0.15182 -0.10115 C 0.16601 -0.10416 0.17917 -0.11527 0.19349 -0.11852 C 0.19948 -0.12361 0.2056 -0.12523 0.21133 -0.13148 C 0.21549 -0.14143 0.22682 -0.15069 0.2332 -0.15717 C 0.24453 -0.16828 0.25325 -0.18194 0.26003 -0.20046 C 0.26107 -0.20694 0.26302 -0.21134 0.26406 -0.21805 C 0.26367 -0.2324 0.26406 -0.24838 0.26198 -0.26273 C 0.26081 -0.27083 0.2582 -0.27453 0.25508 -0.28032 C 0.25039 -0.28935 0.2474 -0.3 0.2431 -0.30926 C 0.24062 -0.32106 0.24115 -0.34583 0.24115 -0.3456 " pathEditMode="relative" rAng="0" ptsTypes="fffffffffffffffA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" y="-17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48148E-6 C 0.0013 -0.01042 0.00234 -0.0206 0.00352 -0.03079 C 0.00443 -0.0581 0.00287 -0.04699 0.00625 -0.06435 C 0.0069 -0.06829 0.0099 -0.06945 0.01159 -0.07246 C 0.02109 -0.08704 0.03633 -0.09236 0.0487 -0.09306 C 0.07188 -0.09445 0.09505 -0.09514 0.11836 -0.0963 C 0.12826 -0.09815 0.13815 -0.09908 0.14818 -0.10093 C 0.18919 -0.09977 0.23164 -0.10232 0.27292 -0.09306 C 0.28698 -0.09421 0.30117 -0.09491 0.31537 -0.0963 C 0.32331 -0.09699 0.33021 -0.10486 0.33802 -0.10741 C 0.34701 -0.11806 0.35247 -0.12199 0.36068 -0.13634 C 0.36302 -0.14051 0.36406 -0.14861 0.3651 -0.15394 C 0.36654 -0.16111 0.36966 -0.17037 0.37227 -0.17639 C 0.3737 -0.18333 0.37513 -0.19005 0.37591 -0.19722 C 0.37669 -0.20232 0.37773 -0.2132 0.37773 -0.21273 C 0.37878 -0.24653 0.37969 -0.26921 0.37969 -0.30417 " pathEditMode="relative" rAng="0" ptsTypes="fffffffffffffffA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" y="-15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81481E-6 C 0.00469 -0.00254 0.01003 -0.0037 0.01433 -0.00787 C 0.01537 -0.00902 0.02019 -0.01574 0.02292 -0.01574 C 0.04506 -0.01666 0.06706 -0.01666 0.08933 -0.01736 C 0.1211 -0.02754 0.15339 -0.03495 0.18516 -0.04513 C 0.19011 -0.04907 0.1931 -0.05555 0.19779 -0.05925 C 0.20313 -0.06365 0.19831 -0.05625 0.20547 -0.06527 C 0.21211 -0.07384 0.20612 -0.07013 0.21302 -0.07314 C 0.21745 -0.07847 0.22201 -0.08055 0.22657 -0.08564 C 0.22839 -0.0875 0.23243 -0.09166 0.23243 -0.09143 C 0.2349 -0.10902 0.23099 -0.0875 0.2362 -0.10254 C 0.23868 -0.10995 0.23737 -0.11134 0.23894 -0.11805 C 0.24037 -0.12453 0.24193 -0.12638 0.2448 -0.13194 C 0.24688 -0.14259 0.25026 -0.15254 0.25248 -0.16319 C 0.25365 -0.17754 0.25534 -0.19097 0.25821 -0.20509 C 0.26068 -0.23518 0.26289 -0.26504 0.26589 -0.2949 C 0.26524 -0.32708 0.26797 -0.34328 0.25821 -0.3662 C 0.25677 -0.37546 0.25704 -0.38148 0.25248 -0.38634 C 0.25039 -0.3912 0.24727 -0.3949 0.24571 -0.40046 C 0.24427 -0.40509 0.24532 -0.41481 0.24193 -0.41759 C 0.24011 -0.41875 0.23802 -0.41851 0.2362 -0.41898 C 0.2349 -0.4206 0.23034 -0.42291 0.23034 -0.425 " pathEditMode="relative" rAng="0" ptsTypes="fffffffffffffffffffff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-21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0.00787 C 0.00494 0.00209 0.01158 0.00417 0.01757 0.01088 C 0.02461 0.01829 0.03086 0.03311 0.0388 0.03681 C 0.04778 0.04954 0.05872 0.05834 0.06966 0.06297 C 0.08033 0.07315 0.09596 0.07477 0.10768 0.07662 C 0.11653 0.0801 0.12304 0.08195 0.13216 0.08287 C 0.15065 0.09445 0.16966 0.10487 0.18906 0.10741 C 0.20117 0.11528 0.21458 0.11412 0.22721 0.11528 C 0.3108 0.16829 0.37786 0.11922 0.45377 0.10139 C 0.46041 0.09399 0.46731 0.09514 0.475 0.09352 C 0.48164 0.09237 0.48854 0.08959 0.49518 0.08727 C 0.49974 0.08473 0.50364 0.07987 0.5082 0.07848 C 0.51393 0.07616 0.51966 0.07547 0.52526 0.07362 C 0.53151 0.06875 0.53789 0.0632 0.54479 0.06135 C 0.55078 0.0551 0.55586 0.05162 0.56263 0.04908 C 0.56575 0.04537 0.56953 0.0426 0.57239 0.03843 C 0.57434 0.03519 0.57643 0.03264 0.57812 0.02894 C 0.57877 0.02778 0.57903 0.02593 0.57981 0.02454 C 0.58776 0.01158 0.58033 0.03334 0.59101 0.00602 C 0.59257 0.00232 0.59349 -0.00254 0.59505 -0.00625 C 0.59921 -0.01551 0.60208 -0.01967 0.60572 -0.02939 C 0.60729 -0.03356 0.61054 -0.04305 0.61054 -0.04282 C 0.61145 -0.0493 0.6125 -0.05393 0.6138 -0.05995 C 0.61484 -0.06481 0.61458 -0.0706 0.61627 -0.07523 C 0.61679 -0.07685 0.61796 -0.07731 0.61862 -0.07824 C 0.61966 -0.08541 0.62057 -0.09189 0.62278 -0.09838 C 0.62304 -0.10046 0.62304 -0.10254 0.62369 -0.10439 C 0.62408 -0.10671 0.62565 -0.10856 0.62604 -0.11064 C 0.62851 -0.12361 0.62773 -0.13981 0.62929 -0.1537 C 0.62994 -0.1912 0.62981 -0.19976 0.63177 -0.22731 C 0.63203 -0.23588 0.63255 -0.26203 0.63333 -0.27338 C 0.63437 -0.28611 0.63593 -0.29676 0.63593 -0.30995 " pathEditMode="relative" rAng="0" ptsTypes="fffffffffffffffffffffffffffffffA"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" y="-6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022E-16 C 0.00534 -0.00324 0.01094 -0.00509 0.01615 -0.0081 C 0.02474 -0.01319 0.03165 -0.02407 0.04063 -0.02708 C 0.04245 -0.02917 0.04415 -0.03171 0.04623 -0.03333 C 0.04753 -0.03426 0.04909 -0.0338 0.05027 -0.03495 C 0.05899 -0.04259 0.06889 -0.05394 0.07631 -0.06644 C 0.08347 -0.07847 0.08764 -0.09398 0.09415 -0.10718 C 0.10391 -0.12755 0.11407 -0.1463 0.12344 -0.16713 C 0.12813 -0.17778 0.1237 -0.16921 0.12826 -0.18148 C 0.13373 -0.19514 0.13933 -0.20833 0.14467 -0.22222 C 0.14545 -0.22894 0.14753 -0.23287 0.1487 -0.23958 C 0.14987 -0.26597 0.14493 -0.29884 0.15274 -0.3213 C 0.15365 -0.32894 0.15573 -0.33634 0.15756 -0.34329 C 0.1586 -0.3537 0.15678 -0.35278 0.16016 -0.35278 " pathEditMode="relative" rAng="0" ptsTypes="fffffffffffffA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" y="-17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C 0.00937 -0.0044 -0.00274 -0.04143 -0.00625 -0.05069 C -0.01159 -0.06412 -0.01068 -0.0581 -0.01875 -0.07361 C -0.03164 -0.09884 -0.03998 -0.12407 -0.0586 -0.13565 C -0.06862 -0.15717 -0.08177 -0.17106 -0.0961 -0.18032 C -0.10469 -0.18588 -0.10834 -0.19305 -0.11797 -0.19467 C -0.12904 -0.20139 -0.13542 -0.20602 -0.14688 -0.20764 C -0.15625 -0.21111 -0.1655 -0.21458 -0.175 -0.21643 C -0.18438 -0.22222 -0.19414 -0.22453 -0.20391 -0.22801 C -0.21745 -0.23796 -0.23477 -0.24722 -0.24922 -0.25092 C -0.26406 -0.26458 -0.24623 -0.24977 -0.26328 -0.2581 C -0.27136 -0.26203 -0.27878 -0.26921 -0.28672 -0.27407 C -0.29336 -0.27824 -0.29961 -0.28449 -0.30625 -0.28842 C -0.31354 -0.29305 -0.32097 -0.29653 -0.32813 -0.30139 C -0.33216 -0.3044 -0.33568 -0.3081 -0.33985 -0.31018 C -0.34388 -0.31481 -0.34649 -0.31852 -0.35078 -0.32176 C -0.35417 -0.32778 -0.35795 -0.33009 -0.36094 -0.3375 C -0.36263 -0.35254 -0.36276 -0.39514 -0.35625 -0.41111 C -0.35274 -0.43055 -0.353 -0.44537 -0.3625 -0.45717 C -0.36628 -0.46782 -0.36315 -0.49166 -0.37266 -0.49166 " pathEditMode="relative" rAng="0" ptsTypes="fffffffffffffffffffA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-2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49374" y="237061"/>
            <a:ext cx="10541786" cy="880540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4400" dirty="0" smtClean="0"/>
              <a:t>Поляна задач</a:t>
            </a:r>
            <a:endParaRPr lang="ru-RU" sz="4400" dirty="0"/>
          </a:p>
        </p:txBody>
      </p:sp>
      <p:pic>
        <p:nvPicPr>
          <p:cNvPr id="1027" name="Picture 3" descr="C:\Program Files (x86)\Microsoft Office\MEDIA\CAGCAT10\j0212957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1351" y="3081866"/>
            <a:ext cx="2373307" cy="1490133"/>
          </a:xfrm>
          <a:prstGeom prst="rect">
            <a:avLst/>
          </a:prstGeom>
          <a:noFill/>
        </p:spPr>
      </p:pic>
      <p:pic>
        <p:nvPicPr>
          <p:cNvPr id="1030" name="Picture 6" descr="C:\Users\Lenovo\AppData\Local\Microsoft\Windows\INetCache\IE\DLWXUBI4\1200px-Airbus_A319-100LR_Privatair_D-APAD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DCCE3"/>
              </a:clrFrom>
              <a:clrTo>
                <a:srgbClr val="BDCCE3">
                  <a:alpha val="0"/>
                </a:srgbClr>
              </a:clrTo>
            </a:clrChange>
          </a:blip>
          <a:srcRect l="6740" t="21125" r="12384" b="22813"/>
          <a:stretch>
            <a:fillRect/>
          </a:stretch>
        </p:blipFill>
        <p:spPr bwMode="auto">
          <a:xfrm>
            <a:off x="7890933" y="491067"/>
            <a:ext cx="3793067" cy="1557867"/>
          </a:xfrm>
          <a:prstGeom prst="rect">
            <a:avLst/>
          </a:prstGeom>
          <a:noFill/>
        </p:spPr>
      </p:pic>
      <p:pic>
        <p:nvPicPr>
          <p:cNvPr id="1037" name="Picture 13" descr="https://gorodprima.ru/wp-content/uploads/2018/01/begovye-lyzhi-zastav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6985" y="1134534"/>
            <a:ext cx="3085755" cy="2150534"/>
          </a:xfrm>
          <a:prstGeom prst="rect">
            <a:avLst/>
          </a:prstGeom>
          <a:noFill/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60000">
            <a:off x="5052482" y="906930"/>
            <a:ext cx="2076450" cy="203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16" descr="https://i.pinimg.com/736x/0f/49/63/0f496398075bc3b6f1b8535ddd750ccd--christmas-clipart-christmas-cards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856134" y="3406998"/>
            <a:ext cx="2684923" cy="3451002"/>
          </a:xfrm>
          <a:prstGeom prst="rect">
            <a:avLst/>
          </a:prstGeom>
          <a:noFill/>
        </p:spPr>
      </p:pic>
      <p:pic>
        <p:nvPicPr>
          <p:cNvPr id="1044" name="Picture 20" descr="https://st.depositphotos.com/1007989/4620/i/950/depositphotos_46209443-stock-photo-sledgehammer-man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36540" y="4210758"/>
            <a:ext cx="2215092" cy="2647242"/>
          </a:xfrm>
          <a:prstGeom prst="rect">
            <a:avLst/>
          </a:prstGeom>
          <a:noFill/>
        </p:spPr>
      </p:pic>
      <p:pic>
        <p:nvPicPr>
          <p:cNvPr id="1046" name="Picture 22" descr="https://static1.bigstockphoto.com/7/1/1/large1500/117805220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6752"/>
          <a:stretch>
            <a:fillRect/>
          </a:stretch>
        </p:blipFill>
        <p:spPr bwMode="auto">
          <a:xfrm>
            <a:off x="1053073" y="3623734"/>
            <a:ext cx="2878800" cy="3234266"/>
          </a:xfrm>
          <a:prstGeom prst="rect">
            <a:avLst/>
          </a:prstGeom>
          <a:noFill/>
        </p:spPr>
      </p:pic>
      <p:pic>
        <p:nvPicPr>
          <p:cNvPr id="1047" name="Picture 23" descr="C:\Users\Lenovo\AppData\Local\Microsoft\Windows\INetCache\IE\Q3CEWC0E\apple_PNG12453[1]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199" y="4385733"/>
            <a:ext cx="778935" cy="947339"/>
          </a:xfrm>
          <a:prstGeom prst="rect">
            <a:avLst/>
          </a:prstGeom>
          <a:noFill/>
        </p:spPr>
      </p:pic>
      <p:sp>
        <p:nvSpPr>
          <p:cNvPr id="1049" name="AutoShape 25" descr="https://static8.depositphotos.com/1499637/986/v/950/depositphotos_9860662-stock-illustration-tug-of-wa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f03431377_win32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03431377.potx" id="{56A48130-F36A-41C3-8C0C-0EF853C6708B}" vid="{0432F83B-7085-406B-BFE7-677E72A6CAD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tf03431377_win32</Template>
  <TotalTime>567</TotalTime>
  <Words>254</Words>
  <Application>Microsoft Office PowerPoint</Application>
  <PresentationFormat>Произвольный</PresentationFormat>
  <Paragraphs>108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tf03431377_win32</vt:lpstr>
      <vt:lpstr>Слайд 1</vt:lpstr>
      <vt:lpstr>Карта путешествия</vt:lpstr>
      <vt:lpstr>Решите кроссворд</vt:lpstr>
      <vt:lpstr>Из каких веществ состоят эти тела?</vt:lpstr>
      <vt:lpstr>Перетащи к приборам их названия</vt:lpstr>
      <vt:lpstr>Знаешь ли ты ученых-физиков?</vt:lpstr>
      <vt:lpstr>Сделай правильный выбор</vt:lpstr>
      <vt:lpstr>Перетащи к физическим величинам их единицы измерения</vt:lpstr>
      <vt:lpstr>Поляна задач</vt:lpstr>
      <vt:lpstr>Ребусы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Layout</dc:title>
  <dc:creator>Пользователь Windows</dc:creator>
  <cp:lastModifiedBy>stayhere</cp:lastModifiedBy>
  <cp:revision>72</cp:revision>
  <dcterms:created xsi:type="dcterms:W3CDTF">2021-04-18T08:00:09Z</dcterms:created>
  <dcterms:modified xsi:type="dcterms:W3CDTF">2025-11-14T11:25:29Z</dcterms:modified>
</cp:coreProperties>
</file>