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1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7" r:id="rId30"/>
    <p:sldId id="286" r:id="rId31"/>
    <p:sldId id="288" r:id="rId32"/>
    <p:sldId id="289" r:id="rId33"/>
    <p:sldId id="290" r:id="rId34"/>
    <p:sldId id="291" r:id="rId35"/>
    <p:sldId id="293" r:id="rId36"/>
    <p:sldId id="294" r:id="rId3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13986A-B764-44DF-A322-5460A67216A1}" type="datetimeFigureOut">
              <a:rPr lang="ru-RU"/>
              <a:pPr>
                <a:defRPr/>
              </a:pPr>
              <a:t>18.09.2019</a:t>
            </a:fld>
            <a:endParaRPr lang="ru-RU"/>
          </a:p>
        </p:txBody>
      </p:sp>
      <p:sp>
        <p:nvSpPr>
          <p:cNvPr id="7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429439-3E4E-4640-BDFA-03DBB74063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04989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4944F-6D4E-4345-8917-8DE13FE74F90}" type="datetimeFigureOut">
              <a:rPr lang="ru-RU"/>
              <a:pPr>
                <a:defRPr/>
              </a:pPr>
              <a:t>18.09.2019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C9BD0-115D-4DD9-8EEB-EBA4093F3B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7701499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FEA8B-9B74-4554-827F-5D4AEC69FAE1}" type="datetimeFigureOut">
              <a:rPr lang="ru-RU"/>
              <a:pPr>
                <a:defRPr/>
              </a:pPr>
              <a:t>18.09.2019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1151DB-F971-4D49-947E-FAFB0828DC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512171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C9DCA8-015D-4818-B404-F41AD1B6DC67}" type="datetimeFigureOut">
              <a:rPr lang="ru-RU"/>
              <a:pPr>
                <a:defRPr/>
              </a:pPr>
              <a:t>18.09.2019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3626C-AE8F-43FD-93C5-694E6BD216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431577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6E6F3F-0AD8-4942-BD44-8B3E5BDC8471}" type="datetimeFigureOut">
              <a:rPr lang="ru-RU"/>
              <a:pPr>
                <a:defRPr/>
              </a:pPr>
              <a:t>18.09.2019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D1766-A877-4293-BABC-DD1886D3F2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743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EB64C-DA0B-44F9-A4C1-473AF7053C43}" type="datetimeFigureOut">
              <a:rPr lang="ru-RU"/>
              <a:pPr>
                <a:defRPr/>
              </a:pPr>
              <a:t>18.09.2019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9C8BAA-C1EA-448B-AD2F-4722A02022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14265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70D8FD-E515-4154-B59F-D42321EEF651}" type="datetimeFigureOut">
              <a:rPr lang="ru-RU"/>
              <a:pPr>
                <a:defRPr/>
              </a:pPr>
              <a:t>18.09.2019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32A713-E51A-43E9-8E51-99070D3DA5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991786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/>
          <a:lstStyle>
            <a:lvl1pPr algn="l">
              <a:defRPr sz="46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1EFEAF-5626-4AE9-9573-68AA4D9A153D}" type="datetimeFigureOut">
              <a:rPr lang="ru-RU"/>
              <a:pPr>
                <a:defRPr/>
              </a:pPr>
              <a:t>18.09.2019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0A612F-16CA-470B-9564-FA2A7F33AF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2349534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BAC89F-3FA9-43DE-A6D6-E57DC6707438}" type="datetimeFigureOut">
              <a:rPr lang="ru-RU"/>
              <a:pPr>
                <a:defRPr/>
              </a:pPr>
              <a:t>18.09.2019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BA2BEF-C116-4935-9194-1FABFE39C3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9675125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93B12-137D-460C-84ED-469D1A21AAF2}" type="datetimeFigureOut">
              <a:rPr lang="ru-RU"/>
              <a:pPr>
                <a:defRPr/>
              </a:pPr>
              <a:t>18.09.2019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575" y="6421438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FD3C43-833E-408E-945A-FAF9566EB3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6757203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EC6246-D36E-4CB4-8A78-BA4A28036B2F}" type="datetimeFigureOut">
              <a:rPr lang="ru-RU"/>
              <a:pPr>
                <a:defRPr/>
              </a:pPr>
              <a:t>18.09.2019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6C826D-C5BA-4DDF-8075-1BB23A10DD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3976894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467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1438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B53CF28-6EDB-4F6E-9261-434A515C6CBB}" type="datetimeFigureOut">
              <a:rPr lang="ru-RU"/>
              <a:pPr>
                <a:defRPr/>
              </a:pPr>
              <a:t>18.09.2019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1438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1438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19ECC60-FD6B-475A-91E5-974A6F29AA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1" r:id="rId1"/>
    <p:sldLayoutId id="2147483743" r:id="rId2"/>
    <p:sldLayoutId id="2147483752" r:id="rId3"/>
    <p:sldLayoutId id="2147483744" r:id="rId4"/>
    <p:sldLayoutId id="2147483745" r:id="rId5"/>
    <p:sldLayoutId id="2147483746" r:id="rId6"/>
    <p:sldLayoutId id="2147483747" r:id="rId7"/>
    <p:sldLayoutId id="2147483753" r:id="rId8"/>
    <p:sldLayoutId id="2147483748" r:id="rId9"/>
    <p:sldLayoutId id="2147483749" r:id="rId10"/>
    <p:sldLayoutId id="2147483750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9pPr>
    </p:titleStyle>
    <p:bodyStyle>
      <a:lvl1pPr marL="419100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1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555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Arial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36538" algn="l" rtl="0" eaLnBrk="0" fontAlgn="base" hangingPunct="0">
        <a:spcBef>
          <a:spcPct val="20000"/>
        </a:spcBef>
        <a:spcAft>
          <a:spcPct val="0"/>
        </a:spcAft>
        <a:buClr>
          <a:srgbClr val="D2DA7A"/>
        </a:buClr>
        <a:buSzPct val="9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89075" indent="-182563" algn="l" rtl="0" eaLnBrk="0" fontAlgn="base" hangingPunct="0">
        <a:spcBef>
          <a:spcPct val="20000"/>
        </a:spcBef>
        <a:spcAft>
          <a:spcPct val="0"/>
        </a:spcAft>
        <a:buClr>
          <a:srgbClr val="FADA7A"/>
        </a:buClr>
        <a:buSzPct val="100000"/>
        <a:buFont typeface="Arial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7" Type="http://schemas.openxmlformats.org/officeDocument/2006/relationships/image" Target="../media/image70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8.jpeg"/><Relationship Id="rId4" Type="http://schemas.openxmlformats.org/officeDocument/2006/relationships/image" Target="../media/image7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7" Type="http://schemas.openxmlformats.org/officeDocument/2006/relationships/image" Target="../media/image87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jpeg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4.jpeg"/><Relationship Id="rId4" Type="http://schemas.openxmlformats.org/officeDocument/2006/relationships/image" Target="../media/image93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sz="4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Добро пожаловать!</a:t>
            </a:r>
            <a:endParaRPr lang="ru-RU" sz="48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venture" pitchFamily="2" charset="0"/>
            </a:endParaRPr>
          </a:p>
        </p:txBody>
      </p:sp>
      <p:pic>
        <p:nvPicPr>
          <p:cNvPr id="4" name="Содержимое 3" descr="сканирование0001.jpg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3782" y="1616364"/>
            <a:ext cx="6742545" cy="4147127"/>
          </a:xfrm>
          <a:ln w="190500" cap="sq">
            <a:solidFill>
              <a:srgbClr val="C8C6BD"/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404813"/>
            <a:ext cx="7467600" cy="1368425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rgbClr val="0070C0"/>
                </a:solidFill>
                <a:latin typeface="Adventure" pitchFamily="2" charset="0"/>
              </a:rPr>
              <a:t>Проектная группа №1</a:t>
            </a:r>
            <a:br>
              <a:rPr lang="ru-RU" sz="3200" b="1" dirty="0" smtClean="0">
                <a:solidFill>
                  <a:srgbClr val="0070C0"/>
                </a:solidFill>
                <a:latin typeface="Adventure" pitchFamily="2" charset="0"/>
              </a:rPr>
            </a:br>
            <a:r>
              <a:rPr lang="ru-RU" sz="3200" b="1" dirty="0" smtClean="0">
                <a:solidFill>
                  <a:srgbClr val="0070C0"/>
                </a:solidFill>
                <a:latin typeface="Adventure" pitchFamily="2" charset="0"/>
              </a:rPr>
              <a:t>Тема: </a:t>
            </a:r>
            <a:r>
              <a:rPr lang="ru-RU" sz="3200" dirty="0" smtClean="0">
                <a:solidFill>
                  <a:srgbClr val="0070C0"/>
                </a:solidFill>
                <a:latin typeface="Adventure" pitchFamily="2" charset="0"/>
              </a:rPr>
              <a:t>История возникновения денег.</a:t>
            </a:r>
            <a:r>
              <a:rPr lang="ru-RU" sz="6000" dirty="0" smtClean="0">
                <a:solidFill>
                  <a:schemeClr val="tx2">
                    <a:lumMod val="25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tx2">
                    <a:lumMod val="25000"/>
                  </a:schemeClr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388" y="1268413"/>
            <a:ext cx="8713787" cy="485775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  <a:defRPr/>
            </a:pP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1.2: Когда появились первые деньги (до появления первых монет)? Как они выглядели?</a:t>
            </a:r>
          </a:p>
          <a:p>
            <a:pPr eaLnBrk="1" hangingPunct="1">
              <a:buFont typeface="Wingdings 2" pitchFamily="18" charset="2"/>
              <a:buNone/>
              <a:defRPr/>
            </a:pPr>
            <a:endParaRPr lang="ru-RU" sz="2800" dirty="0" smtClean="0">
              <a:solidFill>
                <a:schemeClr val="tx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buFont typeface="Wingdings 2" pitchFamily="18" charset="2"/>
              <a:buNone/>
              <a:defRPr/>
            </a:pPr>
            <a:endParaRPr lang="ru-RU" dirty="0"/>
          </a:p>
        </p:txBody>
      </p:sp>
      <p:pic>
        <p:nvPicPr>
          <p:cNvPr id="13316" name="Рисунок 3" descr="1_0x0_tl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2276475"/>
            <a:ext cx="2087562" cy="394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Рисунок 4" descr="1_0x0_tl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775" y="2349500"/>
            <a:ext cx="2001838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Рисунок 5" descr="18941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825" y="2420938"/>
            <a:ext cx="3349625" cy="189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Рисунок 6" descr="kamni-5vdvs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775" y="4508500"/>
            <a:ext cx="3816350" cy="209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 descr="ozherele-iz-bus-monet-pro-bizhuteriyu-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588" y="4581525"/>
            <a:ext cx="185737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476250"/>
            <a:ext cx="7467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rgbClr val="0070C0"/>
                </a:solidFill>
                <a:latin typeface="Adventure" pitchFamily="2" charset="0"/>
              </a:rPr>
              <a:t>Проектная группа №1</a:t>
            </a:r>
            <a:br>
              <a:rPr lang="ru-RU" sz="3200" b="1" dirty="0" smtClean="0">
                <a:solidFill>
                  <a:srgbClr val="0070C0"/>
                </a:solidFill>
                <a:latin typeface="Adventure" pitchFamily="2" charset="0"/>
              </a:rPr>
            </a:br>
            <a:r>
              <a:rPr lang="ru-RU" sz="3200" b="1" dirty="0" smtClean="0">
                <a:solidFill>
                  <a:srgbClr val="0070C0"/>
                </a:solidFill>
                <a:latin typeface="Adventure" pitchFamily="2" charset="0"/>
              </a:rPr>
              <a:t>Тема: </a:t>
            </a:r>
            <a:r>
              <a:rPr lang="ru-RU" sz="3200" dirty="0" smtClean="0">
                <a:solidFill>
                  <a:srgbClr val="0070C0"/>
                </a:solidFill>
                <a:latin typeface="Adventure" pitchFamily="2" charset="0"/>
              </a:rPr>
              <a:t>История возникновения денег.</a:t>
            </a:r>
            <a:r>
              <a:rPr lang="ru-RU" sz="3200" dirty="0" smtClean="0">
                <a:solidFill>
                  <a:schemeClr val="tx2">
                    <a:lumMod val="25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tx2">
                    <a:lumMod val="25000"/>
                  </a:schemeClr>
                </a:solidFill>
              </a:rPr>
            </a:br>
            <a:endParaRPr lang="ru-RU" sz="3200" dirty="0">
              <a:solidFill>
                <a:srgbClr val="0070C0"/>
              </a:solidFill>
              <a:latin typeface="Adventure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1438"/>
            <a:ext cx="8435975" cy="478472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  <a:defRPr/>
            </a:pP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1.3: Где появились первые монеты?</a:t>
            </a:r>
          </a:p>
          <a:p>
            <a:pPr eaLnBrk="1" hangingPunct="1">
              <a:buFont typeface="Wingdings 2" pitchFamily="18" charset="2"/>
              <a:buNone/>
              <a:defRPr/>
            </a:pPr>
            <a:endParaRPr lang="ru-RU" dirty="0"/>
          </a:p>
        </p:txBody>
      </p:sp>
      <p:pic>
        <p:nvPicPr>
          <p:cNvPr id="14340" name="Рисунок 3" descr="post-2-1303077152452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1989138"/>
            <a:ext cx="4895850" cy="367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Рисунок 4" descr="money_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425" y="1989138"/>
            <a:ext cx="2914650" cy="295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Рисунок 5" descr="Монета-статер-Атисса_Moneta-stater-Atissa-150x150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0563" y="4941888"/>
            <a:ext cx="157162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smtClean="0">
                <a:solidFill>
                  <a:srgbClr val="0070C0"/>
                </a:solidFill>
                <a:latin typeface="Adventure" pitchFamily="2" charset="0"/>
              </a:rPr>
              <a:t>Проектная группа №1</a:t>
            </a:r>
            <a:br>
              <a:rPr lang="ru-RU" sz="3200" b="1" smtClean="0">
                <a:solidFill>
                  <a:srgbClr val="0070C0"/>
                </a:solidFill>
                <a:latin typeface="Adventure" pitchFamily="2" charset="0"/>
              </a:rPr>
            </a:br>
            <a:r>
              <a:rPr lang="ru-RU" sz="3200" b="1" smtClean="0">
                <a:solidFill>
                  <a:srgbClr val="0070C0"/>
                </a:solidFill>
                <a:latin typeface="Adventure" pitchFamily="2" charset="0"/>
              </a:rPr>
              <a:t>Тема: </a:t>
            </a:r>
            <a:r>
              <a:rPr lang="ru-RU" sz="3200" smtClean="0">
                <a:solidFill>
                  <a:srgbClr val="0070C0"/>
                </a:solidFill>
                <a:latin typeface="Adventure" pitchFamily="2" charset="0"/>
              </a:rPr>
              <a:t>История возникновения денег.</a:t>
            </a:r>
            <a:endParaRPr lang="ru-RU" sz="320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875"/>
            <a:ext cx="8435975" cy="5111750"/>
          </a:xfrm>
        </p:spPr>
        <p:txBody>
          <a:bodyPr/>
          <a:lstStyle/>
          <a:p>
            <a:pPr eaLnBrk="1" hangingPunct="1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1.4: Как называются части монет       </a:t>
            </a:r>
          </a:p>
          <a:p>
            <a:pPr eaLnBrk="1" hangingPunct="1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(стороны, ребро, надписи)?</a:t>
            </a:r>
            <a:endParaRPr lang="ru-RU" sz="2000" dirty="0" smtClean="0">
              <a:solidFill>
                <a:srgbClr val="0070C0"/>
              </a:solidFill>
            </a:endParaRPr>
          </a:p>
          <a:p>
            <a:pPr eaLnBrk="1" hangingPunct="1">
              <a:spcBef>
                <a:spcPts val="0"/>
              </a:spcBef>
              <a:buFont typeface="Wingdings 2" pitchFamily="18" charset="2"/>
              <a:buNone/>
              <a:defRPr/>
            </a:pPr>
            <a:endParaRPr lang="ru-RU" sz="2000" dirty="0" smtClean="0">
              <a:solidFill>
                <a:srgbClr val="0070C0"/>
              </a:solidFill>
            </a:endParaRPr>
          </a:p>
          <a:p>
            <a:pPr eaLnBrk="1" hangingPunct="1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2000" dirty="0" smtClean="0">
                <a:solidFill>
                  <a:srgbClr val="0070C0"/>
                </a:solidFill>
              </a:rPr>
              <a:t> </a:t>
            </a:r>
            <a:r>
              <a:rPr lang="ru-RU" sz="2000" u="sng" dirty="0" smtClean="0">
                <a:solidFill>
                  <a:srgbClr val="0070C0"/>
                </a:solidFill>
              </a:rPr>
              <a:t>Аверс – </a:t>
            </a:r>
            <a:r>
              <a:rPr lang="ru-RU" sz="2000" dirty="0" smtClean="0">
                <a:solidFill>
                  <a:srgbClr val="0070C0"/>
                </a:solidFill>
              </a:rPr>
              <a:t>лицевая сторона монеты.</a:t>
            </a:r>
            <a:endParaRPr lang="ru-RU" sz="2000" u="sng" dirty="0" smtClean="0">
              <a:solidFill>
                <a:srgbClr val="0070C0"/>
              </a:solidFill>
            </a:endParaRPr>
          </a:p>
          <a:p>
            <a:pPr eaLnBrk="1" hangingPunct="1">
              <a:spcBef>
                <a:spcPts val="0"/>
              </a:spcBef>
              <a:buFont typeface="Wingdings 2" pitchFamily="18" charset="2"/>
              <a:buNone/>
              <a:defRPr/>
            </a:pPr>
            <a:endParaRPr lang="ru-RU" sz="2000" u="sng" dirty="0" smtClean="0">
              <a:solidFill>
                <a:srgbClr val="0070C0"/>
              </a:solidFill>
            </a:endParaRPr>
          </a:p>
          <a:p>
            <a:pPr eaLnBrk="1" hangingPunct="1">
              <a:spcBef>
                <a:spcPts val="0"/>
              </a:spcBef>
              <a:buFont typeface="Wingdings 2" pitchFamily="18" charset="2"/>
              <a:buNone/>
              <a:defRPr/>
            </a:pPr>
            <a:endParaRPr lang="ru-RU" sz="2000" u="sng" dirty="0" smtClean="0">
              <a:solidFill>
                <a:srgbClr val="0070C0"/>
              </a:solidFill>
            </a:endParaRPr>
          </a:p>
          <a:p>
            <a:pPr eaLnBrk="1" hangingPunct="1">
              <a:spcBef>
                <a:spcPts val="0"/>
              </a:spcBef>
              <a:buFont typeface="Wingdings 2" pitchFamily="18" charset="2"/>
              <a:buNone/>
              <a:defRPr/>
            </a:pPr>
            <a:endParaRPr lang="ru-RU" sz="2000" u="sng" dirty="0" smtClean="0">
              <a:solidFill>
                <a:srgbClr val="0070C0"/>
              </a:solidFill>
            </a:endParaRPr>
          </a:p>
          <a:p>
            <a:pPr eaLnBrk="1" hangingPunct="1">
              <a:spcBef>
                <a:spcPts val="0"/>
              </a:spcBef>
              <a:buFont typeface="Wingdings 2" pitchFamily="18" charset="2"/>
              <a:buNone/>
              <a:defRPr/>
            </a:pPr>
            <a:endParaRPr lang="ru-RU" sz="2000" u="sng" dirty="0" smtClean="0">
              <a:solidFill>
                <a:srgbClr val="0070C0"/>
              </a:solidFill>
            </a:endParaRPr>
          </a:p>
          <a:p>
            <a:pPr eaLnBrk="1" hangingPunct="1">
              <a:spcBef>
                <a:spcPts val="0"/>
              </a:spcBef>
              <a:buFont typeface="Wingdings 2" pitchFamily="18" charset="2"/>
              <a:buNone/>
              <a:defRPr/>
            </a:pPr>
            <a:endParaRPr lang="ru-RU" sz="2000" u="sng" dirty="0" smtClean="0">
              <a:solidFill>
                <a:srgbClr val="0070C0"/>
              </a:solidFill>
            </a:endParaRPr>
          </a:p>
          <a:p>
            <a:pPr eaLnBrk="1" hangingPunct="1">
              <a:spcBef>
                <a:spcPts val="0"/>
              </a:spcBef>
              <a:buFont typeface="Wingdings 2" pitchFamily="18" charset="2"/>
              <a:buNone/>
              <a:defRPr/>
            </a:pPr>
            <a:endParaRPr lang="ru-RU" sz="2000" u="sng" dirty="0" smtClean="0">
              <a:solidFill>
                <a:srgbClr val="0070C0"/>
              </a:solidFill>
            </a:endParaRPr>
          </a:p>
          <a:p>
            <a:pPr eaLnBrk="1" hangingPunct="1">
              <a:spcBef>
                <a:spcPts val="0"/>
              </a:spcBef>
              <a:buFont typeface="Wingdings 2" pitchFamily="18" charset="2"/>
              <a:buNone/>
              <a:defRPr/>
            </a:pPr>
            <a:endParaRPr lang="ru-RU" sz="2000" u="sng" dirty="0" smtClean="0">
              <a:solidFill>
                <a:srgbClr val="0070C0"/>
              </a:solidFill>
            </a:endParaRPr>
          </a:p>
          <a:p>
            <a:pPr eaLnBrk="1" hangingPunct="1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2000" dirty="0" smtClean="0">
                <a:solidFill>
                  <a:srgbClr val="0070C0"/>
                </a:solidFill>
              </a:rPr>
              <a:t>                        </a:t>
            </a:r>
          </a:p>
          <a:p>
            <a:pPr eaLnBrk="1" hangingPunct="1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2000" u="sng" dirty="0" smtClean="0">
                <a:solidFill>
                  <a:srgbClr val="0070C0"/>
                </a:solidFill>
              </a:rPr>
              <a:t>Реверс</a:t>
            </a:r>
            <a:r>
              <a:rPr lang="ru-RU" sz="2000" dirty="0" smtClean="0">
                <a:solidFill>
                  <a:srgbClr val="0070C0"/>
                </a:solidFill>
              </a:rPr>
              <a:t> – обратная сторона монеты.</a:t>
            </a:r>
            <a:endParaRPr lang="ru-RU" sz="2000" u="sng" dirty="0" smtClean="0">
              <a:solidFill>
                <a:srgbClr val="0070C0"/>
              </a:solidFill>
            </a:endParaRPr>
          </a:p>
          <a:p>
            <a:pPr eaLnBrk="1" hangingPunct="1">
              <a:buFont typeface="Wingdings 2" pitchFamily="18" charset="2"/>
              <a:buNone/>
              <a:defRPr/>
            </a:pPr>
            <a:endParaRPr lang="ru-RU" sz="2800" dirty="0" smtClean="0">
              <a:solidFill>
                <a:schemeClr val="tx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buFont typeface="Wingdings 2" pitchFamily="18" charset="2"/>
              <a:buNone/>
              <a:defRPr/>
            </a:pPr>
            <a:endParaRPr lang="ru-RU" dirty="0"/>
          </a:p>
        </p:txBody>
      </p:sp>
      <p:pic>
        <p:nvPicPr>
          <p:cNvPr id="15364" name="Picture 8" descr="RU-1992rub10mmd-magn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2997200"/>
            <a:ext cx="446405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5" descr="f05cb8e45fca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1500" y="3141663"/>
            <a:ext cx="950913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8" descr="iCAEPQKEX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588" y="3141663"/>
            <a:ext cx="1825625" cy="304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TextBox 9"/>
          <p:cNvSpPr txBox="1">
            <a:spLocks noChangeArrowheads="1"/>
          </p:cNvSpPr>
          <p:nvPr/>
        </p:nvSpPr>
        <p:spPr bwMode="auto">
          <a:xfrm>
            <a:off x="5364163" y="2565400"/>
            <a:ext cx="35163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u="sng">
                <a:solidFill>
                  <a:srgbClr val="0070C0"/>
                </a:solidFill>
              </a:rPr>
              <a:t>Гурт – ребро, боковая сторона.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404813"/>
            <a:ext cx="8496300" cy="1511300"/>
          </a:xfrm>
        </p:spPr>
        <p:txBody>
          <a:bodyPr/>
          <a:lstStyle/>
          <a:p>
            <a:pPr eaLnBrk="1" hangingPunct="1">
              <a:spcBef>
                <a:spcPct val="50000"/>
              </a:spcBef>
              <a:defRPr/>
            </a:pPr>
            <a:r>
              <a:rPr lang="ru-RU" sz="2400" u="sng" dirty="0" smtClean="0">
                <a:solidFill>
                  <a:srgbClr val="0070C0"/>
                </a:solidFill>
                <a:latin typeface="Tahoma" charset="0"/>
                <a:ea typeface="+mn-ea"/>
                <a:cs typeface="Arial" charset="0"/>
              </a:rPr>
              <a:t>Легенда </a:t>
            </a:r>
            <a:r>
              <a:rPr lang="ru-RU" sz="2400" dirty="0" smtClean="0">
                <a:solidFill>
                  <a:srgbClr val="0070C0"/>
                </a:solidFill>
                <a:latin typeface="Tahoma" charset="0"/>
                <a:ea typeface="+mn-ea"/>
                <a:cs typeface="Arial" charset="0"/>
              </a:rPr>
              <a:t>– это надписи и изображения на монете. </a:t>
            </a:r>
            <a:br>
              <a:rPr lang="ru-RU" sz="2400" dirty="0" smtClean="0">
                <a:solidFill>
                  <a:srgbClr val="0070C0"/>
                </a:solidFill>
                <a:latin typeface="Tahoma" charset="0"/>
                <a:ea typeface="+mn-ea"/>
                <a:cs typeface="Arial" charset="0"/>
              </a:rPr>
            </a:br>
            <a:r>
              <a:rPr lang="ru-RU" sz="2400" dirty="0" smtClean="0">
                <a:solidFill>
                  <a:srgbClr val="0070C0"/>
                </a:solidFill>
                <a:latin typeface="Tahoma" charset="0"/>
                <a:ea typeface="+mn-ea"/>
                <a:cs typeface="Arial" charset="0"/>
              </a:rPr>
              <a:t>По легенде мы определяем страну, монетный двор </a:t>
            </a:r>
            <a:br>
              <a:rPr lang="ru-RU" sz="2400" dirty="0" smtClean="0">
                <a:solidFill>
                  <a:srgbClr val="0070C0"/>
                </a:solidFill>
                <a:latin typeface="Tahoma" charset="0"/>
                <a:ea typeface="+mn-ea"/>
                <a:cs typeface="Arial" charset="0"/>
              </a:rPr>
            </a:br>
            <a:r>
              <a:rPr lang="ru-RU" sz="2400" dirty="0" smtClean="0">
                <a:solidFill>
                  <a:srgbClr val="0070C0"/>
                </a:solidFill>
                <a:latin typeface="Tahoma" charset="0"/>
                <a:ea typeface="+mn-ea"/>
                <a:cs typeface="Arial" charset="0"/>
              </a:rPr>
              <a:t>и год, когда она появилась.</a:t>
            </a:r>
            <a:r>
              <a:rPr lang="ru-RU" sz="2400" u="sng" dirty="0" smtClean="0">
                <a:solidFill>
                  <a:srgbClr val="FFFFFF"/>
                </a:solidFill>
                <a:latin typeface="Tahoma" charset="0"/>
                <a:ea typeface="+mn-ea"/>
                <a:cs typeface="Arial" charset="0"/>
              </a:rPr>
              <a:t/>
            </a:r>
            <a:br>
              <a:rPr lang="ru-RU" sz="2400" u="sng" dirty="0" smtClean="0">
                <a:solidFill>
                  <a:srgbClr val="FFFFFF"/>
                </a:solidFill>
                <a:latin typeface="Tahoma" charset="0"/>
                <a:ea typeface="+mn-ea"/>
                <a:cs typeface="Arial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8313" y="1557338"/>
            <a:ext cx="8424862" cy="5040312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  <a:defRPr/>
            </a:pPr>
            <a:r>
              <a:rPr lang="ru-RU" sz="2000" dirty="0" smtClean="0">
                <a:solidFill>
                  <a:schemeClr val="tx2">
                    <a:lumMod val="25000"/>
                  </a:schemeClr>
                </a:solidFill>
              </a:rPr>
              <a:t>Это монета нашего класса:</a:t>
            </a:r>
          </a:p>
          <a:p>
            <a:pPr eaLnBrk="1" hangingPunct="1">
              <a:buFont typeface="Wingdings 2" pitchFamily="18" charset="2"/>
              <a:buNone/>
              <a:defRPr/>
            </a:pPr>
            <a:endParaRPr lang="ru-RU" sz="2000" dirty="0" smtClean="0">
              <a:solidFill>
                <a:schemeClr val="tx2">
                  <a:lumMod val="25000"/>
                </a:schemeClr>
              </a:solidFill>
            </a:endParaRPr>
          </a:p>
          <a:p>
            <a:pPr eaLnBrk="1" hangingPunct="1">
              <a:buFont typeface="Wingdings 2" pitchFamily="18" charset="2"/>
              <a:buNone/>
              <a:defRPr/>
            </a:pPr>
            <a:endParaRPr lang="ru-RU" sz="2000" dirty="0">
              <a:solidFill>
                <a:schemeClr val="tx2">
                  <a:lumMod val="25000"/>
                </a:schemeClr>
              </a:solidFill>
            </a:endParaRPr>
          </a:p>
        </p:txBody>
      </p:sp>
      <p:pic>
        <p:nvPicPr>
          <p:cNvPr id="16388" name="Picture 6" descr="монета Паш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2492375"/>
            <a:ext cx="8686800" cy="3589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вал 3"/>
          <p:cNvSpPr/>
          <p:nvPr/>
        </p:nvSpPr>
        <p:spPr>
          <a:xfrm>
            <a:off x="2555776" y="5445224"/>
            <a:ext cx="648072" cy="14401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rgbClr val="0070C0"/>
                </a:solidFill>
                <a:latin typeface="Adventure" pitchFamily="2" charset="0"/>
              </a:rPr>
              <a:t>Проектная группа №1</a:t>
            </a:r>
            <a:br>
              <a:rPr lang="ru-RU" sz="3200" b="1" dirty="0" smtClean="0">
                <a:solidFill>
                  <a:srgbClr val="0070C0"/>
                </a:solidFill>
                <a:latin typeface="Adventure" pitchFamily="2" charset="0"/>
              </a:rPr>
            </a:br>
            <a:r>
              <a:rPr lang="ru-RU" sz="3200" b="1" dirty="0" smtClean="0">
                <a:solidFill>
                  <a:srgbClr val="0070C0"/>
                </a:solidFill>
                <a:latin typeface="Adventure" pitchFamily="2" charset="0"/>
              </a:rPr>
              <a:t>Тема: </a:t>
            </a:r>
            <a:r>
              <a:rPr lang="ru-RU" sz="3200" dirty="0" smtClean="0">
                <a:solidFill>
                  <a:srgbClr val="0070C0"/>
                </a:solidFill>
                <a:latin typeface="Adventure" pitchFamily="2" charset="0"/>
              </a:rPr>
              <a:t>История возникновения денег.</a:t>
            </a:r>
            <a:endParaRPr lang="ru-RU" sz="3200" b="1" u="sng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388" y="1412875"/>
            <a:ext cx="8785225" cy="5184775"/>
          </a:xfrm>
        </p:spPr>
        <p:txBody>
          <a:bodyPr/>
          <a:lstStyle/>
          <a:p>
            <a:pPr eaLnBrk="1" hangingPunct="1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1.5: Какой недостаток имели   </a:t>
            </a:r>
          </a:p>
          <a:p>
            <a:pPr eaLnBrk="1" hangingPunct="1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металлические деньги?</a:t>
            </a:r>
          </a:p>
          <a:p>
            <a:pPr eaLnBrk="1" hangingPunct="1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2000" dirty="0" smtClean="0">
                <a:solidFill>
                  <a:srgbClr val="0070C0"/>
                </a:solidFill>
              </a:rPr>
              <a:t>Вначале металлические деньги были в форме колец, ожерелий и брусков.</a:t>
            </a:r>
          </a:p>
          <a:p>
            <a:pPr eaLnBrk="1" hangingPunct="1">
              <a:spcBef>
                <a:spcPts val="0"/>
              </a:spcBef>
              <a:buFont typeface="Wingdings 2" pitchFamily="18" charset="2"/>
              <a:buNone/>
              <a:defRPr/>
            </a:pPr>
            <a:endParaRPr lang="ru-RU" sz="2000" dirty="0" smtClean="0">
              <a:solidFill>
                <a:srgbClr val="0070C0"/>
              </a:solidFill>
            </a:endParaRPr>
          </a:p>
          <a:p>
            <a:pPr eaLnBrk="1" hangingPunct="1">
              <a:spcBef>
                <a:spcPts val="0"/>
              </a:spcBef>
              <a:buFont typeface="Wingdings 2" pitchFamily="18" charset="2"/>
              <a:buNone/>
              <a:defRPr/>
            </a:pPr>
            <a:endParaRPr lang="ru-RU" sz="2000" dirty="0" smtClean="0">
              <a:solidFill>
                <a:srgbClr val="0070C0"/>
              </a:solidFill>
            </a:endParaRPr>
          </a:p>
          <a:p>
            <a:pPr eaLnBrk="1" hangingPunct="1">
              <a:spcBef>
                <a:spcPts val="0"/>
              </a:spcBef>
              <a:buFont typeface="Wingdings 2" pitchFamily="18" charset="2"/>
              <a:buNone/>
              <a:defRPr/>
            </a:pPr>
            <a:endParaRPr lang="ru-RU" sz="2000" dirty="0" smtClean="0">
              <a:solidFill>
                <a:srgbClr val="0070C0"/>
              </a:solidFill>
            </a:endParaRPr>
          </a:p>
          <a:p>
            <a:pPr eaLnBrk="1" hangingPunct="1">
              <a:spcBef>
                <a:spcPts val="0"/>
              </a:spcBef>
              <a:buFont typeface="Wingdings 2" pitchFamily="18" charset="2"/>
              <a:buNone/>
              <a:defRPr/>
            </a:pPr>
            <a:endParaRPr lang="ru-RU" sz="2000" dirty="0" smtClean="0">
              <a:solidFill>
                <a:srgbClr val="0070C0"/>
              </a:solidFill>
            </a:endParaRPr>
          </a:p>
          <a:p>
            <a:pPr eaLnBrk="1" hangingPunct="1">
              <a:spcBef>
                <a:spcPts val="0"/>
              </a:spcBef>
              <a:buFont typeface="Wingdings 2" pitchFamily="18" charset="2"/>
              <a:buNone/>
              <a:defRPr/>
            </a:pPr>
            <a:endParaRPr lang="ru-RU" sz="2000" dirty="0" smtClean="0">
              <a:solidFill>
                <a:srgbClr val="0070C0"/>
              </a:solidFill>
            </a:endParaRPr>
          </a:p>
          <a:p>
            <a:pPr eaLnBrk="1" hangingPunct="1">
              <a:spcBef>
                <a:spcPts val="0"/>
              </a:spcBef>
              <a:buFont typeface="Wingdings 2" pitchFamily="18" charset="2"/>
              <a:buNone/>
              <a:defRPr/>
            </a:pPr>
            <a:endParaRPr lang="ru-RU" sz="2000" dirty="0" smtClean="0">
              <a:solidFill>
                <a:srgbClr val="0070C0"/>
              </a:solidFill>
            </a:endParaRPr>
          </a:p>
          <a:p>
            <a:pPr eaLnBrk="1" hangingPunct="1">
              <a:spcBef>
                <a:spcPts val="0"/>
              </a:spcBef>
              <a:buFont typeface="Wingdings 2" pitchFamily="18" charset="2"/>
              <a:buNone/>
              <a:defRPr/>
            </a:pPr>
            <a:endParaRPr lang="ru-RU" sz="2000" dirty="0" smtClean="0">
              <a:solidFill>
                <a:srgbClr val="0070C0"/>
              </a:solidFill>
            </a:endParaRPr>
          </a:p>
          <a:p>
            <a:pPr eaLnBrk="1" hangingPunct="1">
              <a:spcBef>
                <a:spcPts val="0"/>
              </a:spcBef>
              <a:buFont typeface="Wingdings 2" pitchFamily="18" charset="2"/>
              <a:buNone/>
              <a:defRPr/>
            </a:pPr>
            <a:endParaRPr lang="ru-RU" sz="2000" dirty="0" smtClean="0">
              <a:solidFill>
                <a:srgbClr val="0070C0"/>
              </a:solidFill>
            </a:endParaRPr>
          </a:p>
          <a:p>
            <a:pPr eaLnBrk="1" hangingPunct="1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2000" dirty="0" smtClean="0">
                <a:solidFill>
                  <a:srgbClr val="0070C0"/>
                </a:solidFill>
              </a:rPr>
              <a:t>Потом в форме квадратов, семиугольников. </a:t>
            </a:r>
          </a:p>
          <a:p>
            <a:pPr eaLnBrk="1" hangingPunct="1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2000" dirty="0" smtClean="0">
                <a:solidFill>
                  <a:srgbClr val="0070C0"/>
                </a:solidFill>
              </a:rPr>
              <a:t>Но это было неудобно в использовании. </a:t>
            </a:r>
          </a:p>
          <a:p>
            <a:pPr eaLnBrk="1" hangingPunct="1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2000" dirty="0" smtClean="0">
                <a:solidFill>
                  <a:srgbClr val="0070C0"/>
                </a:solidFill>
              </a:rPr>
              <a:t>Оказалось, что самой практичный вариант – это круглая форма.</a:t>
            </a:r>
          </a:p>
          <a:p>
            <a:pPr eaLnBrk="1" hangingPunct="1">
              <a:spcBef>
                <a:spcPts val="0"/>
              </a:spcBef>
              <a:buFont typeface="Wingdings 2" pitchFamily="18" charset="2"/>
              <a:buNone/>
              <a:defRPr/>
            </a:pPr>
            <a:endParaRPr lang="ru-RU" sz="2000" dirty="0" smtClean="0">
              <a:solidFill>
                <a:srgbClr val="0070C0"/>
              </a:solidFill>
            </a:endParaRPr>
          </a:p>
          <a:p>
            <a:pPr eaLnBrk="1" hangingPunct="1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eaLnBrk="1" hangingPunct="1">
              <a:spcBef>
                <a:spcPts val="0"/>
              </a:spcBef>
              <a:buFont typeface="Wingdings 2" pitchFamily="18" charset="2"/>
              <a:buNone/>
              <a:defRPr/>
            </a:pPr>
            <a:endParaRPr lang="ru-RU" sz="2800" dirty="0" smtClean="0">
              <a:solidFill>
                <a:schemeClr val="tx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buFont typeface="Wingdings 2" pitchFamily="18" charset="2"/>
              <a:buNone/>
              <a:defRPr/>
            </a:pPr>
            <a:endParaRPr lang="ru-RU" sz="2800" dirty="0">
              <a:solidFill>
                <a:schemeClr val="tx2">
                  <a:lumMod val="25000"/>
                </a:schemeClr>
              </a:solidFill>
            </a:endParaRPr>
          </a:p>
        </p:txBody>
      </p:sp>
      <p:pic>
        <p:nvPicPr>
          <p:cNvPr id="4" name="Picture 6" descr="ozherele-iz-bus-monet-pro-bizhuteriyu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213" y="3213100"/>
            <a:ext cx="1954212" cy="203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Рисунок 4" descr="depositphotos_6273583-Square-coi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7675" y="2997200"/>
            <a:ext cx="2179638" cy="217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0_424d2_a557d5f_ori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063" y="3213100"/>
            <a:ext cx="2192337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3017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9275"/>
            <a:ext cx="8435975" cy="604837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  <a:defRPr/>
            </a:pPr>
            <a:r>
              <a:rPr lang="ru-RU" sz="2000" dirty="0" smtClean="0">
                <a:solidFill>
                  <a:srgbClr val="0070C0"/>
                </a:solidFill>
              </a:rPr>
              <a:t>Деньги из неблагородных металлов, например, медь, были очень не практичны. Они покрывались налетом и ржавчиной. Их легко можно было подделать. </a:t>
            </a:r>
          </a:p>
          <a:p>
            <a:pPr eaLnBrk="1" hangingPunct="1">
              <a:buFont typeface="Wingdings 2" pitchFamily="18" charset="2"/>
              <a:buNone/>
              <a:defRPr/>
            </a:pPr>
            <a:endParaRPr lang="ru-RU" sz="2000" dirty="0" smtClean="0">
              <a:solidFill>
                <a:srgbClr val="0070C0"/>
              </a:solidFill>
            </a:endParaRPr>
          </a:p>
          <a:p>
            <a:pPr eaLnBrk="1" hangingPunct="1">
              <a:buFont typeface="Wingdings 2" pitchFamily="18" charset="2"/>
              <a:buNone/>
              <a:defRPr/>
            </a:pPr>
            <a:endParaRPr lang="ru-RU" sz="2000" dirty="0" smtClean="0">
              <a:solidFill>
                <a:srgbClr val="0070C0"/>
              </a:solidFill>
            </a:endParaRPr>
          </a:p>
          <a:p>
            <a:pPr eaLnBrk="1" hangingPunct="1">
              <a:buFont typeface="Wingdings 2" pitchFamily="18" charset="2"/>
              <a:buNone/>
              <a:defRPr/>
            </a:pPr>
            <a:endParaRPr lang="ru-RU" sz="2000" dirty="0" smtClean="0">
              <a:solidFill>
                <a:srgbClr val="0070C0"/>
              </a:solidFill>
            </a:endParaRPr>
          </a:p>
          <a:p>
            <a:pPr eaLnBrk="1" hangingPunct="1">
              <a:buFont typeface="Wingdings 2" pitchFamily="18" charset="2"/>
              <a:buNone/>
              <a:defRPr/>
            </a:pPr>
            <a:endParaRPr lang="ru-RU" sz="2000" dirty="0" smtClean="0">
              <a:solidFill>
                <a:srgbClr val="0070C0"/>
              </a:solidFill>
            </a:endParaRPr>
          </a:p>
          <a:p>
            <a:pPr eaLnBrk="1" hangingPunct="1">
              <a:buFont typeface="Wingdings 2" pitchFamily="18" charset="2"/>
              <a:buNone/>
              <a:defRPr/>
            </a:pPr>
            <a:endParaRPr lang="ru-RU" sz="2000" dirty="0" smtClean="0">
              <a:solidFill>
                <a:srgbClr val="0070C0"/>
              </a:solidFill>
            </a:endParaRPr>
          </a:p>
          <a:p>
            <a:pPr eaLnBrk="1" hangingPunct="1">
              <a:buFont typeface="Wingdings 2" pitchFamily="18" charset="2"/>
              <a:buNone/>
              <a:defRPr/>
            </a:pPr>
            <a:endParaRPr lang="ru-RU" sz="2000" dirty="0" smtClean="0">
              <a:solidFill>
                <a:srgbClr val="0070C0"/>
              </a:solidFill>
            </a:endParaRPr>
          </a:p>
          <a:p>
            <a:pPr eaLnBrk="1" hangingPunct="1">
              <a:buFont typeface="Wingdings 2" pitchFamily="18" charset="2"/>
              <a:buNone/>
              <a:defRPr/>
            </a:pPr>
            <a:endParaRPr lang="ru-RU" sz="2000" dirty="0" smtClean="0">
              <a:solidFill>
                <a:srgbClr val="0070C0"/>
              </a:solidFill>
            </a:endParaRP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ru-RU" sz="2000" dirty="0" smtClean="0">
                <a:solidFill>
                  <a:srgbClr val="0070C0"/>
                </a:solidFill>
              </a:rPr>
              <a:t>Деньги из золота и серебра было опасно носить и хранить. </a:t>
            </a: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ru-RU" sz="2000" dirty="0" smtClean="0">
                <a:solidFill>
                  <a:srgbClr val="0070C0"/>
                </a:solidFill>
              </a:rPr>
              <a:t>Большой шанс, что ограбят. </a:t>
            </a: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ru-RU" sz="2000" dirty="0" smtClean="0">
                <a:solidFill>
                  <a:srgbClr val="0070C0"/>
                </a:solidFill>
              </a:rPr>
              <a:t>Золото со временем тоже стиралось</a:t>
            </a: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ru-RU" sz="2000" dirty="0" smtClean="0">
                <a:solidFill>
                  <a:srgbClr val="0070C0"/>
                </a:solidFill>
              </a:rPr>
              <a:t> и превращалось в тонкую, </a:t>
            </a: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ru-RU" sz="2000" dirty="0" smtClean="0">
                <a:solidFill>
                  <a:srgbClr val="0070C0"/>
                </a:solidFill>
              </a:rPr>
              <a:t>непрочную пластину.</a:t>
            </a:r>
          </a:p>
          <a:p>
            <a:pPr eaLnBrk="1" hangingPunct="1">
              <a:buFont typeface="Wingdings 2" pitchFamily="18" charset="2"/>
              <a:buNone/>
              <a:defRPr/>
            </a:pPr>
            <a:endParaRPr lang="ru-RU" sz="2000" dirty="0" smtClean="0">
              <a:solidFill>
                <a:srgbClr val="0070C0"/>
              </a:solidFill>
            </a:endParaRPr>
          </a:p>
          <a:p>
            <a:pPr eaLnBrk="1" hangingPunct="1">
              <a:buFont typeface="Wingdings 2" pitchFamily="18" charset="2"/>
              <a:buNone/>
              <a:defRPr/>
            </a:pPr>
            <a:endParaRPr lang="ru-RU" sz="2000" dirty="0" smtClean="0">
              <a:solidFill>
                <a:srgbClr val="0070C0"/>
              </a:solidFill>
            </a:endParaRPr>
          </a:p>
          <a:p>
            <a:pPr eaLnBrk="1" hangingPunct="1">
              <a:buFont typeface="Wingdings 2" pitchFamily="18" charset="2"/>
              <a:buNone/>
              <a:defRPr/>
            </a:pPr>
            <a:endParaRPr lang="ru-RU" sz="2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5" descr="5573_1_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88" y="1557338"/>
            <a:ext cx="5329237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stater_0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825" y="4581525"/>
            <a:ext cx="3825875" cy="194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smtClean="0">
                <a:solidFill>
                  <a:srgbClr val="0070C0"/>
                </a:solidFill>
                <a:latin typeface="Adventure" pitchFamily="2" charset="0"/>
              </a:rPr>
              <a:t>Проектная группа №2</a:t>
            </a:r>
            <a:r>
              <a:rPr lang="ru-RU" sz="3200" smtClean="0">
                <a:solidFill>
                  <a:srgbClr val="0070C0"/>
                </a:solidFill>
                <a:latin typeface="Adventure" pitchFamily="2" charset="0"/>
              </a:rPr>
              <a:t/>
            </a:r>
            <a:br>
              <a:rPr lang="ru-RU" sz="3200" smtClean="0">
                <a:solidFill>
                  <a:srgbClr val="0070C0"/>
                </a:solidFill>
                <a:latin typeface="Adventure" pitchFamily="2" charset="0"/>
              </a:rPr>
            </a:br>
            <a:r>
              <a:rPr lang="ru-RU" sz="3200" b="1" smtClean="0">
                <a:solidFill>
                  <a:srgbClr val="0070C0"/>
                </a:solidFill>
                <a:latin typeface="Adventure" pitchFamily="2" charset="0"/>
              </a:rPr>
              <a:t>Тема:</a:t>
            </a:r>
            <a:r>
              <a:rPr lang="ru-RU" sz="3200" smtClean="0">
                <a:solidFill>
                  <a:srgbClr val="0070C0"/>
                </a:solidFill>
                <a:latin typeface="Adventure" pitchFamily="2" charset="0"/>
              </a:rPr>
              <a:t> История денег нашей страны.</a:t>
            </a:r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>
          <a:xfrm>
            <a:off x="457200" y="1341438"/>
            <a:ext cx="8362950" cy="5111750"/>
          </a:xfrm>
        </p:spPr>
        <p:txBody>
          <a:bodyPr/>
          <a:lstStyle/>
          <a:p>
            <a:pPr eaLnBrk="1" hangingPunct="1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2.1: Какие первые деньги Древней Руси (происхождение названия, внешний вид) ?</a:t>
            </a:r>
          </a:p>
          <a:p>
            <a:pPr eaLnBrk="1" hangingPunct="1">
              <a:spcBef>
                <a:spcPts val="0"/>
              </a:spcBef>
              <a:buFont typeface="Wingdings 2" pitchFamily="18" charset="2"/>
              <a:buNone/>
              <a:defRPr/>
            </a:pPr>
            <a:endParaRPr lang="ru-RU" sz="2800" dirty="0" smtClean="0">
              <a:solidFill>
                <a:schemeClr val="tx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buFont typeface="Wingdings 2" pitchFamily="18" charset="2"/>
              <a:buNone/>
              <a:defRPr/>
            </a:pPr>
            <a:endParaRPr lang="ru-RU" dirty="0" smtClean="0"/>
          </a:p>
        </p:txBody>
      </p:sp>
      <p:pic>
        <p:nvPicPr>
          <p:cNvPr id="4" name="Рисунок 3" descr="алла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550" y="2420938"/>
            <a:ext cx="3600450" cy="244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626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350" y="5084763"/>
            <a:ext cx="2773363" cy="134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3d6f2a32a1ba2cf02963852ad8c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363" y="2708275"/>
            <a:ext cx="33750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алла3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3800" y="4941888"/>
            <a:ext cx="3317875" cy="148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>
                <a:solidFill>
                  <a:srgbClr val="0070C0"/>
                </a:solidFill>
                <a:latin typeface="Adventure" pitchFamily="2" charset="0"/>
              </a:rPr>
              <a:t>Проектная группа №2</a:t>
            </a:r>
            <a:r>
              <a:rPr lang="ru-RU" sz="3200" smtClean="0">
                <a:solidFill>
                  <a:srgbClr val="0070C0"/>
                </a:solidFill>
                <a:latin typeface="Adventure" pitchFamily="2" charset="0"/>
              </a:rPr>
              <a:t/>
            </a:r>
            <a:br>
              <a:rPr lang="ru-RU" sz="3200" smtClean="0">
                <a:solidFill>
                  <a:srgbClr val="0070C0"/>
                </a:solidFill>
                <a:latin typeface="Adventure" pitchFamily="2" charset="0"/>
              </a:rPr>
            </a:br>
            <a:r>
              <a:rPr lang="ru-RU" sz="3200" b="1" smtClean="0">
                <a:solidFill>
                  <a:srgbClr val="0070C0"/>
                </a:solidFill>
                <a:latin typeface="Adventure" pitchFamily="2" charset="0"/>
              </a:rPr>
              <a:t>Тема:</a:t>
            </a:r>
            <a:r>
              <a:rPr lang="ru-RU" sz="3200" smtClean="0">
                <a:solidFill>
                  <a:srgbClr val="0070C0"/>
                </a:solidFill>
                <a:latin typeface="Adventure" pitchFamily="2" charset="0"/>
              </a:rPr>
              <a:t> История денег нашей страны.</a:t>
            </a:r>
            <a:endParaRPr lang="ru-RU" sz="3200" smtClean="0">
              <a:latin typeface="Adventure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  <a:defRPr/>
            </a:pP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2.2: Что такое ярмарка в Древней Руси и «бартер»?</a:t>
            </a:r>
          </a:p>
          <a:p>
            <a:pPr>
              <a:buFont typeface="Wingdings 2" pitchFamily="18" charset="2"/>
              <a:buNone/>
              <a:defRPr/>
            </a:pPr>
            <a:endParaRPr lang="ru-RU" sz="2800" dirty="0" smtClean="0">
              <a:solidFill>
                <a:schemeClr val="tx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 2" pitchFamily="18" charset="2"/>
              <a:buNone/>
              <a:defRPr/>
            </a:pPr>
            <a:endParaRPr lang="ru-RU" sz="2800" dirty="0">
              <a:solidFill>
                <a:schemeClr val="tx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100481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213" y="2708275"/>
            <a:ext cx="7643812" cy="352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26756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975" y="2852738"/>
            <a:ext cx="4392613" cy="329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>
                <a:solidFill>
                  <a:srgbClr val="0070C0"/>
                </a:solidFill>
                <a:latin typeface="Adventure" pitchFamily="2" charset="0"/>
              </a:rPr>
              <a:t>Проектная группа №2</a:t>
            </a:r>
            <a:r>
              <a:rPr lang="ru-RU" sz="3200" smtClean="0">
                <a:solidFill>
                  <a:srgbClr val="0070C0"/>
                </a:solidFill>
                <a:latin typeface="Adventure" pitchFamily="2" charset="0"/>
              </a:rPr>
              <a:t/>
            </a:r>
            <a:br>
              <a:rPr lang="ru-RU" sz="3200" smtClean="0">
                <a:solidFill>
                  <a:srgbClr val="0070C0"/>
                </a:solidFill>
                <a:latin typeface="Adventure" pitchFamily="2" charset="0"/>
              </a:rPr>
            </a:br>
            <a:r>
              <a:rPr lang="ru-RU" sz="3200" b="1" smtClean="0">
                <a:solidFill>
                  <a:srgbClr val="0070C0"/>
                </a:solidFill>
                <a:latin typeface="Adventure" pitchFamily="2" charset="0"/>
              </a:rPr>
              <a:t>Тема:</a:t>
            </a:r>
            <a:r>
              <a:rPr lang="ru-RU" sz="3200" smtClean="0">
                <a:solidFill>
                  <a:srgbClr val="0070C0"/>
                </a:solidFill>
                <a:latin typeface="Adventure" pitchFamily="2" charset="0"/>
              </a:rPr>
              <a:t> История денег нашей страны.</a:t>
            </a:r>
            <a:endParaRPr lang="ru-RU" sz="3200" b="1" smtClean="0">
              <a:latin typeface="Adventure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  <a:defRPr/>
            </a:pP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2.3: Почему в кладах Руси находят монеты других стран?</a:t>
            </a:r>
          </a:p>
          <a:p>
            <a:pPr>
              <a:buFont typeface="Wingdings 2" pitchFamily="18" charset="2"/>
              <a:buNone/>
              <a:defRPr/>
            </a:pPr>
            <a:endParaRPr lang="ru-RU" sz="2800" dirty="0" smtClean="0">
              <a:solidFill>
                <a:schemeClr val="tx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 2" pitchFamily="18" charset="2"/>
              <a:buNone/>
              <a:defRPr/>
            </a:pP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san6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575" y="2852738"/>
            <a:ext cx="2857500" cy="371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i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113" y="2924175"/>
            <a:ext cx="1514475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iг.jpe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4025" y="4868863"/>
            <a:ext cx="1789113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оооi.jpe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" y="4797425"/>
            <a:ext cx="1728788" cy="160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кi.jpeg"/>
          <p:cNvPicPr>
            <a:picLocks noChangeAspect="1"/>
          </p:cNvPicPr>
          <p:nvPr/>
        </p:nvPicPr>
        <p:blipFill>
          <a:blip r:embed="rId6">
            <a:lum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5463" y="2997200"/>
            <a:ext cx="1573212" cy="158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>
                <a:solidFill>
                  <a:srgbClr val="0070C0"/>
                </a:solidFill>
                <a:latin typeface="Adventure" pitchFamily="2" charset="0"/>
              </a:rPr>
              <a:t>Проектная группа №2</a:t>
            </a:r>
            <a:r>
              <a:rPr lang="ru-RU" sz="3200" smtClean="0">
                <a:solidFill>
                  <a:srgbClr val="0070C0"/>
                </a:solidFill>
                <a:latin typeface="Adventure" pitchFamily="2" charset="0"/>
              </a:rPr>
              <a:t/>
            </a:r>
            <a:br>
              <a:rPr lang="ru-RU" sz="3200" smtClean="0">
                <a:solidFill>
                  <a:srgbClr val="0070C0"/>
                </a:solidFill>
                <a:latin typeface="Adventure" pitchFamily="2" charset="0"/>
              </a:rPr>
            </a:br>
            <a:r>
              <a:rPr lang="ru-RU" sz="3200" b="1" smtClean="0">
                <a:solidFill>
                  <a:srgbClr val="0070C0"/>
                </a:solidFill>
                <a:latin typeface="Adventure" pitchFamily="2" charset="0"/>
              </a:rPr>
              <a:t>Тема:</a:t>
            </a:r>
            <a:r>
              <a:rPr lang="ru-RU" sz="3200" smtClean="0">
                <a:solidFill>
                  <a:srgbClr val="0070C0"/>
                </a:solidFill>
                <a:latin typeface="Adventure" pitchFamily="2" charset="0"/>
              </a:rPr>
              <a:t> История денег нашей страны.</a:t>
            </a:r>
            <a:endParaRPr lang="ru-RU" sz="3200" b="1" smtClean="0">
              <a:latin typeface="Adventure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1438"/>
            <a:ext cx="8291513" cy="4784725"/>
          </a:xfrm>
        </p:spPr>
        <p:txBody>
          <a:bodyPr/>
          <a:lstStyle/>
          <a:p>
            <a:pPr>
              <a:buFont typeface="Wingdings 2" pitchFamily="18" charset="2"/>
              <a:buNone/>
              <a:defRPr/>
            </a:pP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2.4: Как менялись деньги в нашей стране от старинных до современных?</a:t>
            </a:r>
          </a:p>
          <a:p>
            <a:pPr>
              <a:buFont typeface="Wingdings 2" pitchFamily="18" charset="2"/>
              <a:buNone/>
              <a:defRPr/>
            </a:pPr>
            <a:endParaRPr lang="ru-RU" sz="2800" dirty="0"/>
          </a:p>
        </p:txBody>
      </p:sp>
      <p:pic>
        <p:nvPicPr>
          <p:cNvPr id="4" name="Рисунок 3" descr="25_rublej_1769_goda.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113" y="2781300"/>
            <a:ext cx="2879725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341_1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4663" y="2708275"/>
            <a:ext cx="4103687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Russian_Empire-1910-Bill-100_rubles-Konshin-avers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4663" y="4868863"/>
            <a:ext cx="4103687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starye-sovetskie-dengi-rossii-0002556745-preview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813" y="2781300"/>
            <a:ext cx="5688012" cy="383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764704"/>
            <a:ext cx="8132440" cy="2808312"/>
          </a:xfrm>
          <a:ln>
            <a:miter lim="800000"/>
            <a:headEnd/>
            <a:tailEnd/>
          </a:ln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smtClean="0">
                <a:solidFill>
                  <a:schemeClr val="tx2">
                    <a:lumMod val="25000"/>
                  </a:schemeClr>
                </a:solidFill>
                <a:latin typeface="Adventure" pitchFamily="2" charset="0"/>
              </a:rPr>
              <a:t>Учебный проект </a:t>
            </a:r>
            <a:br>
              <a:rPr lang="ru-RU" sz="4800" smtClean="0">
                <a:solidFill>
                  <a:schemeClr val="tx2">
                    <a:lumMod val="25000"/>
                  </a:schemeClr>
                </a:solidFill>
                <a:latin typeface="Adventure" pitchFamily="2" charset="0"/>
              </a:rPr>
            </a:br>
            <a:r>
              <a:rPr lang="ru-RU" sz="4800" smtClean="0">
                <a:solidFill>
                  <a:schemeClr val="tx2">
                    <a:lumMod val="25000"/>
                  </a:schemeClr>
                </a:solidFill>
                <a:latin typeface="Adventure" pitchFamily="2" charset="0"/>
              </a:rPr>
              <a:t>по Окружающему миру</a:t>
            </a:r>
            <a:br>
              <a:rPr lang="ru-RU" sz="4800" smtClean="0">
                <a:solidFill>
                  <a:schemeClr val="tx2">
                    <a:lumMod val="25000"/>
                  </a:schemeClr>
                </a:solidFill>
                <a:latin typeface="Adventure" pitchFamily="2" charset="0"/>
              </a:rPr>
            </a:br>
            <a:r>
              <a:rPr lang="ru-RU" sz="4800" smtClean="0">
                <a:solidFill>
                  <a:schemeClr val="tx2">
                    <a:lumMod val="25000"/>
                  </a:schemeClr>
                </a:solidFill>
                <a:latin typeface="Adventure" pitchFamily="2" charset="0"/>
              </a:rPr>
              <a:t/>
            </a:r>
            <a:br>
              <a:rPr lang="ru-RU" sz="4800" smtClean="0">
                <a:solidFill>
                  <a:schemeClr val="tx2">
                    <a:lumMod val="25000"/>
                  </a:schemeClr>
                </a:solidFill>
                <a:latin typeface="Adventure" pitchFamily="2" charset="0"/>
              </a:rPr>
            </a:br>
            <a:r>
              <a:rPr lang="ru-RU" sz="4800" smtClean="0">
                <a:solidFill>
                  <a:schemeClr val="tx2">
                    <a:lumMod val="25000"/>
                  </a:schemeClr>
                </a:solidFill>
                <a:latin typeface="Adventure" pitchFamily="2" charset="0"/>
              </a:rPr>
              <a:t>«Что такое деньги?»</a:t>
            </a:r>
            <a:endParaRPr lang="ru-RU" sz="4800">
              <a:solidFill>
                <a:schemeClr val="tx2">
                  <a:lumMod val="25000"/>
                </a:schemeClr>
              </a:solidFill>
              <a:latin typeface="Adventure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0825" y="4149725"/>
            <a:ext cx="5616575" cy="17526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600" dirty="0" smtClean="0">
                <a:solidFill>
                  <a:schemeClr val="tx2">
                    <a:lumMod val="25000"/>
                  </a:schemeClr>
                </a:solidFill>
              </a:rPr>
              <a:t>3 класс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600" dirty="0" smtClean="0">
                <a:solidFill>
                  <a:schemeClr val="tx2">
                    <a:lumMod val="25000"/>
                  </a:schemeClr>
                </a:solidFill>
              </a:rPr>
              <a:t>февраль-март</a:t>
            </a:r>
            <a:endParaRPr lang="ru-RU" sz="3600" dirty="0">
              <a:solidFill>
                <a:schemeClr val="tx2">
                  <a:lumMod val="2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>
                <a:solidFill>
                  <a:srgbClr val="0070C0"/>
                </a:solidFill>
                <a:latin typeface="Adventure" pitchFamily="2" charset="0"/>
              </a:rPr>
              <a:t>Проектная группа №2</a:t>
            </a:r>
            <a:r>
              <a:rPr lang="ru-RU" sz="3200" smtClean="0">
                <a:solidFill>
                  <a:srgbClr val="0070C0"/>
                </a:solidFill>
                <a:latin typeface="Adventure" pitchFamily="2" charset="0"/>
              </a:rPr>
              <a:t/>
            </a:r>
            <a:br>
              <a:rPr lang="ru-RU" sz="3200" smtClean="0">
                <a:solidFill>
                  <a:srgbClr val="0070C0"/>
                </a:solidFill>
                <a:latin typeface="Adventure" pitchFamily="2" charset="0"/>
              </a:rPr>
            </a:br>
            <a:r>
              <a:rPr lang="ru-RU" sz="3200" b="1" smtClean="0">
                <a:solidFill>
                  <a:srgbClr val="0070C0"/>
                </a:solidFill>
                <a:latin typeface="Adventure" pitchFamily="2" charset="0"/>
              </a:rPr>
              <a:t>Тема:</a:t>
            </a:r>
            <a:r>
              <a:rPr lang="ru-RU" sz="3200" smtClean="0">
                <a:solidFill>
                  <a:srgbClr val="0070C0"/>
                </a:solidFill>
                <a:latin typeface="Adventure" pitchFamily="2" charset="0"/>
              </a:rPr>
              <a:t> История денег нашей страны.</a:t>
            </a:r>
            <a:endParaRPr lang="ru-RU" sz="3200" smtClean="0">
              <a:latin typeface="Adventure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875"/>
            <a:ext cx="7467600" cy="4713288"/>
          </a:xfrm>
        </p:spPr>
        <p:txBody>
          <a:bodyPr/>
          <a:lstStyle/>
          <a:p>
            <a:pPr>
              <a:buFont typeface="Wingdings 2" pitchFamily="18" charset="2"/>
              <a:buNone/>
              <a:defRPr/>
            </a:pP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2.5: Что такое нумизматика?</a:t>
            </a:r>
          </a:p>
          <a:p>
            <a:pPr>
              <a:buFont typeface="Wingdings 2" pitchFamily="18" charset="2"/>
              <a:buNone/>
              <a:defRPr/>
            </a:pPr>
            <a:endParaRPr lang="ru-RU" sz="2800" dirty="0" smtClean="0">
              <a:solidFill>
                <a:schemeClr val="tx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 2" pitchFamily="18" charset="2"/>
              <a:buNone/>
              <a:defRPr/>
            </a:pPr>
            <a:endParaRPr lang="ru-RU" sz="2800" dirty="0">
              <a:solidFill>
                <a:schemeClr val="tx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i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2276475"/>
            <a:ext cx="1795462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4793089-female-hands-with-magnifier-and-coin-isolated-on-white-backgroun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3644900"/>
            <a:ext cx="1541463" cy="231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1302-rc_1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5875" y="2565400"/>
            <a:ext cx="3240088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135668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1863" y="2349500"/>
            <a:ext cx="2592387" cy="212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Olimpiada-80(Serebro)_1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225" y="4724400"/>
            <a:ext cx="1800225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>
                <a:solidFill>
                  <a:srgbClr val="0070C0"/>
                </a:solidFill>
                <a:latin typeface="Adventure" pitchFamily="2" charset="0"/>
              </a:rPr>
              <a:t>Проектная группа №3</a:t>
            </a:r>
            <a:r>
              <a:rPr lang="ru-RU" sz="3200" smtClean="0">
                <a:solidFill>
                  <a:srgbClr val="0070C0"/>
                </a:solidFill>
                <a:latin typeface="Adventure" pitchFamily="2" charset="0"/>
              </a:rPr>
              <a:t/>
            </a:r>
            <a:br>
              <a:rPr lang="ru-RU" sz="3200" smtClean="0">
                <a:solidFill>
                  <a:srgbClr val="0070C0"/>
                </a:solidFill>
                <a:latin typeface="Adventure" pitchFamily="2" charset="0"/>
              </a:rPr>
            </a:br>
            <a:r>
              <a:rPr lang="ru-RU" sz="3200" b="1" smtClean="0">
                <a:solidFill>
                  <a:srgbClr val="0070C0"/>
                </a:solidFill>
                <a:latin typeface="Adventure" pitchFamily="2" charset="0"/>
              </a:rPr>
              <a:t>Тема:</a:t>
            </a:r>
            <a:r>
              <a:rPr lang="ru-RU" sz="3200" smtClean="0">
                <a:solidFill>
                  <a:srgbClr val="0070C0"/>
                </a:solidFill>
                <a:latin typeface="Adventure" pitchFamily="2" charset="0"/>
              </a:rPr>
              <a:t> Современные деньги.</a:t>
            </a:r>
            <a:endParaRPr lang="ru-RU" sz="3200" b="1" smtClean="0">
              <a:latin typeface="Adventure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1438"/>
            <a:ext cx="8291513" cy="4784725"/>
          </a:xfrm>
        </p:spPr>
        <p:txBody>
          <a:bodyPr/>
          <a:lstStyle/>
          <a:p>
            <a:pPr>
              <a:buFont typeface="Wingdings 2" pitchFamily="18" charset="2"/>
              <a:buNone/>
              <a:defRPr/>
            </a:pP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3.1: Когда и почему появились бумажные деньги?</a:t>
            </a:r>
          </a:p>
          <a:p>
            <a:pPr>
              <a:buFont typeface="Wingdings 2" pitchFamily="18" charset="2"/>
              <a:buNone/>
              <a:defRPr/>
            </a:pPr>
            <a:endParaRPr lang="ru-RU" dirty="0"/>
          </a:p>
        </p:txBody>
      </p:sp>
      <p:pic>
        <p:nvPicPr>
          <p:cNvPr id="4" name="Рисунок 3" descr="24-1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2636838"/>
            <a:ext cx="2376487" cy="388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china10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6600" y="3141663"/>
            <a:ext cx="2540000" cy="2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first_paper_money_c19_small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7763" y="2708275"/>
            <a:ext cx="2520950" cy="392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>
                <a:solidFill>
                  <a:srgbClr val="0070C0"/>
                </a:solidFill>
                <a:latin typeface="Adventure" pitchFamily="2" charset="0"/>
              </a:rPr>
              <a:t>Проектная группа №3</a:t>
            </a:r>
            <a:r>
              <a:rPr lang="ru-RU" sz="3200" smtClean="0">
                <a:solidFill>
                  <a:srgbClr val="0070C0"/>
                </a:solidFill>
                <a:latin typeface="Adventure" pitchFamily="2" charset="0"/>
              </a:rPr>
              <a:t/>
            </a:r>
            <a:br>
              <a:rPr lang="ru-RU" sz="3200" smtClean="0">
                <a:solidFill>
                  <a:srgbClr val="0070C0"/>
                </a:solidFill>
                <a:latin typeface="Adventure" pitchFamily="2" charset="0"/>
              </a:rPr>
            </a:br>
            <a:r>
              <a:rPr lang="ru-RU" sz="3200" b="1" smtClean="0">
                <a:solidFill>
                  <a:srgbClr val="0070C0"/>
                </a:solidFill>
                <a:latin typeface="Adventure" pitchFamily="2" charset="0"/>
              </a:rPr>
              <a:t>Тема:</a:t>
            </a:r>
            <a:r>
              <a:rPr lang="ru-RU" sz="3200" smtClean="0">
                <a:solidFill>
                  <a:srgbClr val="0070C0"/>
                </a:solidFill>
                <a:latin typeface="Adventure" pitchFamily="2" charset="0"/>
              </a:rPr>
              <a:t> Современные деньги.</a:t>
            </a:r>
            <a:endParaRPr lang="ru-RU" sz="3200" b="1" smtClean="0">
              <a:latin typeface="Adventure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750" y="1484313"/>
            <a:ext cx="8208963" cy="4814887"/>
          </a:xfrm>
        </p:spPr>
        <p:txBody>
          <a:bodyPr/>
          <a:lstStyle/>
          <a:p>
            <a:pPr>
              <a:buFont typeface="Wingdings 2" pitchFamily="18" charset="2"/>
              <a:buNone/>
              <a:defRPr/>
            </a:pP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3.2: Какими деньгами пользуются современные люди?</a:t>
            </a:r>
          </a:p>
          <a:p>
            <a:pPr>
              <a:buFont typeface="Wingdings 2" pitchFamily="18" charset="2"/>
              <a:buNone/>
              <a:defRPr/>
            </a:pP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internet-money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00" y="3357563"/>
            <a:ext cx="1830388" cy="230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c2d1cd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888" y="2997200"/>
            <a:ext cx="2212975" cy="210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Yandexmoney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762" t="30557" b="29251"/>
          <a:stretch>
            <a:fillRect/>
          </a:stretch>
        </p:blipFill>
        <p:spPr bwMode="auto">
          <a:xfrm>
            <a:off x="5524500" y="5300663"/>
            <a:ext cx="3368675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35b439ebc7e7e4b58f3637cb4df739f4-kn0ix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3573463"/>
            <a:ext cx="28829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>
                <a:solidFill>
                  <a:srgbClr val="0070C0"/>
                </a:solidFill>
                <a:latin typeface="Adventure" pitchFamily="2" charset="0"/>
              </a:rPr>
              <a:t>Проектная группа №3</a:t>
            </a:r>
            <a:r>
              <a:rPr lang="ru-RU" sz="3200" smtClean="0">
                <a:solidFill>
                  <a:srgbClr val="0070C0"/>
                </a:solidFill>
                <a:latin typeface="Adventure" pitchFamily="2" charset="0"/>
              </a:rPr>
              <a:t/>
            </a:r>
            <a:br>
              <a:rPr lang="ru-RU" sz="3200" smtClean="0">
                <a:solidFill>
                  <a:srgbClr val="0070C0"/>
                </a:solidFill>
                <a:latin typeface="Adventure" pitchFamily="2" charset="0"/>
              </a:rPr>
            </a:br>
            <a:r>
              <a:rPr lang="ru-RU" sz="3200" b="1" smtClean="0">
                <a:solidFill>
                  <a:srgbClr val="0070C0"/>
                </a:solidFill>
                <a:latin typeface="Adventure" pitchFamily="2" charset="0"/>
              </a:rPr>
              <a:t>Тема:</a:t>
            </a:r>
            <a:r>
              <a:rPr lang="ru-RU" sz="3200" smtClean="0">
                <a:solidFill>
                  <a:srgbClr val="0070C0"/>
                </a:solidFill>
                <a:latin typeface="Adventure" pitchFamily="2" charset="0"/>
              </a:rPr>
              <a:t> Современные деньги.</a:t>
            </a:r>
            <a:endParaRPr lang="ru-RU" sz="3200" b="1" smtClean="0">
              <a:latin typeface="Adventure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875"/>
            <a:ext cx="8291513" cy="4713288"/>
          </a:xfrm>
        </p:spPr>
        <p:txBody>
          <a:bodyPr/>
          <a:lstStyle/>
          <a:p>
            <a:pPr>
              <a:buFont typeface="Wingdings 2" pitchFamily="18" charset="2"/>
              <a:buNone/>
              <a:defRPr/>
            </a:pP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3.3: Откуда сейчас берут деньги люди?</a:t>
            </a:r>
          </a:p>
          <a:p>
            <a:pPr>
              <a:buFont typeface="Wingdings 2" pitchFamily="18" charset="2"/>
              <a:buNone/>
              <a:defRPr/>
            </a:pP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2011-8-12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2565400"/>
            <a:ext cx="2352675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1244634312_1219659246_depositmoney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6238" y="2636838"/>
            <a:ext cx="2493962" cy="374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zpvkonvertakh_150808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38800" y="3141663"/>
            <a:ext cx="3109913" cy="273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>
                <a:solidFill>
                  <a:srgbClr val="0070C0"/>
                </a:solidFill>
                <a:latin typeface="Adventure" pitchFamily="2" charset="0"/>
              </a:rPr>
              <a:t>Проектная группа №3</a:t>
            </a:r>
            <a:r>
              <a:rPr lang="ru-RU" sz="3200" smtClean="0">
                <a:solidFill>
                  <a:srgbClr val="0070C0"/>
                </a:solidFill>
                <a:latin typeface="Adventure" pitchFamily="2" charset="0"/>
              </a:rPr>
              <a:t/>
            </a:r>
            <a:br>
              <a:rPr lang="ru-RU" sz="3200" smtClean="0">
                <a:solidFill>
                  <a:srgbClr val="0070C0"/>
                </a:solidFill>
                <a:latin typeface="Adventure" pitchFamily="2" charset="0"/>
              </a:rPr>
            </a:br>
            <a:r>
              <a:rPr lang="ru-RU" sz="3200" b="1" smtClean="0">
                <a:solidFill>
                  <a:srgbClr val="0070C0"/>
                </a:solidFill>
                <a:latin typeface="Adventure" pitchFamily="2" charset="0"/>
              </a:rPr>
              <a:t>Тема:</a:t>
            </a:r>
            <a:r>
              <a:rPr lang="ru-RU" sz="3200" smtClean="0">
                <a:solidFill>
                  <a:srgbClr val="0070C0"/>
                </a:solidFill>
                <a:latin typeface="Adventure" pitchFamily="2" charset="0"/>
              </a:rPr>
              <a:t> Современные деньги.</a:t>
            </a:r>
            <a:endParaRPr lang="ru-RU" sz="3200" b="1" smtClean="0">
              <a:latin typeface="Adventure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91513" cy="4525963"/>
          </a:xfrm>
        </p:spPr>
        <p:txBody>
          <a:bodyPr/>
          <a:lstStyle/>
          <a:p>
            <a:pPr>
              <a:buFont typeface="Wingdings 2" pitchFamily="18" charset="2"/>
              <a:buNone/>
              <a:defRPr/>
            </a:pP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3.4: Как развивается качество защиты современных денег?</a:t>
            </a:r>
          </a:p>
          <a:p>
            <a:pPr>
              <a:buFont typeface="Wingdings 2" pitchFamily="18" charset="2"/>
              <a:buNone/>
              <a:defRPr/>
            </a:pP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4e19e2360e36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5875" y="2924175"/>
            <a:ext cx="3840163" cy="265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dors135-1_200x154_pc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3429000"/>
            <a:ext cx="2193925" cy="168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irdetector_72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125" y="2492375"/>
            <a:ext cx="2274888" cy="393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>
                <a:solidFill>
                  <a:srgbClr val="0070C0"/>
                </a:solidFill>
                <a:latin typeface="Adventure" pitchFamily="2" charset="0"/>
              </a:rPr>
              <a:t>Проектная группа №3</a:t>
            </a:r>
            <a:r>
              <a:rPr lang="ru-RU" sz="3200" smtClean="0">
                <a:solidFill>
                  <a:srgbClr val="0070C0"/>
                </a:solidFill>
                <a:latin typeface="Adventure" pitchFamily="2" charset="0"/>
              </a:rPr>
              <a:t/>
            </a:r>
            <a:br>
              <a:rPr lang="ru-RU" sz="3200" smtClean="0">
                <a:solidFill>
                  <a:srgbClr val="0070C0"/>
                </a:solidFill>
                <a:latin typeface="Adventure" pitchFamily="2" charset="0"/>
              </a:rPr>
            </a:br>
            <a:r>
              <a:rPr lang="ru-RU" sz="3200" b="1" smtClean="0">
                <a:solidFill>
                  <a:srgbClr val="0070C0"/>
                </a:solidFill>
                <a:latin typeface="Adventure" pitchFamily="2" charset="0"/>
              </a:rPr>
              <a:t>Тема:</a:t>
            </a:r>
            <a:r>
              <a:rPr lang="ru-RU" sz="3200" smtClean="0">
                <a:solidFill>
                  <a:srgbClr val="0070C0"/>
                </a:solidFill>
                <a:latin typeface="Adventure" pitchFamily="2" charset="0"/>
              </a:rPr>
              <a:t> Современные деньги.</a:t>
            </a:r>
            <a:endParaRPr lang="ru-RU" sz="3200" b="1" smtClean="0">
              <a:latin typeface="Adventure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1438"/>
            <a:ext cx="8507413" cy="4784725"/>
          </a:xfrm>
        </p:spPr>
        <p:txBody>
          <a:bodyPr/>
          <a:lstStyle/>
          <a:p>
            <a:pPr>
              <a:buFont typeface="Wingdings 2" pitchFamily="18" charset="2"/>
              <a:buNone/>
              <a:defRPr/>
            </a:pP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3.5: Как выглядят современные российские бумажные деньги?</a:t>
            </a:r>
          </a:p>
          <a:p>
            <a:pPr>
              <a:buFont typeface="Wingdings 2" pitchFamily="18" charset="2"/>
              <a:buNone/>
              <a:defRPr/>
            </a:pP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clip_image012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2852738"/>
            <a:ext cx="4354513" cy="299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clip_image012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463" y="2420938"/>
            <a:ext cx="4157662" cy="190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6667_1_b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525" y="4437063"/>
            <a:ext cx="2274888" cy="190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>
                <a:solidFill>
                  <a:srgbClr val="0070C0"/>
                </a:solidFill>
                <a:latin typeface="Adventure" pitchFamily="2" charset="0"/>
              </a:rPr>
              <a:t>Проектная группа №4</a:t>
            </a:r>
            <a:r>
              <a:rPr lang="ru-RU" sz="3200" smtClean="0">
                <a:solidFill>
                  <a:srgbClr val="0070C0"/>
                </a:solidFill>
                <a:latin typeface="Adventure" pitchFamily="2" charset="0"/>
              </a:rPr>
              <a:t/>
            </a:r>
            <a:br>
              <a:rPr lang="ru-RU" sz="3200" smtClean="0">
                <a:solidFill>
                  <a:srgbClr val="0070C0"/>
                </a:solidFill>
                <a:latin typeface="Adventure" pitchFamily="2" charset="0"/>
              </a:rPr>
            </a:br>
            <a:r>
              <a:rPr lang="ru-RU" sz="3200" b="1" smtClean="0">
                <a:solidFill>
                  <a:srgbClr val="0070C0"/>
                </a:solidFill>
                <a:latin typeface="Adventure" pitchFamily="2" charset="0"/>
              </a:rPr>
              <a:t>Тема:</a:t>
            </a:r>
            <a:r>
              <a:rPr lang="ru-RU" sz="3200" smtClean="0">
                <a:solidFill>
                  <a:srgbClr val="0070C0"/>
                </a:solidFill>
                <a:latin typeface="Adventure" pitchFamily="2" charset="0"/>
              </a:rPr>
              <a:t> Денежные единицы стран мира.</a:t>
            </a:r>
            <a:endParaRPr lang="ru-RU" sz="3200" b="1" smtClean="0">
              <a:latin typeface="Adventure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1438"/>
            <a:ext cx="8435975" cy="4784725"/>
          </a:xfrm>
        </p:spPr>
        <p:txBody>
          <a:bodyPr/>
          <a:lstStyle/>
          <a:p>
            <a:pPr>
              <a:buFont typeface="Wingdings 2" pitchFamily="18" charset="2"/>
              <a:buNone/>
              <a:defRPr/>
            </a:pP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4.1:  Что такое валюта, курсы валют?</a:t>
            </a:r>
          </a:p>
          <a:p>
            <a:pPr>
              <a:buFont typeface="Wingdings 2" pitchFamily="18" charset="2"/>
              <a:buNone/>
              <a:defRPr/>
            </a:pPr>
            <a:endParaRPr lang="ru-RU" sz="2800" dirty="0"/>
          </a:p>
        </p:txBody>
      </p:sp>
      <p:pic>
        <p:nvPicPr>
          <p:cNvPr id="4" name="Рисунок 3" descr="4622763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2781300"/>
            <a:ext cx="4897438" cy="266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currency_exchang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525" y="2060575"/>
            <a:ext cx="2405063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foto1_56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063" y="4005263"/>
            <a:ext cx="2901950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>
                <a:solidFill>
                  <a:srgbClr val="0070C0"/>
                </a:solidFill>
                <a:latin typeface="Adventure" pitchFamily="2" charset="0"/>
              </a:rPr>
              <a:t>Проектная группа №4</a:t>
            </a:r>
            <a:r>
              <a:rPr lang="ru-RU" sz="3200" smtClean="0">
                <a:solidFill>
                  <a:srgbClr val="0070C0"/>
                </a:solidFill>
                <a:latin typeface="Adventure" pitchFamily="2" charset="0"/>
              </a:rPr>
              <a:t/>
            </a:r>
            <a:br>
              <a:rPr lang="ru-RU" sz="3200" smtClean="0">
                <a:solidFill>
                  <a:srgbClr val="0070C0"/>
                </a:solidFill>
                <a:latin typeface="Adventure" pitchFamily="2" charset="0"/>
              </a:rPr>
            </a:br>
            <a:r>
              <a:rPr lang="ru-RU" sz="3200" b="1" smtClean="0">
                <a:solidFill>
                  <a:srgbClr val="0070C0"/>
                </a:solidFill>
                <a:latin typeface="Adventure" pitchFamily="2" charset="0"/>
              </a:rPr>
              <a:t>Тема:</a:t>
            </a:r>
            <a:r>
              <a:rPr lang="ru-RU" sz="3200" smtClean="0">
                <a:solidFill>
                  <a:srgbClr val="0070C0"/>
                </a:solidFill>
                <a:latin typeface="Adventure" pitchFamily="2" charset="0"/>
              </a:rPr>
              <a:t> Денежные единицы стран мира.</a:t>
            </a:r>
            <a:endParaRPr lang="ru-RU" sz="3200" smtClean="0">
              <a:latin typeface="Adventure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1438"/>
            <a:ext cx="8507413" cy="4784725"/>
          </a:xfrm>
        </p:spPr>
        <p:txBody>
          <a:bodyPr/>
          <a:lstStyle/>
          <a:p>
            <a:pPr>
              <a:buFont typeface="Wingdings 2" pitchFamily="18" charset="2"/>
              <a:buNone/>
              <a:defRPr/>
            </a:pP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4.2: О валюте из Европы : Румыния .</a:t>
            </a:r>
          </a:p>
          <a:p>
            <a:pPr>
              <a:buFont typeface="Wingdings 2" pitchFamily="18" charset="2"/>
              <a:buNone/>
              <a:defRPr/>
            </a:pPr>
            <a:endParaRPr lang="ru-RU" sz="2800" dirty="0" smtClean="0">
              <a:solidFill>
                <a:schemeClr val="tx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 2" pitchFamily="18" charset="2"/>
              <a:buNone/>
              <a:defRPr/>
            </a:pPr>
            <a:endParaRPr lang="ru-RU" sz="2800" dirty="0"/>
          </a:p>
        </p:txBody>
      </p:sp>
      <p:pic>
        <p:nvPicPr>
          <p:cNvPr id="4" name="Рисунок 3" descr="798989818637b44df3e34fea25f8192cfbbf816872_b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088" y="4365625"/>
            <a:ext cx="338455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15975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263" y="4365625"/>
            <a:ext cx="3254375" cy="229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romanian_lei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6238" y="1989138"/>
            <a:ext cx="3600450" cy="224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>
                <a:solidFill>
                  <a:srgbClr val="0070C0"/>
                </a:solidFill>
                <a:latin typeface="Adventure" pitchFamily="2" charset="0"/>
              </a:rPr>
              <a:t>Проектная группа №4</a:t>
            </a:r>
            <a:r>
              <a:rPr lang="ru-RU" sz="3200" smtClean="0">
                <a:solidFill>
                  <a:srgbClr val="0070C0"/>
                </a:solidFill>
                <a:latin typeface="Adventure" pitchFamily="2" charset="0"/>
              </a:rPr>
              <a:t/>
            </a:r>
            <a:br>
              <a:rPr lang="ru-RU" sz="3200" smtClean="0">
                <a:solidFill>
                  <a:srgbClr val="0070C0"/>
                </a:solidFill>
                <a:latin typeface="Adventure" pitchFamily="2" charset="0"/>
              </a:rPr>
            </a:br>
            <a:r>
              <a:rPr lang="ru-RU" sz="3200" b="1" smtClean="0">
                <a:solidFill>
                  <a:srgbClr val="0070C0"/>
                </a:solidFill>
                <a:latin typeface="Adventure" pitchFamily="2" charset="0"/>
              </a:rPr>
              <a:t>Тема:</a:t>
            </a:r>
            <a:r>
              <a:rPr lang="ru-RU" sz="3200" smtClean="0">
                <a:solidFill>
                  <a:srgbClr val="0070C0"/>
                </a:solidFill>
                <a:latin typeface="Adventure" pitchFamily="2" charset="0"/>
              </a:rPr>
              <a:t> Денежные единицы стран мира.</a:t>
            </a:r>
            <a:endParaRPr lang="ru-RU" sz="3200" smtClean="0">
              <a:latin typeface="Adventure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8313" y="1341438"/>
            <a:ext cx="8362950" cy="4856162"/>
          </a:xfrm>
        </p:spPr>
        <p:txBody>
          <a:bodyPr/>
          <a:lstStyle/>
          <a:p>
            <a:pPr>
              <a:buFont typeface="Wingdings 2" pitchFamily="18" charset="2"/>
              <a:buNone/>
              <a:defRPr/>
            </a:pP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4.3: О валюте из Африки: Египет.</a:t>
            </a:r>
          </a:p>
          <a:p>
            <a:pPr>
              <a:buFont typeface="Wingdings 2" pitchFamily="18" charset="2"/>
              <a:buNone/>
              <a:defRPr/>
            </a:pPr>
            <a:endParaRPr lang="ru-RU" sz="2800" dirty="0" smtClean="0">
              <a:solidFill>
                <a:schemeClr val="tx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0_50c27_24752044_XL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2133600"/>
            <a:ext cx="2520950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6a00d8341cc9c253ef01310f52617d970c-800wi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788" y="2205038"/>
            <a:ext cx="2603500" cy="1239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1555287_2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575" y="2133600"/>
            <a:ext cx="2874963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egypt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00" y="4221163"/>
            <a:ext cx="2590800" cy="173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egy.gif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788" y="3789363"/>
            <a:ext cx="2598737" cy="270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 descr="800px-Egypt.Giza.Sphinx.02.jp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4005263"/>
            <a:ext cx="3060700" cy="2293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>
                <a:solidFill>
                  <a:srgbClr val="0070C0"/>
                </a:solidFill>
                <a:latin typeface="Adventure" pitchFamily="2" charset="0"/>
              </a:rPr>
              <a:t>Проектная группа №4</a:t>
            </a:r>
            <a:r>
              <a:rPr lang="ru-RU" sz="3200" smtClean="0">
                <a:solidFill>
                  <a:srgbClr val="0070C0"/>
                </a:solidFill>
                <a:latin typeface="Adventure" pitchFamily="2" charset="0"/>
              </a:rPr>
              <a:t/>
            </a:r>
            <a:br>
              <a:rPr lang="ru-RU" sz="3200" smtClean="0">
                <a:solidFill>
                  <a:srgbClr val="0070C0"/>
                </a:solidFill>
                <a:latin typeface="Adventure" pitchFamily="2" charset="0"/>
              </a:rPr>
            </a:br>
            <a:r>
              <a:rPr lang="ru-RU" sz="3200" b="1" smtClean="0">
                <a:solidFill>
                  <a:srgbClr val="0070C0"/>
                </a:solidFill>
                <a:latin typeface="Adventure" pitchFamily="2" charset="0"/>
              </a:rPr>
              <a:t>Тема:</a:t>
            </a:r>
            <a:r>
              <a:rPr lang="ru-RU" sz="3200" smtClean="0">
                <a:solidFill>
                  <a:srgbClr val="0070C0"/>
                </a:solidFill>
                <a:latin typeface="Adventure" pitchFamily="2" charset="0"/>
              </a:rPr>
              <a:t> Денежные единицы стран мира.</a:t>
            </a:r>
            <a:endParaRPr lang="ru-RU" sz="3200" smtClean="0">
              <a:latin typeface="Adventure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413"/>
            <a:ext cx="7467600" cy="4857750"/>
          </a:xfrm>
        </p:spPr>
        <p:txBody>
          <a:bodyPr/>
          <a:lstStyle/>
          <a:p>
            <a:pPr>
              <a:buFont typeface="Wingdings 2" pitchFamily="18" charset="2"/>
              <a:buNone/>
              <a:defRPr/>
            </a:pP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3.5: О валюте из Америки: Куба.</a:t>
            </a:r>
          </a:p>
          <a:p>
            <a:pPr>
              <a:buFont typeface="Wingdings 2" pitchFamily="18" charset="2"/>
              <a:buNone/>
              <a:defRPr/>
            </a:pPr>
            <a:endParaRPr lang="ru-RU" sz="2800" dirty="0" smtClean="0">
              <a:solidFill>
                <a:schemeClr val="tx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cuban_peso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913" y="2060575"/>
            <a:ext cx="3146425" cy="234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cu_map1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88" y="4581525"/>
            <a:ext cx="391477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kuba_flaga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3438" y="2060575"/>
            <a:ext cx="3268662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cuba_3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463" y="4508500"/>
            <a:ext cx="3527425" cy="213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2433637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53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ТРИЗ</a:t>
            </a:r>
            <a:br>
              <a:rPr lang="ru-RU" sz="53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</a:br>
            <a:r>
              <a:rPr lang="ru-RU" sz="53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 теория решения изобретательских задач</a:t>
            </a:r>
            <a:r>
              <a:rPr lang="ru-RU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.</a:t>
            </a:r>
            <a:endParaRPr lang="ru-RU" u="sng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venture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3068638"/>
            <a:ext cx="7467600" cy="3417887"/>
          </a:xfrm>
        </p:spPr>
        <p:txBody>
          <a:bodyPr>
            <a:normAutofit/>
          </a:bodyPr>
          <a:lstStyle/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> Анализ ситуации и определение проблемы.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> Цель, концепция и тактика проекта.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> Реализация проекта.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> Обобщение результатов проекта.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>
              <a:solidFill>
                <a:schemeClr val="tx2">
                  <a:lumMod val="25000"/>
                </a:schemeClr>
              </a:solidFill>
            </a:endParaRP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ru-RU" dirty="0">
              <a:solidFill>
                <a:schemeClr val="tx2">
                  <a:lumMod val="2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>
                <a:solidFill>
                  <a:srgbClr val="0070C0"/>
                </a:solidFill>
                <a:latin typeface="Adventure" pitchFamily="2" charset="0"/>
              </a:rPr>
              <a:t>Проектная группа №4</a:t>
            </a:r>
            <a:r>
              <a:rPr lang="ru-RU" sz="3200" smtClean="0">
                <a:solidFill>
                  <a:srgbClr val="0070C0"/>
                </a:solidFill>
                <a:latin typeface="Adventure" pitchFamily="2" charset="0"/>
              </a:rPr>
              <a:t/>
            </a:r>
            <a:br>
              <a:rPr lang="ru-RU" sz="3200" smtClean="0">
                <a:solidFill>
                  <a:srgbClr val="0070C0"/>
                </a:solidFill>
                <a:latin typeface="Adventure" pitchFamily="2" charset="0"/>
              </a:rPr>
            </a:br>
            <a:r>
              <a:rPr lang="ru-RU" sz="3200" b="1" smtClean="0">
                <a:solidFill>
                  <a:srgbClr val="0070C0"/>
                </a:solidFill>
                <a:latin typeface="Adventure" pitchFamily="2" charset="0"/>
              </a:rPr>
              <a:t>Тема:</a:t>
            </a:r>
            <a:r>
              <a:rPr lang="ru-RU" sz="3200" smtClean="0">
                <a:solidFill>
                  <a:srgbClr val="0070C0"/>
                </a:solidFill>
                <a:latin typeface="Adventure" pitchFamily="2" charset="0"/>
              </a:rPr>
              <a:t> Денежные единицы стран мира.</a:t>
            </a:r>
            <a:endParaRPr lang="ru-RU" sz="3200" smtClean="0">
              <a:latin typeface="Adventure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1438"/>
            <a:ext cx="7467600" cy="4784725"/>
          </a:xfrm>
        </p:spPr>
        <p:txBody>
          <a:bodyPr/>
          <a:lstStyle/>
          <a:p>
            <a:pPr>
              <a:buFont typeface="Wingdings 2" pitchFamily="18" charset="2"/>
              <a:buNone/>
              <a:defRPr/>
            </a:pP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4.5: О валюте из Азии: Турция.</a:t>
            </a:r>
          </a:p>
          <a:p>
            <a:pPr>
              <a:buFont typeface="Wingdings 2" pitchFamily="18" charset="2"/>
              <a:buNone/>
              <a:defRPr/>
            </a:pPr>
            <a:endParaRPr lang="ru-RU" sz="2800" dirty="0" smtClean="0">
              <a:solidFill>
                <a:schemeClr val="tx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xbO89cUY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6600" y="1989138"/>
            <a:ext cx="2519363" cy="188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tumb_222_800_600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3284538"/>
            <a:ext cx="2820988" cy="167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781377877.gif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6600" y="4149725"/>
            <a:ext cx="2516188" cy="167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68290430_1293221107_stambul_9051megainf_ru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05513" y="2924175"/>
            <a:ext cx="2967037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>
                <a:solidFill>
                  <a:srgbClr val="0070C0"/>
                </a:solidFill>
                <a:latin typeface="Adventure" pitchFamily="2" charset="0"/>
              </a:rPr>
              <a:t>Проектная группа №5</a:t>
            </a:r>
            <a:r>
              <a:rPr lang="ru-RU" sz="3200" smtClean="0">
                <a:solidFill>
                  <a:srgbClr val="0070C0"/>
                </a:solidFill>
                <a:latin typeface="Adventure" pitchFamily="2" charset="0"/>
              </a:rPr>
              <a:t/>
            </a:r>
            <a:br>
              <a:rPr lang="ru-RU" sz="3200" smtClean="0">
                <a:solidFill>
                  <a:srgbClr val="0070C0"/>
                </a:solidFill>
                <a:latin typeface="Adventure" pitchFamily="2" charset="0"/>
              </a:rPr>
            </a:br>
            <a:r>
              <a:rPr lang="ru-RU" sz="3200" b="1" smtClean="0">
                <a:solidFill>
                  <a:srgbClr val="0070C0"/>
                </a:solidFill>
                <a:latin typeface="Adventure" pitchFamily="2" charset="0"/>
              </a:rPr>
              <a:t>Тема:</a:t>
            </a:r>
            <a:r>
              <a:rPr lang="ru-RU" sz="3200" smtClean="0">
                <a:solidFill>
                  <a:srgbClr val="0070C0"/>
                </a:solidFill>
                <a:latin typeface="Adventure" pitchFamily="2" charset="0"/>
              </a:rPr>
              <a:t> «Денежная» тема в творчестве.</a:t>
            </a:r>
            <a:endParaRPr lang="ru-RU" sz="3200" smtClean="0">
              <a:latin typeface="Adventure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413"/>
            <a:ext cx="8362950" cy="4857750"/>
          </a:xfrm>
        </p:spPr>
        <p:txBody>
          <a:bodyPr/>
          <a:lstStyle/>
          <a:p>
            <a:pPr>
              <a:buFont typeface="Wingdings 2" pitchFamily="18" charset="2"/>
              <a:buNone/>
              <a:defRPr/>
            </a:pP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5.1: «Денежная» тема в пословицах и поговорках.</a:t>
            </a:r>
          </a:p>
          <a:p>
            <a:pPr>
              <a:buFont typeface="Wingdings 2" pitchFamily="18" charset="2"/>
              <a:buNone/>
              <a:defRPr/>
            </a:pPr>
            <a:endParaRPr lang="ru-RU" sz="2800" dirty="0" smtClean="0">
              <a:solidFill>
                <a:schemeClr val="tx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01-298x30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3141663"/>
            <a:ext cx="3065463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money-3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3938" y="2060575"/>
            <a:ext cx="1889125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obozhaut_dengi_schet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625" y="3213100"/>
            <a:ext cx="3419475" cy="320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>
                <a:solidFill>
                  <a:srgbClr val="0070C0"/>
                </a:solidFill>
                <a:latin typeface="Adventure" pitchFamily="2" charset="0"/>
              </a:rPr>
              <a:t>Проектная группа №5</a:t>
            </a:r>
            <a:r>
              <a:rPr lang="ru-RU" sz="3200" smtClean="0">
                <a:solidFill>
                  <a:srgbClr val="0070C0"/>
                </a:solidFill>
                <a:latin typeface="Adventure" pitchFamily="2" charset="0"/>
              </a:rPr>
              <a:t/>
            </a:r>
            <a:br>
              <a:rPr lang="ru-RU" sz="3200" smtClean="0">
                <a:solidFill>
                  <a:srgbClr val="0070C0"/>
                </a:solidFill>
                <a:latin typeface="Adventure" pitchFamily="2" charset="0"/>
              </a:rPr>
            </a:br>
            <a:r>
              <a:rPr lang="ru-RU" sz="3200" b="1" smtClean="0">
                <a:solidFill>
                  <a:srgbClr val="0070C0"/>
                </a:solidFill>
                <a:latin typeface="Adventure" pitchFamily="2" charset="0"/>
              </a:rPr>
              <a:t>Тема:</a:t>
            </a:r>
            <a:r>
              <a:rPr lang="ru-RU" sz="3200" smtClean="0">
                <a:solidFill>
                  <a:srgbClr val="0070C0"/>
                </a:solidFill>
                <a:latin typeface="Adventure" pitchFamily="2" charset="0"/>
              </a:rPr>
              <a:t> «Денежная» тема в творчестве.</a:t>
            </a:r>
            <a:endParaRPr lang="ru-RU" sz="3200" smtClean="0">
              <a:latin typeface="Adventure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1438"/>
            <a:ext cx="8435975" cy="5256212"/>
          </a:xfrm>
        </p:spPr>
        <p:txBody>
          <a:bodyPr/>
          <a:lstStyle/>
          <a:p>
            <a:pPr>
              <a:buFont typeface="Wingdings 2" pitchFamily="18" charset="2"/>
              <a:buNone/>
              <a:defRPr/>
            </a:pP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5.2: «Денежная»  тема в сказках, мультфильмах и фильмах.</a:t>
            </a:r>
          </a:p>
          <a:p>
            <a:pPr>
              <a:buFont typeface="Wingdings 2" pitchFamily="18" charset="2"/>
              <a:buNone/>
              <a:defRPr/>
            </a:pPr>
            <a:endParaRPr lang="ru-RU" sz="2800" dirty="0"/>
          </a:p>
        </p:txBody>
      </p:sp>
      <p:pic>
        <p:nvPicPr>
          <p:cNvPr id="4" name="Рисунок 3" descr="money_11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88" y="2349500"/>
            <a:ext cx="2016125" cy="150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69f12a648a45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8400" y="2349500"/>
            <a:ext cx="1481138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1228761872_2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4149725"/>
            <a:ext cx="2089150" cy="238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064991580f56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425" y="1916113"/>
            <a:ext cx="2765425" cy="207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12_03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775" y="4076700"/>
            <a:ext cx="3605213" cy="256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 descr="2296195_Ognivo.jp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588" y="4149725"/>
            <a:ext cx="1811337" cy="251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>
                <a:solidFill>
                  <a:srgbClr val="0070C0"/>
                </a:solidFill>
                <a:latin typeface="Adventure" pitchFamily="2" charset="0"/>
              </a:rPr>
              <a:t>Проектная группа №5</a:t>
            </a:r>
            <a:r>
              <a:rPr lang="ru-RU" sz="3200" smtClean="0">
                <a:solidFill>
                  <a:srgbClr val="0070C0"/>
                </a:solidFill>
                <a:latin typeface="Adventure" pitchFamily="2" charset="0"/>
              </a:rPr>
              <a:t/>
            </a:r>
            <a:br>
              <a:rPr lang="ru-RU" sz="3200" smtClean="0">
                <a:solidFill>
                  <a:srgbClr val="0070C0"/>
                </a:solidFill>
                <a:latin typeface="Adventure" pitchFamily="2" charset="0"/>
              </a:rPr>
            </a:br>
            <a:r>
              <a:rPr lang="ru-RU" sz="3200" b="1" smtClean="0">
                <a:solidFill>
                  <a:srgbClr val="0070C0"/>
                </a:solidFill>
                <a:latin typeface="Adventure" pitchFamily="2" charset="0"/>
              </a:rPr>
              <a:t>Тема:</a:t>
            </a:r>
            <a:r>
              <a:rPr lang="ru-RU" sz="3200" smtClean="0">
                <a:solidFill>
                  <a:srgbClr val="0070C0"/>
                </a:solidFill>
                <a:latin typeface="Adventure" pitchFamily="2" charset="0"/>
              </a:rPr>
              <a:t> «Денежная» тема в творчестве.</a:t>
            </a:r>
            <a:endParaRPr lang="ru-RU" sz="3200" smtClean="0">
              <a:latin typeface="Adventure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413"/>
            <a:ext cx="8435975" cy="4857750"/>
          </a:xfrm>
        </p:spPr>
        <p:txBody>
          <a:bodyPr/>
          <a:lstStyle/>
          <a:p>
            <a:pPr>
              <a:buFont typeface="Wingdings 2" pitchFamily="18" charset="2"/>
              <a:buNone/>
              <a:defRPr/>
            </a:pP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5.3: Математические задачи на тему «денег».</a:t>
            </a:r>
          </a:p>
          <a:p>
            <a:pPr>
              <a:buFont typeface="Wingdings 2" pitchFamily="18" charset="2"/>
              <a:buNone/>
              <a:defRPr/>
            </a:pPr>
            <a:endParaRPr lang="ru-RU" sz="2800" dirty="0" smtClean="0">
              <a:solidFill>
                <a:schemeClr val="tx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_________________4e49579a5bd8e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2492375"/>
            <a:ext cx="2786062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img013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5600" y="2420938"/>
            <a:ext cx="3457575" cy="255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money_question_iStock_000010906232Small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2138" y="1916113"/>
            <a:ext cx="2058987" cy="446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>
                <a:solidFill>
                  <a:srgbClr val="0070C0"/>
                </a:solidFill>
                <a:latin typeface="Adventure" pitchFamily="2" charset="0"/>
              </a:rPr>
              <a:t>Проектная группа №5</a:t>
            </a:r>
            <a:r>
              <a:rPr lang="ru-RU" sz="3200" smtClean="0">
                <a:solidFill>
                  <a:srgbClr val="0070C0"/>
                </a:solidFill>
                <a:latin typeface="Adventure" pitchFamily="2" charset="0"/>
              </a:rPr>
              <a:t/>
            </a:r>
            <a:br>
              <a:rPr lang="ru-RU" sz="3200" smtClean="0">
                <a:solidFill>
                  <a:srgbClr val="0070C0"/>
                </a:solidFill>
                <a:latin typeface="Adventure" pitchFamily="2" charset="0"/>
              </a:rPr>
            </a:br>
            <a:r>
              <a:rPr lang="ru-RU" sz="3200" b="1" smtClean="0">
                <a:solidFill>
                  <a:srgbClr val="0070C0"/>
                </a:solidFill>
                <a:latin typeface="Adventure" pitchFamily="2" charset="0"/>
              </a:rPr>
              <a:t>Тема:</a:t>
            </a:r>
            <a:r>
              <a:rPr lang="ru-RU" sz="3200" smtClean="0">
                <a:solidFill>
                  <a:srgbClr val="0070C0"/>
                </a:solidFill>
                <a:latin typeface="Adventure" pitchFamily="2" charset="0"/>
              </a:rPr>
              <a:t> «Денежная» тема в творчестве.</a:t>
            </a:r>
            <a:endParaRPr lang="ru-RU" sz="3200" smtClean="0">
              <a:latin typeface="Adventure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413"/>
            <a:ext cx="8435975" cy="4857750"/>
          </a:xfrm>
        </p:spPr>
        <p:txBody>
          <a:bodyPr/>
          <a:lstStyle/>
          <a:p>
            <a:pPr>
              <a:buFont typeface="Wingdings 2" pitchFamily="18" charset="2"/>
              <a:buNone/>
              <a:defRPr/>
            </a:pP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5.4: Какие народные поверья существуют, связанные с темой «денег»?</a:t>
            </a:r>
          </a:p>
          <a:p>
            <a:pPr>
              <a:buFont typeface="Wingdings 2" pitchFamily="18" charset="2"/>
              <a:buNone/>
              <a:defRPr/>
            </a:pPr>
            <a:endParaRPr lang="ru-RU" sz="2800" dirty="0" smtClean="0">
              <a:solidFill>
                <a:schemeClr val="tx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 2" pitchFamily="18" charset="2"/>
              <a:buNone/>
              <a:defRPr/>
            </a:pPr>
            <a:endParaRPr lang="ru-RU" sz="2800" dirty="0"/>
          </a:p>
        </p:txBody>
      </p:sp>
      <p:pic>
        <p:nvPicPr>
          <p:cNvPr id="5" name="Рисунок 4" descr="48498900_Kropovinskiy_Sergey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3141663"/>
            <a:ext cx="3025775" cy="223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image0241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5963" y="2205038"/>
            <a:ext cx="2832100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post-13-1139468856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3938" y="4508500"/>
            <a:ext cx="2754312" cy="206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i.jpe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00" y="2349500"/>
            <a:ext cx="1882775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900"/>
          </a:xfrm>
        </p:spPr>
        <p:txBody>
          <a:bodyPr/>
          <a:lstStyle/>
          <a:p>
            <a:pPr>
              <a:defRPr/>
            </a:pPr>
            <a:r>
              <a:rPr lang="ru-RU" sz="41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Подведение</a:t>
            </a:r>
            <a:r>
              <a:rPr lang="ru-RU" sz="4100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 </a:t>
            </a:r>
            <a:r>
              <a:rPr lang="ru-RU" sz="41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итогов</a:t>
            </a:r>
            <a:r>
              <a:rPr lang="ru-RU" sz="4100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:</a:t>
            </a:r>
            <a:endParaRPr lang="ru-RU" sz="4100" u="sng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venture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825" y="1052513"/>
            <a:ext cx="8642350" cy="5545137"/>
          </a:xfrm>
        </p:spPr>
        <p:txBody>
          <a:bodyPr/>
          <a:lstStyle/>
          <a:p>
            <a:pPr marL="550862" indent="-514350">
              <a:buFont typeface="Wingdings 2" pitchFamily="18" charset="2"/>
              <a:buNone/>
              <a:defRPr/>
            </a:pPr>
            <a:r>
              <a:rPr lang="ru-RU" sz="2000" dirty="0" smtClean="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   Коллективное обсуждение результатов  и процесса проектной деятельности. </a:t>
            </a:r>
          </a:p>
          <a:p>
            <a:pPr marL="550862" indent="-514350">
              <a:buFont typeface="Wingdings 2" pitchFamily="18" charset="2"/>
              <a:buNone/>
              <a:defRPr/>
            </a:pPr>
            <a:r>
              <a:rPr lang="ru-RU" sz="2000" dirty="0" smtClean="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   Самооценка и оценка товарищей,   заполнение оценочного листа:</a:t>
            </a:r>
          </a:p>
          <a:p>
            <a:pPr marL="550862" indent="-514350">
              <a:buFont typeface="Wingdings 2" pitchFamily="18" charset="2"/>
              <a:buNone/>
              <a:defRPr/>
            </a:pPr>
            <a:r>
              <a:rPr lang="ru-RU" sz="2000" dirty="0" smtClean="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</a:t>
            </a:r>
          </a:p>
          <a:p>
            <a:pPr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</a:rPr>
              <a:t>                                                      </a:t>
            </a:r>
            <a:r>
              <a:rPr lang="ru-RU" sz="2000" dirty="0" smtClean="0">
                <a:solidFill>
                  <a:schemeClr val="tx2">
                    <a:lumMod val="25000"/>
                  </a:schemeClr>
                </a:solidFill>
              </a:rPr>
              <a:t>«у меня (у нашего </a:t>
            </a:r>
          </a:p>
          <a:p>
            <a:pPr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2000" dirty="0" smtClean="0">
                <a:solidFill>
                  <a:schemeClr val="tx2">
                    <a:lumMod val="25000"/>
                  </a:schemeClr>
                </a:solidFill>
              </a:rPr>
              <a:t>                                                                             товарища)  получилось</a:t>
            </a:r>
          </a:p>
          <a:p>
            <a:pPr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2000" dirty="0" smtClean="0">
                <a:solidFill>
                  <a:schemeClr val="tx2">
                    <a:lumMod val="25000"/>
                  </a:schemeClr>
                </a:solidFill>
              </a:rPr>
              <a:t>                                                                             отличное выступление»  </a:t>
            </a:r>
          </a:p>
          <a:p>
            <a:pPr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2000" dirty="0" smtClean="0">
                <a:solidFill>
                  <a:schemeClr val="tx2">
                    <a:lumMod val="25000"/>
                  </a:schemeClr>
                </a:solidFill>
              </a:rPr>
              <a:t>                                                                                                                                      </a:t>
            </a:r>
          </a:p>
          <a:p>
            <a:pPr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</a:rPr>
              <a:t>                                                       </a:t>
            </a:r>
            <a:r>
              <a:rPr lang="ru-RU" sz="2000" dirty="0" smtClean="0">
                <a:solidFill>
                  <a:schemeClr val="tx2">
                    <a:lumMod val="25000"/>
                  </a:schemeClr>
                </a:solidFill>
              </a:rPr>
              <a:t>«у меня (у нашего </a:t>
            </a:r>
          </a:p>
          <a:p>
            <a:pPr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2000" dirty="0" smtClean="0">
                <a:solidFill>
                  <a:schemeClr val="tx2">
                    <a:lumMod val="25000"/>
                  </a:schemeClr>
                </a:solidFill>
              </a:rPr>
              <a:t>                                                                              товарища)  получилось</a:t>
            </a:r>
          </a:p>
          <a:p>
            <a:pPr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2000" dirty="0" smtClean="0">
                <a:solidFill>
                  <a:schemeClr val="tx2">
                    <a:lumMod val="25000"/>
                  </a:schemeClr>
                </a:solidFill>
              </a:rPr>
              <a:t>                                                                              хорошее выступление» </a:t>
            </a:r>
          </a:p>
          <a:p>
            <a:pPr>
              <a:spcBef>
                <a:spcPts val="0"/>
              </a:spcBef>
              <a:buFont typeface="Wingdings 2" pitchFamily="18" charset="2"/>
              <a:buNone/>
              <a:defRPr/>
            </a:pPr>
            <a:endParaRPr lang="ru-RU" sz="1400" dirty="0" smtClean="0">
              <a:solidFill>
                <a:schemeClr val="tx2">
                  <a:lumMod val="25000"/>
                </a:schemeClr>
              </a:solidFill>
            </a:endParaRPr>
          </a:p>
          <a:p>
            <a:pPr>
              <a:spcBef>
                <a:spcPts val="0"/>
              </a:spcBef>
              <a:buFont typeface="Wingdings 2" pitchFamily="18" charset="2"/>
              <a:buNone/>
              <a:defRPr/>
            </a:pPr>
            <a:endParaRPr lang="ru-RU" sz="2000" dirty="0" smtClean="0">
              <a:solidFill>
                <a:schemeClr val="tx2">
                  <a:lumMod val="25000"/>
                </a:schemeClr>
              </a:solidFill>
            </a:endParaRPr>
          </a:p>
          <a:p>
            <a:pPr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2000" dirty="0" smtClean="0">
                <a:solidFill>
                  <a:schemeClr val="tx2">
                    <a:lumMod val="25000"/>
                  </a:schemeClr>
                </a:solidFill>
              </a:rPr>
              <a:t>                                                                             «у меня (у нашего </a:t>
            </a:r>
          </a:p>
          <a:p>
            <a:pPr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2000" dirty="0" smtClean="0">
                <a:solidFill>
                  <a:schemeClr val="tx2">
                    <a:lumMod val="25000"/>
                  </a:schemeClr>
                </a:solidFill>
              </a:rPr>
              <a:t>                                                                             товарища) не получилось</a:t>
            </a:r>
          </a:p>
          <a:p>
            <a:pPr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2000" dirty="0" smtClean="0">
                <a:solidFill>
                  <a:schemeClr val="tx2">
                    <a:lumMod val="25000"/>
                  </a:schemeClr>
                </a:solidFill>
              </a:rPr>
              <a:t>                                                                             выступление</a:t>
            </a:r>
          </a:p>
          <a:p>
            <a:pPr>
              <a:spcBef>
                <a:spcPts val="0"/>
              </a:spcBef>
              <a:buFont typeface="Wingdings 2" pitchFamily="18" charset="2"/>
              <a:buNone/>
              <a:defRPr/>
            </a:pPr>
            <a:endParaRPr lang="ru-RU" sz="2000" dirty="0" smtClean="0">
              <a:solidFill>
                <a:schemeClr val="tx2">
                  <a:lumMod val="25000"/>
                </a:schemeClr>
              </a:solidFill>
            </a:endParaRPr>
          </a:p>
          <a:p>
            <a:pPr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2000" dirty="0" smtClean="0">
                <a:solidFill>
                  <a:schemeClr val="tx2">
                    <a:lumMod val="25000"/>
                  </a:schemeClr>
                </a:solidFill>
              </a:rPr>
              <a:t>                                                                               </a:t>
            </a:r>
          </a:p>
          <a:p>
            <a:pPr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2000" dirty="0" smtClean="0">
                <a:solidFill>
                  <a:schemeClr val="tx2">
                    <a:lumMod val="25000"/>
                  </a:schemeClr>
                </a:solidFill>
              </a:rPr>
              <a:t>                                                                                  </a:t>
            </a:r>
          </a:p>
          <a:p>
            <a:pPr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2000" dirty="0" smtClean="0">
                <a:solidFill>
                  <a:schemeClr val="tx2">
                    <a:lumMod val="25000"/>
                  </a:schemeClr>
                </a:solidFill>
              </a:rPr>
              <a:t>                                                                                       </a:t>
            </a:r>
          </a:p>
          <a:p>
            <a:pPr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ru-RU" sz="2000" dirty="0" smtClean="0">
                <a:solidFill>
                  <a:schemeClr val="tx2">
                    <a:lumMod val="25000"/>
                  </a:schemeClr>
                </a:solidFill>
              </a:rPr>
              <a:t>                                                                  </a:t>
            </a:r>
            <a:endParaRPr lang="ru-RU" sz="2800" dirty="0">
              <a:solidFill>
                <a:schemeClr val="tx2">
                  <a:lumMod val="25000"/>
                </a:schemeClr>
              </a:solidFill>
            </a:endParaRPr>
          </a:p>
        </p:txBody>
      </p:sp>
      <p:pic>
        <p:nvPicPr>
          <p:cNvPr id="39940" name="Содержимое 3" descr="rсамооценка для доски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2203450"/>
            <a:ext cx="4351338" cy="439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Овал 5"/>
          <p:cNvSpPr/>
          <p:nvPr/>
        </p:nvSpPr>
        <p:spPr>
          <a:xfrm>
            <a:off x="4716463" y="2420938"/>
            <a:ext cx="863600" cy="792162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716463" y="3789363"/>
            <a:ext cx="863600" cy="79216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4716463" y="5229225"/>
            <a:ext cx="792162" cy="7921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sz="60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Спасибо за внимание!</a:t>
            </a:r>
            <a:endParaRPr lang="ru-RU" sz="6000" b="1" u="sng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venture" pitchFamily="2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323850" y="1600200"/>
            <a:ext cx="8569325" cy="4525963"/>
          </a:xfrm>
        </p:spPr>
        <p:txBody>
          <a:bodyPr/>
          <a:lstStyle/>
          <a:p>
            <a:pPr algn="r">
              <a:spcBef>
                <a:spcPts val="800"/>
              </a:spcBef>
              <a:spcAft>
                <a:spcPts val="600"/>
              </a:spcAft>
              <a:buFont typeface="Wingdings 2" pitchFamily="18" charset="2"/>
              <a:buNone/>
              <a:defRPr/>
            </a:pPr>
            <a:r>
              <a:rPr lang="ru-RU" dirty="0" smtClean="0"/>
              <a:t>                         </a:t>
            </a: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«Деньги – очень дурной господин,</a:t>
            </a:r>
          </a:p>
          <a:p>
            <a:pPr algn="r">
              <a:spcBef>
                <a:spcPts val="800"/>
              </a:spcBef>
              <a:spcAft>
                <a:spcPts val="600"/>
              </a:spcAft>
              <a:buFont typeface="Wingdings 2" pitchFamily="18" charset="2"/>
              <a:buNone/>
              <a:defRPr/>
            </a:pP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 весьма хороший слуга».</a:t>
            </a:r>
          </a:p>
          <a:p>
            <a:pPr algn="r">
              <a:spcBef>
                <a:spcPts val="800"/>
              </a:spcBef>
              <a:spcAft>
                <a:spcPts val="600"/>
              </a:spcAft>
              <a:buFont typeface="Wingdings 2" pitchFamily="18" charset="2"/>
              <a:buNone/>
              <a:defRPr/>
            </a:pP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Френсис Бэкон</a:t>
            </a:r>
            <a:r>
              <a:rPr lang="ru-RU" dirty="0" smtClean="0"/>
              <a:t>                       </a:t>
            </a:r>
          </a:p>
          <a:p>
            <a:pPr>
              <a:buFont typeface="Wingdings 2" pitchFamily="18" charset="2"/>
              <a:buNone/>
              <a:defRPr/>
            </a:pPr>
            <a:endParaRPr lang="ru-RU" dirty="0" smtClean="0"/>
          </a:p>
          <a:p>
            <a:pPr algn="r">
              <a:buFont typeface="Wingdings 2" pitchFamily="18" charset="2"/>
              <a:buNone/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/>
              <a:t>                                       </a:t>
            </a:r>
            <a:endParaRPr lang="ru-RU" dirty="0"/>
          </a:p>
        </p:txBody>
      </p:sp>
      <p:pic>
        <p:nvPicPr>
          <p:cNvPr id="40964" name="Рисунок 9" descr="money-heart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2349500"/>
            <a:ext cx="3554413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975" cy="17145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Цель проекта: </a:t>
            </a:r>
            <a:br>
              <a:rPr lang="ru-RU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</a:br>
            <a:r>
              <a:rPr lang="ru-RU" sz="3300" dirty="0" smtClean="0">
                <a:solidFill>
                  <a:schemeClr val="tx2">
                    <a:lumMod val="25000"/>
                  </a:schemeClr>
                </a:solidFill>
                <a:latin typeface="+mn-lt"/>
              </a:rPr>
              <a:t>Создание классной книги «Что такое деньги?»</a:t>
            </a:r>
            <a:endParaRPr lang="ru-RU" sz="3300" dirty="0">
              <a:solidFill>
                <a:schemeClr val="tx2">
                  <a:lumMod val="25000"/>
                </a:schemeClr>
              </a:solidFill>
              <a:latin typeface="+mn-lt"/>
            </a:endParaRPr>
          </a:p>
        </p:txBody>
      </p:sp>
      <p:pic>
        <p:nvPicPr>
          <p:cNvPr id="4" name="Содержимое 3" descr="2.jp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48038" y="2997200"/>
            <a:ext cx="5535612" cy="3668713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476250"/>
            <a:ext cx="7467600" cy="5170488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Задачи проекта:</a:t>
            </a:r>
            <a:r>
              <a:rPr lang="ru-RU" sz="60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/>
            </a:r>
            <a:br>
              <a:rPr lang="ru-RU" sz="60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</a:br>
            <a:r>
              <a:rPr lang="ru-RU" sz="3000" dirty="0" smtClean="0">
                <a:solidFill>
                  <a:schemeClr val="tx2">
                    <a:lumMod val="25000"/>
                  </a:schemeClr>
                </a:solidFill>
                <a:latin typeface="+mn-lt"/>
              </a:rPr>
              <a:t>1.   </a:t>
            </a:r>
            <a:r>
              <a:rPr lang="ru-RU" sz="3300" dirty="0" smtClean="0">
                <a:solidFill>
                  <a:schemeClr val="tx2">
                    <a:lumMod val="25000"/>
                  </a:schemeClr>
                </a:solidFill>
                <a:latin typeface="+mn-lt"/>
              </a:rPr>
              <a:t>Подобрать и изучить материал по   </a:t>
            </a:r>
            <a:br>
              <a:rPr lang="ru-RU" sz="3300" dirty="0" smtClean="0">
                <a:solidFill>
                  <a:schemeClr val="tx2">
                    <a:lumMod val="25000"/>
                  </a:schemeClr>
                </a:solidFill>
                <a:latin typeface="+mn-lt"/>
              </a:rPr>
            </a:br>
            <a:r>
              <a:rPr lang="ru-RU" sz="3300" dirty="0" smtClean="0">
                <a:solidFill>
                  <a:schemeClr val="tx2">
                    <a:lumMod val="25000"/>
                  </a:schemeClr>
                </a:solidFill>
                <a:latin typeface="+mn-lt"/>
              </a:rPr>
              <a:t>      теме «Деньги».</a:t>
            </a:r>
            <a:br>
              <a:rPr lang="ru-RU" sz="3300" dirty="0" smtClean="0">
                <a:solidFill>
                  <a:schemeClr val="tx2">
                    <a:lumMod val="25000"/>
                  </a:schemeClr>
                </a:solidFill>
                <a:latin typeface="+mn-lt"/>
              </a:rPr>
            </a:br>
            <a:r>
              <a:rPr lang="ru-RU" sz="3300" dirty="0" smtClean="0">
                <a:solidFill>
                  <a:schemeClr val="tx2">
                    <a:lumMod val="25000"/>
                  </a:schemeClr>
                </a:solidFill>
                <a:latin typeface="+mn-lt"/>
              </a:rPr>
              <a:t>2.  Обобщить полученные знания.</a:t>
            </a:r>
            <a:br>
              <a:rPr lang="ru-RU" sz="3300" dirty="0" smtClean="0">
                <a:solidFill>
                  <a:schemeClr val="tx2">
                    <a:lumMod val="25000"/>
                  </a:schemeClr>
                </a:solidFill>
                <a:latin typeface="+mn-lt"/>
              </a:rPr>
            </a:br>
            <a:r>
              <a:rPr lang="ru-RU" sz="3300" dirty="0" smtClean="0">
                <a:solidFill>
                  <a:schemeClr val="tx2">
                    <a:lumMod val="25000"/>
                  </a:schemeClr>
                </a:solidFill>
                <a:latin typeface="+mn-lt"/>
              </a:rPr>
              <a:t>3.  Отобрать материал для классной </a:t>
            </a:r>
            <a:br>
              <a:rPr lang="ru-RU" sz="3300" dirty="0" smtClean="0">
                <a:solidFill>
                  <a:schemeClr val="tx2">
                    <a:lumMod val="25000"/>
                  </a:schemeClr>
                </a:solidFill>
                <a:latin typeface="+mn-lt"/>
              </a:rPr>
            </a:br>
            <a:r>
              <a:rPr lang="ru-RU" sz="3300" dirty="0" smtClean="0">
                <a:solidFill>
                  <a:schemeClr val="tx2">
                    <a:lumMod val="25000"/>
                  </a:schemeClr>
                </a:solidFill>
                <a:latin typeface="+mn-lt"/>
              </a:rPr>
              <a:t>      книги и  презентации, оформить    </a:t>
            </a:r>
            <a:br>
              <a:rPr lang="ru-RU" sz="3300" dirty="0" smtClean="0">
                <a:solidFill>
                  <a:schemeClr val="tx2">
                    <a:lumMod val="25000"/>
                  </a:schemeClr>
                </a:solidFill>
                <a:latin typeface="+mn-lt"/>
              </a:rPr>
            </a:br>
            <a:r>
              <a:rPr lang="ru-RU" sz="3300" dirty="0" smtClean="0">
                <a:solidFill>
                  <a:schemeClr val="tx2">
                    <a:lumMod val="25000"/>
                  </a:schemeClr>
                </a:solidFill>
                <a:latin typeface="+mn-lt"/>
              </a:rPr>
              <a:t>      страницы классной книги.</a:t>
            </a:r>
            <a:br>
              <a:rPr lang="ru-RU" sz="3300" dirty="0" smtClean="0">
                <a:solidFill>
                  <a:schemeClr val="tx2">
                    <a:lumMod val="25000"/>
                  </a:schemeClr>
                </a:solidFill>
                <a:latin typeface="+mn-lt"/>
              </a:rPr>
            </a:br>
            <a:endParaRPr lang="ru-RU" sz="3300" u="sng" dirty="0">
              <a:solidFill>
                <a:schemeClr val="tx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850" y="188913"/>
            <a:ext cx="7467600" cy="99377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1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Реализация проекта:</a:t>
            </a:r>
            <a:endParaRPr lang="ru-RU" sz="4100" b="1" u="sng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venture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288" y="1052513"/>
            <a:ext cx="8218487" cy="5327650"/>
          </a:xfrm>
        </p:spPr>
        <p:txBody>
          <a:bodyPr>
            <a:normAutofit/>
          </a:bodyPr>
          <a:lstStyle/>
          <a:p>
            <a:pPr marL="420624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 smtClean="0">
                <a:solidFill>
                  <a:schemeClr val="tx2">
                    <a:lumMod val="25000"/>
                  </a:schemeClr>
                </a:solidFill>
              </a:rPr>
              <a:t>Проектная группа №1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 smtClean="0">
                <a:solidFill>
                  <a:schemeClr val="tx2">
                    <a:lumMod val="25000"/>
                  </a:schemeClr>
                </a:solidFill>
              </a:rPr>
              <a:t>Тема: </a:t>
            </a:r>
            <a:r>
              <a:rPr lang="ru-RU" sz="2400" dirty="0" smtClean="0">
                <a:solidFill>
                  <a:schemeClr val="tx2">
                    <a:lumMod val="25000"/>
                  </a:schemeClr>
                </a:solidFill>
              </a:rPr>
              <a:t>История возникновения денег.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1000" dirty="0" smtClean="0">
              <a:solidFill>
                <a:schemeClr val="tx2">
                  <a:lumMod val="25000"/>
                </a:schemeClr>
              </a:solidFill>
            </a:endParaRP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 smtClean="0">
                <a:solidFill>
                  <a:schemeClr val="tx2">
                    <a:lumMod val="25000"/>
                  </a:schemeClr>
                </a:solidFill>
              </a:rPr>
              <a:t>                             Проектная группа №2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 smtClean="0">
                <a:solidFill>
                  <a:schemeClr val="tx2">
                    <a:lumMod val="25000"/>
                  </a:schemeClr>
                </a:solidFill>
              </a:rPr>
              <a:t>                             Тема: </a:t>
            </a:r>
            <a:r>
              <a:rPr lang="ru-RU" sz="2400" dirty="0" smtClean="0">
                <a:solidFill>
                  <a:schemeClr val="tx2">
                    <a:lumMod val="25000"/>
                  </a:schemeClr>
                </a:solidFill>
              </a:rPr>
              <a:t>История денег нашей страны.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1000" dirty="0" smtClean="0">
              <a:solidFill>
                <a:schemeClr val="tx2">
                  <a:lumMod val="25000"/>
                </a:schemeClr>
              </a:solidFill>
            </a:endParaRP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 smtClean="0">
                <a:solidFill>
                  <a:schemeClr val="tx2">
                    <a:lumMod val="25000"/>
                  </a:schemeClr>
                </a:solidFill>
              </a:rPr>
              <a:t>Проектная группа №3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 smtClean="0">
                <a:solidFill>
                  <a:schemeClr val="tx2">
                    <a:lumMod val="25000"/>
                  </a:schemeClr>
                </a:solidFill>
              </a:rPr>
              <a:t>Тема: </a:t>
            </a:r>
            <a:r>
              <a:rPr lang="ru-RU" sz="2400" dirty="0" smtClean="0">
                <a:solidFill>
                  <a:schemeClr val="tx2">
                    <a:lumMod val="25000"/>
                  </a:schemeClr>
                </a:solidFill>
              </a:rPr>
              <a:t>Современные деньги.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1000" b="1" dirty="0" smtClean="0">
              <a:solidFill>
                <a:schemeClr val="tx2">
                  <a:lumMod val="25000"/>
                </a:schemeClr>
              </a:solidFill>
            </a:endParaRP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 smtClean="0">
                <a:solidFill>
                  <a:schemeClr val="tx2">
                    <a:lumMod val="25000"/>
                  </a:schemeClr>
                </a:solidFill>
              </a:rPr>
              <a:t>                             Проектная группа №4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 smtClean="0">
                <a:solidFill>
                  <a:schemeClr val="tx2">
                    <a:lumMod val="25000"/>
                  </a:schemeClr>
                </a:solidFill>
              </a:rPr>
              <a:t>                             Тема: </a:t>
            </a:r>
            <a:r>
              <a:rPr lang="ru-RU" sz="2400" dirty="0" smtClean="0">
                <a:solidFill>
                  <a:schemeClr val="tx2">
                    <a:lumMod val="25000"/>
                  </a:schemeClr>
                </a:solidFill>
              </a:rPr>
              <a:t>Денежные единицы стран мира.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1000" b="1" dirty="0" smtClean="0">
              <a:solidFill>
                <a:schemeClr val="tx2">
                  <a:lumMod val="25000"/>
                </a:schemeClr>
              </a:solidFill>
            </a:endParaRP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 smtClean="0">
                <a:solidFill>
                  <a:schemeClr val="tx2">
                    <a:lumMod val="25000"/>
                  </a:schemeClr>
                </a:solidFill>
              </a:rPr>
              <a:t>Проектная группа №5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 smtClean="0">
                <a:solidFill>
                  <a:schemeClr val="tx2">
                    <a:lumMod val="25000"/>
                  </a:schemeClr>
                </a:solidFill>
              </a:rPr>
              <a:t>Тема: </a:t>
            </a:r>
            <a:r>
              <a:rPr lang="ru-RU" sz="2400" dirty="0" smtClean="0">
                <a:solidFill>
                  <a:schemeClr val="tx2">
                    <a:lumMod val="25000"/>
                  </a:schemeClr>
                </a:solidFill>
              </a:rPr>
              <a:t>Денежная тема в творчестве.</a:t>
            </a:r>
            <a:endParaRPr lang="ru-RU" sz="2400" b="1" dirty="0">
              <a:solidFill>
                <a:schemeClr val="tx2">
                  <a:lumMod val="2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1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Работа по маршрутному листу проекта:</a:t>
            </a:r>
          </a:p>
        </p:txBody>
      </p:sp>
      <p:pic>
        <p:nvPicPr>
          <p:cNvPr id="10243" name="Содержимое 5" descr="2012-03-13 15.13.28.jp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3850" y="3313113"/>
            <a:ext cx="4319588" cy="3240087"/>
          </a:xfrm>
        </p:spPr>
      </p:pic>
      <p:pic>
        <p:nvPicPr>
          <p:cNvPr id="10244" name="Рисунок 6" descr="2012-03-13 15.10.53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46600" y="981075"/>
            <a:ext cx="4273550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95288" y="1916113"/>
            <a:ext cx="385286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chemeClr val="tx2">
                    <a:lumMod val="25000"/>
                  </a:schemeClr>
                </a:solidFill>
                <a:latin typeface="+mn-lt"/>
              </a:rPr>
              <a:t>Сбор информации.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859338" y="4581525"/>
            <a:ext cx="388937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chemeClr val="bg2">
                    <a:lumMod val="75000"/>
                  </a:schemeClr>
                </a:solidFill>
              </a:rPr>
              <a:t>Работа</a:t>
            </a:r>
          </a:p>
          <a:p>
            <a:pPr>
              <a:defRPr/>
            </a:pPr>
            <a:r>
              <a:rPr lang="ru-RU" sz="2400" dirty="0">
                <a:solidFill>
                  <a:schemeClr val="bg2">
                    <a:lumMod val="75000"/>
                  </a:schemeClr>
                </a:solidFill>
              </a:rPr>
              <a:t>с печатной литературой и </a:t>
            </a:r>
          </a:p>
          <a:p>
            <a:pPr>
              <a:defRPr/>
            </a:pPr>
            <a:r>
              <a:rPr lang="ru-RU" sz="2400" dirty="0">
                <a:solidFill>
                  <a:schemeClr val="bg2">
                    <a:lumMod val="75000"/>
                  </a:schemeClr>
                </a:solidFill>
              </a:rPr>
              <a:t>сетью Интернет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908050"/>
            <a:ext cx="814705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48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Презентация </a:t>
            </a:r>
            <a:br>
              <a:rPr lang="ru-RU" sz="48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</a:br>
            <a:r>
              <a:rPr lang="ru-RU" sz="48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результатов проекта.</a:t>
            </a:r>
            <a:endParaRPr lang="ru-RU" sz="4800" b="1" u="sng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venture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05038"/>
            <a:ext cx="7931150" cy="3921125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  <a:defRPr/>
            </a:pPr>
            <a:r>
              <a:rPr lang="ru-RU" sz="3200" dirty="0" smtClean="0">
                <a:solidFill>
                  <a:schemeClr val="tx2">
                    <a:lumMod val="25000"/>
                  </a:schemeClr>
                </a:solidFill>
              </a:rPr>
              <a:t>Демонстрация </a:t>
            </a:r>
          </a:p>
          <a:p>
            <a:pPr algn="ctr" eaLnBrk="1" hangingPunct="1">
              <a:buFont typeface="Wingdings 2" pitchFamily="18" charset="2"/>
              <a:buNone/>
              <a:defRPr/>
            </a:pPr>
            <a:r>
              <a:rPr lang="ru-RU" sz="3200" dirty="0" smtClean="0">
                <a:solidFill>
                  <a:schemeClr val="tx2">
                    <a:lumMod val="25000"/>
                  </a:schemeClr>
                </a:solidFill>
              </a:rPr>
              <a:t>собранного и проанализированного материала </a:t>
            </a:r>
          </a:p>
          <a:p>
            <a:pPr algn="ctr" eaLnBrk="1" hangingPunct="1">
              <a:buFont typeface="Wingdings 2" pitchFamily="18" charset="2"/>
              <a:buNone/>
              <a:defRPr/>
            </a:pPr>
            <a:r>
              <a:rPr lang="ru-RU" sz="3200" dirty="0" smtClean="0">
                <a:solidFill>
                  <a:schemeClr val="tx2">
                    <a:lumMod val="25000"/>
                  </a:schemeClr>
                </a:solidFill>
              </a:rPr>
              <a:t>для создания классной книги </a:t>
            </a:r>
          </a:p>
          <a:p>
            <a:pPr algn="ctr" eaLnBrk="1" hangingPunct="1">
              <a:buFont typeface="Wingdings 2" pitchFamily="18" charset="2"/>
              <a:buNone/>
              <a:defRPr/>
            </a:pPr>
            <a:r>
              <a:rPr lang="ru-RU" sz="3200" dirty="0" smtClean="0">
                <a:solidFill>
                  <a:schemeClr val="tx2">
                    <a:lumMod val="25000"/>
                  </a:schemeClr>
                </a:solidFill>
              </a:rPr>
              <a:t>по теме «Что такое деньги?»</a:t>
            </a:r>
            <a:endParaRPr lang="ru-RU" sz="3200" dirty="0">
              <a:solidFill>
                <a:schemeClr val="tx2">
                  <a:lumMod val="2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354137"/>
          </a:xfrm>
        </p:spPr>
        <p:txBody>
          <a:bodyPr/>
          <a:lstStyle/>
          <a:p>
            <a:pPr marL="420624" indent="-384048"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0070C0"/>
                </a:solidFill>
                <a:latin typeface="Adventure" pitchFamily="2" charset="0"/>
              </a:rPr>
              <a:t>  Проектная группа №1</a:t>
            </a:r>
            <a:br>
              <a:rPr lang="ru-RU" sz="3200" b="1" dirty="0" smtClean="0">
                <a:solidFill>
                  <a:srgbClr val="0070C0"/>
                </a:solidFill>
                <a:latin typeface="Adventure" pitchFamily="2" charset="0"/>
              </a:rPr>
            </a:br>
            <a:r>
              <a:rPr lang="ru-RU" sz="3200" b="1" dirty="0" smtClean="0">
                <a:solidFill>
                  <a:srgbClr val="0070C0"/>
                </a:solidFill>
                <a:latin typeface="Adventure" pitchFamily="2" charset="0"/>
              </a:rPr>
              <a:t>Тема: </a:t>
            </a:r>
            <a:r>
              <a:rPr lang="ru-RU" sz="3200" dirty="0" smtClean="0">
                <a:solidFill>
                  <a:srgbClr val="0070C0"/>
                </a:solidFill>
                <a:latin typeface="Adventure" pitchFamily="2" charset="0"/>
              </a:rPr>
              <a:t>История возникновения денег.</a:t>
            </a:r>
            <a:r>
              <a:rPr lang="ru-RU" sz="4000" dirty="0" smtClean="0">
                <a:solidFill>
                  <a:schemeClr val="tx2">
                    <a:lumMod val="25000"/>
                  </a:schemeClr>
                </a:solidFill>
              </a:rPr>
              <a:t/>
            </a:r>
            <a:br>
              <a:rPr lang="ru-RU" sz="4000" dirty="0" smtClean="0">
                <a:solidFill>
                  <a:schemeClr val="tx2">
                    <a:lumMod val="25000"/>
                  </a:schemeClr>
                </a:solidFill>
              </a:rPr>
            </a:br>
            <a:endParaRPr lang="ru-RU" sz="4000" dirty="0">
              <a:solidFill>
                <a:srgbClr val="0070C0"/>
              </a:solidFill>
              <a:latin typeface="Adventure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975"/>
            <a:ext cx="8147050" cy="4929188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  <a:defRPr/>
            </a:pP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1.1: Что такое деньги? (определение).</a:t>
            </a:r>
          </a:p>
          <a:p>
            <a:pPr eaLnBrk="1" hangingPunct="1">
              <a:buFont typeface="Wingdings 2" pitchFamily="18" charset="2"/>
              <a:buNone/>
              <a:defRPr/>
            </a:pPr>
            <a:endParaRPr lang="ru-RU" sz="2800" dirty="0">
              <a:solidFill>
                <a:schemeClr val="tx2">
                  <a:lumMod val="25000"/>
                </a:schemeClr>
              </a:solidFill>
            </a:endParaRPr>
          </a:p>
        </p:txBody>
      </p:sp>
      <p:pic>
        <p:nvPicPr>
          <p:cNvPr id="12292" name="Рисунок 5" descr="money.gif"/>
          <p:cNvPicPr>
            <a:picLocks noChangeAspect="1"/>
          </p:cNvPicPr>
          <p:nvPr/>
        </p:nvPicPr>
        <p:blipFill>
          <a:blip r:embed="rId2" cstate="screen">
            <a:lum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96" t="6982" r="3896" b="10960"/>
          <a:stretch>
            <a:fillRect/>
          </a:stretch>
        </p:blipFill>
        <p:spPr bwMode="auto">
          <a:xfrm>
            <a:off x="2555875" y="2060575"/>
            <a:ext cx="6418263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Рисунок 4" descr="64436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2636838"/>
            <a:ext cx="2089150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579</TotalTime>
  <Words>722</Words>
  <Application>Microsoft Office PowerPoint</Application>
  <PresentationFormat>Экран (4:3)</PresentationFormat>
  <Paragraphs>155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Техническая</vt:lpstr>
      <vt:lpstr>Добро пожаловать!</vt:lpstr>
      <vt:lpstr>Учебный проект  по Окружающему миру  «Что такое деньги?»</vt:lpstr>
      <vt:lpstr>ТРИЗ  теория решения изобретательских задач.</vt:lpstr>
      <vt:lpstr>Цель проекта:  Создание классной книги «Что такое деньги?»</vt:lpstr>
      <vt:lpstr>Задачи проекта: 1.   Подобрать и изучить материал по          теме «Деньги». 2.  Обобщить полученные знания. 3.  Отобрать материал для классной        книги и  презентации, оформить           страницы классной книги. </vt:lpstr>
      <vt:lpstr>Реализация проекта:</vt:lpstr>
      <vt:lpstr>Работа по маршрутному листу проекта:</vt:lpstr>
      <vt:lpstr>Презентация  результатов проекта.</vt:lpstr>
      <vt:lpstr>  Проектная группа №1 Тема: История возникновения денег. </vt:lpstr>
      <vt:lpstr>Проектная группа №1 Тема: История возникновения денег. </vt:lpstr>
      <vt:lpstr>Проектная группа №1 Тема: История возникновения денег. </vt:lpstr>
      <vt:lpstr>Проектная группа №1 Тема: История возникновения денег.</vt:lpstr>
      <vt:lpstr>Легенда – это надписи и изображения на монете.  По легенде мы определяем страну, монетный двор  и год, когда она появилась. </vt:lpstr>
      <vt:lpstr>Проектная группа №1 Тема: История возникновения денег.</vt:lpstr>
      <vt:lpstr>Презентация PowerPoint</vt:lpstr>
      <vt:lpstr>Проектная группа №2 Тема: История денег нашей страны.</vt:lpstr>
      <vt:lpstr>Проектная группа №2 Тема: История денег нашей страны.</vt:lpstr>
      <vt:lpstr>Проектная группа №2 Тема: История денег нашей страны.</vt:lpstr>
      <vt:lpstr>Проектная группа №2 Тема: История денег нашей страны.</vt:lpstr>
      <vt:lpstr>Проектная группа №2 Тема: История денег нашей страны.</vt:lpstr>
      <vt:lpstr>Проектная группа №3 Тема: Современные деньги.</vt:lpstr>
      <vt:lpstr>Проектная группа №3 Тема: Современные деньги.</vt:lpstr>
      <vt:lpstr>Проектная группа №3 Тема: Современные деньги.</vt:lpstr>
      <vt:lpstr>Проектная группа №3 Тема: Современные деньги.</vt:lpstr>
      <vt:lpstr>Проектная группа №3 Тема: Современные деньги.</vt:lpstr>
      <vt:lpstr>Проектная группа №4 Тема: Денежные единицы стран мира.</vt:lpstr>
      <vt:lpstr>Проектная группа №4 Тема: Денежные единицы стран мира.</vt:lpstr>
      <vt:lpstr>Проектная группа №4 Тема: Денежные единицы стран мира.</vt:lpstr>
      <vt:lpstr>Проектная группа №4 Тема: Денежные единицы стран мира.</vt:lpstr>
      <vt:lpstr>Проектная группа №4 Тема: Денежные единицы стран мира.</vt:lpstr>
      <vt:lpstr>Проектная группа №5 Тема: «Денежная» тема в творчестве.</vt:lpstr>
      <vt:lpstr>Проектная группа №5 Тема: «Денежная» тема в творчестве.</vt:lpstr>
      <vt:lpstr>Проектная группа №5 Тема: «Денежная» тема в творчестве.</vt:lpstr>
      <vt:lpstr>Проектная группа №5 Тема: «Денежная» тема в творчестве.</vt:lpstr>
      <vt:lpstr>Подведение итогов:</vt:lpstr>
      <vt:lpstr>Спасибо за внимание!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Учебный проект  по Окружающему миру «Что такое деньги?»</dc:title>
  <dc:creator>Марина</dc:creator>
  <cp:lastModifiedBy>1</cp:lastModifiedBy>
  <cp:revision>90</cp:revision>
  <dcterms:created xsi:type="dcterms:W3CDTF">2012-03-13T17:00:21Z</dcterms:created>
  <dcterms:modified xsi:type="dcterms:W3CDTF">2019-09-18T12:00:26Z</dcterms:modified>
</cp:coreProperties>
</file>