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8" r:id="rId2"/>
    <p:sldId id="308" r:id="rId3"/>
    <p:sldId id="315" r:id="rId4"/>
    <p:sldId id="346" r:id="rId5"/>
    <p:sldId id="336" r:id="rId6"/>
    <p:sldId id="280" r:id="rId7"/>
    <p:sldId id="334" r:id="rId8"/>
    <p:sldId id="276" r:id="rId9"/>
    <p:sldId id="277" r:id="rId10"/>
    <p:sldId id="349" r:id="rId11"/>
    <p:sldId id="345" r:id="rId12"/>
    <p:sldId id="329" r:id="rId13"/>
    <p:sldId id="347" r:id="rId14"/>
    <p:sldId id="314" r:id="rId15"/>
    <p:sldId id="342" r:id="rId16"/>
    <p:sldId id="273" r:id="rId17"/>
    <p:sldId id="274" r:id="rId18"/>
    <p:sldId id="266" r:id="rId19"/>
    <p:sldId id="350" r:id="rId20"/>
    <p:sldId id="344" r:id="rId21"/>
    <p:sldId id="268" r:id="rId22"/>
    <p:sldId id="271" r:id="rId23"/>
    <p:sldId id="348" r:id="rId24"/>
    <p:sldId id="337" r:id="rId25"/>
    <p:sldId id="341" r:id="rId26"/>
    <p:sldId id="340" r:id="rId27"/>
    <p:sldId id="351" r:id="rId28"/>
    <p:sldId id="335" r:id="rId29"/>
    <p:sldId id="278" r:id="rId30"/>
    <p:sldId id="275" r:id="rId31"/>
    <p:sldId id="272" r:id="rId32"/>
    <p:sldId id="270" r:id="rId33"/>
    <p:sldId id="282" r:id="rId34"/>
  </p:sldIdLst>
  <p:sldSz cx="9906000" cy="6858000" type="A4"/>
  <p:notesSz cx="6858000" cy="9144000"/>
  <p:defaultTextStyle>
    <a:defPPr>
      <a:defRPr lang="ru-RU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74678" autoAdjust="0"/>
  </p:normalViewPr>
  <p:slideViewPr>
    <p:cSldViewPr>
      <p:cViewPr varScale="1">
        <p:scale>
          <a:sx n="84" d="100"/>
          <a:sy n="84" d="100"/>
        </p:scale>
        <p:origin x="-384" y="-8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6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89542-556A-4762-9B17-2A5347A51255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B4173-B257-40C3-A0F1-87786A0F8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00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Успехи астрономии в ХХ в. Были связаны с революцией в физике. При создании и проверке</a:t>
            </a:r>
            <a:r>
              <a:rPr lang="ru-RU" baseline="0" dirty="0" smtClean="0"/>
              <a:t> теории относительности и квантовой теории атома использовались астрономические данные. С другой стороны, прогресс в физике обогатил астрономию новыми методами и возможностями. Х</a:t>
            </a:r>
            <a:r>
              <a:rPr lang="en-US" baseline="0" dirty="0" smtClean="0"/>
              <a:t>I</a:t>
            </a:r>
            <a:r>
              <a:rPr lang="ru-RU" baseline="0" dirty="0" smtClean="0"/>
              <a:t>Х в. Оставил в наследство ХХ веку 2 великих изобретения – фотографию и спектральный анализ. В астрономии это привело к рождению новой ветки – </a:t>
            </a:r>
            <a:r>
              <a:rPr lang="ru-RU" b="1" u="sng" baseline="0" dirty="0" smtClean="0"/>
              <a:t>астрофизики</a:t>
            </a:r>
            <a:r>
              <a:rPr lang="ru-RU" baseline="0" dirty="0" smtClean="0"/>
              <a:t>, развившей за первую половину столетия искусство анализа света до высочайшей степени. ХХ век сделал астрономию всеволновой.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Радиотелескоп имени </a:t>
            </a:r>
            <a:r>
              <a:rPr lang="ru-RU" dirty="0" err="1" smtClean="0"/>
              <a:t>Бенарда</a:t>
            </a:r>
            <a:r>
              <a:rPr lang="ru-RU" dirty="0" smtClean="0"/>
              <a:t> </a:t>
            </a:r>
            <a:r>
              <a:rPr lang="ru-RU" dirty="0" err="1" smtClean="0"/>
              <a:t>Ловелла</a:t>
            </a:r>
            <a:r>
              <a:rPr lang="ru-RU" dirty="0" smtClean="0"/>
              <a:t> находиться в обсерватории «</a:t>
            </a:r>
            <a:r>
              <a:rPr lang="ru-RU" dirty="0" err="1" smtClean="0"/>
              <a:t>Джодрелл-Бэнк</a:t>
            </a:r>
            <a:r>
              <a:rPr lang="ru-RU" dirty="0" smtClean="0"/>
              <a:t>» в Англии. Это третий по величине полноповоротный радиотелескоп в мире: диаметр его зеркала составляет 76,2м.</a:t>
            </a:r>
          </a:p>
          <a:p>
            <a:endParaRPr lang="ru-RU" dirty="0" smtClean="0"/>
          </a:p>
          <a:p>
            <a:r>
              <a:rPr lang="ru-RU" dirty="0" smtClean="0"/>
              <a:t>Радиотелескопы обычно представляют собой конструкции очень большого размера. Наиболее распространены</a:t>
            </a:r>
            <a:r>
              <a:rPr lang="ru-RU" baseline="0" dirty="0" smtClean="0"/>
              <a:t> сооружения, основным элементом которых служит сплошное металлическое зеркало параболической формы. Зеркало отражает падающие на него радиоволны так, что они собираются вблизи фокуса и улавливаются специальным устройством – </a:t>
            </a:r>
            <a:r>
              <a:rPr lang="ru-RU" b="1" u="sng" baseline="0" dirty="0" smtClean="0"/>
              <a:t>облучателем</a:t>
            </a:r>
            <a:r>
              <a:rPr lang="ru-RU" baseline="0" dirty="0" smtClean="0"/>
              <a:t>. Затем сигнал усиливается и преобразуется в форму, удобную для регистрации и анализа. Хранение и обработка данных осуществляется с помощью компьютера. Чувствительность радиотелескопа тем выше, чем больше отражающая поверхность.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Крупнейший и самый чувствительный в мире в настоящее время сферический радиотелескоп </a:t>
            </a:r>
            <a:r>
              <a:rPr lang="en-US" dirty="0" smtClean="0"/>
              <a:t>FAST</a:t>
            </a:r>
            <a:r>
              <a:rPr lang="ru-RU" dirty="0" smtClean="0"/>
              <a:t>  с 500-метровой апертурой  находиться в провинции </a:t>
            </a:r>
            <a:r>
              <a:rPr lang="ru-RU" dirty="0" err="1" smtClean="0"/>
              <a:t>Гуйчжоу</a:t>
            </a:r>
            <a:r>
              <a:rPr lang="ru-RU" dirty="0" smtClean="0"/>
              <a:t>, Китай. Его строительство длилось 5 лет и было закончено 2016г. По конструкции он подобен 300-метровому телескопу в обсерватории </a:t>
            </a:r>
            <a:r>
              <a:rPr lang="ru-RU" dirty="0" err="1" smtClean="0"/>
              <a:t>Аресибо</a:t>
            </a:r>
            <a:r>
              <a:rPr lang="ru-RU" dirty="0" smtClean="0"/>
              <a:t> в Пуэрто-Рико, но в 2 раза более чувствителен и превосходит его по быстродействию</a:t>
            </a:r>
            <a:r>
              <a:rPr lang="ru-RU" baseline="0" dirty="0" smtClean="0"/>
              <a:t> в 10 раз.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Уже в 1950-х</a:t>
            </a:r>
            <a:r>
              <a:rPr lang="ru-RU" baseline="0" dirty="0" smtClean="0"/>
              <a:t> г.г. для достижения более высокого углового разрешения астрономы стали использовать </a:t>
            </a:r>
            <a:r>
              <a:rPr lang="ru-RU" b="1" u="sng" baseline="0" dirty="0" smtClean="0">
                <a:solidFill>
                  <a:srgbClr val="FF0000"/>
                </a:solidFill>
              </a:rPr>
              <a:t>радиоинтерферометры</a:t>
            </a:r>
            <a:r>
              <a:rPr lang="ru-RU" baseline="0" dirty="0" smtClean="0"/>
              <a:t> – система из нескольких радиотелескопов, соединенных электрическими связями.</a:t>
            </a:r>
            <a:r>
              <a:rPr lang="en-US" baseline="0" dirty="0" smtClean="0"/>
              <a:t> 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Приборы, фиксирующие УФ излучение, применяются для</a:t>
            </a:r>
            <a:r>
              <a:rPr lang="ru-RU" baseline="0" dirty="0" smtClean="0"/>
              <a:t> изучения соответствующего спектра космических лучей. С их помощью можно получить информацию о плотности, температуре и хим. составе объекта. УФ астрономия занимается в основном наблюдением за далекими звездами и галактиками.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Космический</a:t>
            </a:r>
            <a:r>
              <a:rPr lang="ru-RU" baseline="0" dirty="0" smtClean="0"/>
              <a:t> телескоп «Хаббл» выведен на орбиту в 1990 г. с борта американского корабля многоразового использования «</a:t>
            </a:r>
            <a:r>
              <a:rPr lang="ru-RU" baseline="0" dirty="0" err="1" smtClean="0"/>
              <a:t>Дискаври</a:t>
            </a:r>
            <a:r>
              <a:rPr lang="ru-RU" baseline="0" dirty="0" smtClean="0"/>
              <a:t>».  Это совместный проект НАСА и ЕКА. Телескоп (диаметр объектива 2,4м) рассчитан на работу в видимой области спектра и в областях ультрафиолетового и инфракрасного излучения. </a:t>
            </a:r>
            <a:r>
              <a:rPr lang="ru-RU" dirty="0" smtClean="0"/>
              <a:t>«Хаббл» -очень успешный</a:t>
            </a:r>
            <a:r>
              <a:rPr lang="ru-RU" baseline="0" dirty="0" smtClean="0"/>
              <a:t> астрономический инструмент, с помощью которого было собрано большое количество бесценного научного материала. 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1999г. Был запущен рентгеновский телескоп с наилучшем</a:t>
            </a:r>
            <a:r>
              <a:rPr lang="ru-RU" baseline="0" dirty="0" smtClean="0"/>
              <a:t> угловым разрешением – это обсерватория «</a:t>
            </a:r>
            <a:r>
              <a:rPr lang="ru-RU" baseline="0" dirty="0" err="1" smtClean="0"/>
              <a:t>Чандра</a:t>
            </a:r>
            <a:r>
              <a:rPr lang="ru-RU" baseline="0" dirty="0" smtClean="0"/>
              <a:t>» (НАСА). Изображения, получаемые им в рентгеновских лучах, не уступают по резкости изображениям, создаваемым оптическими телескопами, а чувствительность такова, что позволяет наблюдать многочисленные рентгеновские источники в других галактиках.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Основные</a:t>
            </a:r>
            <a:r>
              <a:rPr lang="ru-RU" baseline="0" dirty="0" smtClean="0"/>
              <a:t> источники рентгеновского излучения в космическом пространстве – это нейтронные звезды, квазары (активные ядра галактик), остатки сверхновых, скопления галактик и черные дыры.</a:t>
            </a:r>
          </a:p>
          <a:p>
            <a:endParaRPr lang="ru-RU" baseline="0" dirty="0" smtClean="0"/>
          </a:p>
          <a:p>
            <a:r>
              <a:rPr lang="ru-RU" baseline="0" dirty="0" smtClean="0"/>
              <a:t>Т.к. земная атмосфера является препятствием для прохождения этого вида лучей, место их работы – искусственные спутники Земли.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Телескоп, созданный Галилеем, представлял собой простую</a:t>
            </a:r>
            <a:r>
              <a:rPr lang="ru-RU" baseline="0" dirty="0" smtClean="0"/>
              <a:t> трубу с линзами, которая позволяла приближать объекты в несколько раз. Приборы такого типа позже стали называть </a:t>
            </a:r>
            <a:r>
              <a:rPr lang="ru-RU" b="1" u="sng" baseline="0" dirty="0" smtClean="0"/>
              <a:t>рефракторами. </a:t>
            </a:r>
            <a:endParaRPr lang="ru-RU" b="0" u="none" baseline="0" dirty="0" smtClean="0"/>
          </a:p>
          <a:p>
            <a:endParaRPr lang="ru-RU" b="0" u="none" baseline="0" dirty="0" smtClean="0"/>
          </a:p>
          <a:p>
            <a:r>
              <a:rPr lang="ru-RU" b="0" u="none" baseline="0" dirty="0" smtClean="0"/>
              <a:t>Сегодня нечто подобное телескопу Галилея можно увидеть в театре – </a:t>
            </a:r>
            <a:r>
              <a:rPr lang="ru-RU" b="1" u="sng" baseline="0" dirty="0" smtClean="0"/>
              <a:t>театральные бинокли </a:t>
            </a:r>
            <a:r>
              <a:rPr lang="ru-RU" b="0" u="none" baseline="0" dirty="0" smtClean="0"/>
              <a:t>очень похожи на первые образцы, сделанные в </a:t>
            </a:r>
            <a:r>
              <a:rPr lang="en-US" b="0" u="none" baseline="0" dirty="0" smtClean="0"/>
              <a:t>XVII</a:t>
            </a:r>
            <a:r>
              <a:rPr lang="ru-RU" b="0" u="none" baseline="0" dirty="0" smtClean="0"/>
              <a:t> в. Галилеем.</a:t>
            </a:r>
          </a:p>
          <a:p>
            <a:endParaRPr lang="ru-RU" b="1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Бинокли и зрительные трубы.</a:t>
            </a:r>
            <a:r>
              <a:rPr lang="ru-RU" b="0" u="none" dirty="0" smtClean="0"/>
              <a:t> Для наблюдателя это неплохой выбор. М.б.</a:t>
            </a:r>
            <a:r>
              <a:rPr lang="ru-RU" b="0" u="none" baseline="0" dirty="0" smtClean="0"/>
              <a:t> использован для наблюдения достаточно ярких и протяженных объектов: Луны, комет, Млечного пути, заметных скоплений и туманностей, общего обзора неба. Новичку проще обращаться с ними, чем с телескопом. По оптическим характеристикам эти инструменты (при условии, что они качественные) м.б. даже лучше дешевого телескопа, а стоимость их ниже. Большое преимущество биноклей – возможность вести наблюдение двумя глазами, что удобно и позволяет разглядеть больше деталей. Выбирая бинокль или зрительную трубу, нужно обратить внимание на диаметр объектива и увеличение инструмента. Обычно они указываются на корпусе инструмента. Напр., бинокль 15х50 – это бинокль с увеличением 15 крат и диаметром объектива 50мм. Для астрономических наблюдение и бинокль, и зрительную трубу, особенно если у них большое увеличение и вес более 500 г, желательно установить на штатив.</a:t>
            </a:r>
            <a:endParaRPr lang="ru-RU" b="1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Изготовить зеркало проще, чем линзу такого же диаметра, поэтому рефлекторы в среднем стоят дешевле рефракторов.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Кроме рефракторов и рефлекторов существует </a:t>
            </a:r>
            <a:r>
              <a:rPr lang="ru-RU" dirty="0" err="1" smtClean="0"/>
              <a:t>компромисный</a:t>
            </a:r>
            <a:r>
              <a:rPr lang="ru-RU" baseline="0" dirty="0" smtClean="0"/>
              <a:t> вариант оптического телескопа – </a:t>
            </a:r>
            <a:r>
              <a:rPr lang="ru-RU" b="1" u="sng" baseline="0" dirty="0" smtClean="0"/>
              <a:t>зеркально-линзовые системы</a:t>
            </a:r>
            <a:r>
              <a:rPr lang="ru-RU" baseline="0" dirty="0" smtClean="0"/>
              <a:t>. </a:t>
            </a:r>
            <a:r>
              <a:rPr lang="ru-RU" dirty="0" smtClean="0"/>
              <a:t>Это системы Шмидта – </a:t>
            </a:r>
            <a:r>
              <a:rPr lang="ru-RU" dirty="0" err="1" smtClean="0"/>
              <a:t>Кассегрена</a:t>
            </a:r>
            <a:r>
              <a:rPr lang="ru-RU" dirty="0" smtClean="0"/>
              <a:t> и </a:t>
            </a:r>
            <a:r>
              <a:rPr lang="ru-RU" dirty="0" err="1" smtClean="0"/>
              <a:t>Максутова</a:t>
            </a:r>
            <a:r>
              <a:rPr lang="ru-RU" dirty="0" smtClean="0"/>
              <a:t> – </a:t>
            </a:r>
            <a:r>
              <a:rPr lang="ru-RU" dirty="0" err="1" smtClean="0"/>
              <a:t>Кассегрена</a:t>
            </a:r>
            <a:r>
              <a:rPr lang="ru-RU" dirty="0" smtClean="0"/>
              <a:t>,</a:t>
            </a:r>
            <a:r>
              <a:rPr lang="ru-RU" baseline="0" dirty="0" smtClean="0"/>
              <a:t> в которых перед зеркалом установлены корректирующие линзы, которые лишены многих недостатков как рефлекторов, так и рефракторов. Зеркало используется в них для фокусировки излучения, линзы – для коррекции изображения.</a:t>
            </a:r>
          </a:p>
          <a:p>
            <a:endParaRPr lang="ru-RU" baseline="0" dirty="0" smtClean="0"/>
          </a:p>
          <a:p>
            <a:r>
              <a:rPr lang="ru-RU" baseline="0" dirty="0" smtClean="0"/>
              <a:t>Такие телескопы применяются преимущественно в </a:t>
            </a:r>
            <a:r>
              <a:rPr lang="ru-RU" b="1" u="sng" baseline="0" dirty="0" smtClean="0"/>
              <a:t>астрометрии</a:t>
            </a:r>
            <a:r>
              <a:rPr lang="ru-RU" baseline="0" dirty="0" smtClean="0"/>
              <a:t> – разделе астрономии, который занимается определением местонахождения небесных объектов.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Астрономию нашего времени часто называют </a:t>
            </a:r>
            <a:r>
              <a:rPr lang="ru-RU" b="1" u="sng" dirty="0" smtClean="0"/>
              <a:t>всеволновой</a:t>
            </a:r>
            <a:r>
              <a:rPr lang="ru-RU" dirty="0" smtClean="0"/>
              <a:t> – т.к. она может исследовать все известные виды излучений, приходящие к нам из</a:t>
            </a:r>
            <a:r>
              <a:rPr lang="ru-RU" baseline="0" dirty="0" smtClean="0"/>
              <a:t> космоса, а также </a:t>
            </a:r>
            <a:r>
              <a:rPr lang="ru-RU" b="1" u="sng" baseline="0" dirty="0" smtClean="0"/>
              <a:t>внеатмосферной</a:t>
            </a:r>
            <a:r>
              <a:rPr lang="ru-RU" baseline="0" dirty="0" smtClean="0"/>
              <a:t> т.к. значительная часть исследований проводиться за пределами земной атмосферы. Телескопы, установленные на различных видах космической техники, ежедневно обогащают наши знания о строении Вселенной.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Космический</a:t>
            </a:r>
            <a:r>
              <a:rPr lang="ru-RU" baseline="0" dirty="0" smtClean="0"/>
              <a:t> телескоп «Хаббл» выведен на орбиту в 1990 г. с борта американского корабля многоразового использования «</a:t>
            </a:r>
            <a:r>
              <a:rPr lang="ru-RU" baseline="0" dirty="0" err="1" smtClean="0"/>
              <a:t>Дискаври</a:t>
            </a:r>
            <a:r>
              <a:rPr lang="ru-RU" baseline="0" dirty="0" smtClean="0"/>
              <a:t>».  Это совместный проект НАСА и ЕКА. Телескоп (диаметр объектива 2,4м) рассчитан на работу в видимой области спектра и в областях ультрафиолетового и инфракрасного излучения.</a:t>
            </a:r>
          </a:p>
          <a:p>
            <a:endParaRPr lang="ru-RU" baseline="0" dirty="0" smtClean="0"/>
          </a:p>
          <a:p>
            <a:r>
              <a:rPr lang="ru-RU" b="1" u="sng" baseline="0" dirty="0" smtClean="0"/>
              <a:t>Отличительная особенность «Хаббла» </a:t>
            </a:r>
            <a:r>
              <a:rPr lang="ru-RU" baseline="0" dirty="0" smtClean="0"/>
              <a:t>- размещение на относительно низкой околоземной орбите, которое позволило время от времени отправлять к нему обслуживающие экспедиции и поддерживать высокую эффективность его работы.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На смену телескопу «Хаббл» готовиться в 2021г. гигантский телескоп «Джеймс </a:t>
            </a:r>
            <a:r>
              <a:rPr lang="ru-RU" baseline="0" dirty="0" err="1" smtClean="0"/>
              <a:t>Уэбб</a:t>
            </a:r>
            <a:r>
              <a:rPr lang="ru-RU" baseline="0" dirty="0" smtClean="0"/>
              <a:t>» с объективом диаметром 6,5м из отдельных 6-тиугольных сегментов.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1999г. Был запущен рентгеновский телескоп с наилучшем</a:t>
            </a:r>
            <a:r>
              <a:rPr lang="ru-RU" baseline="0" dirty="0" smtClean="0"/>
              <a:t> угловым разрешением – это обсерватория «</a:t>
            </a:r>
            <a:r>
              <a:rPr lang="ru-RU" baseline="0" dirty="0" err="1" smtClean="0"/>
              <a:t>Чандра</a:t>
            </a:r>
            <a:r>
              <a:rPr lang="ru-RU" baseline="0" dirty="0" smtClean="0"/>
              <a:t>» (НАСА). Изображения, получаемые им в рентгеновских лучах, не уступают по резкости изображениям, создаваемым оптическими телескопами, а чувствительность такова, что позволяет наблюдать многочисленные рентгеновские источники в других галактиках.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Первый инфракрасный телескоп был запущен в космос в январе 1983г. В рамках совместного американо-европейского проекта </a:t>
            </a:r>
            <a:r>
              <a:rPr lang="en-US" dirty="0" smtClean="0"/>
              <a:t>IRAS</a:t>
            </a:r>
            <a:r>
              <a:rPr lang="ru-RU" dirty="0" smtClean="0"/>
              <a:t>. Главными задачами этого телескопа были поиск источников длинноволнового  </a:t>
            </a:r>
            <a:r>
              <a:rPr lang="ru-RU" dirty="0" err="1" smtClean="0"/>
              <a:t>ИК-излучения</a:t>
            </a:r>
            <a:r>
              <a:rPr lang="ru-RU" dirty="0" smtClean="0"/>
              <a:t> и составление карты небосвода в </a:t>
            </a:r>
            <a:r>
              <a:rPr lang="ru-RU" dirty="0" err="1" smtClean="0"/>
              <a:t>ИК-диапозоне</a:t>
            </a:r>
            <a:r>
              <a:rPr lang="ru-RU" dirty="0" smtClean="0"/>
              <a:t>. При помощи этого телескопа было обнаружено около 250 тыс. источников. Затем в ноябре 1995г. начала работу космическая обсерватория </a:t>
            </a:r>
            <a:r>
              <a:rPr lang="en-US" dirty="0" smtClean="0"/>
              <a:t>ISO</a:t>
            </a:r>
            <a:r>
              <a:rPr lang="ru-RU" dirty="0" smtClean="0"/>
              <a:t>. В ее работе принимали участие специалисты из стран Европы, Японии и США. За время работы </a:t>
            </a:r>
            <a:r>
              <a:rPr lang="en-US" dirty="0" smtClean="0"/>
              <a:t>ISO</a:t>
            </a:r>
            <a:r>
              <a:rPr lang="ru-RU" dirty="0" smtClean="0"/>
              <a:t> было сделано около 30 тыс. наблюдений. В начале ХХ</a:t>
            </a:r>
            <a:r>
              <a:rPr lang="en-US" dirty="0" smtClean="0"/>
              <a:t>I</a:t>
            </a:r>
            <a:r>
              <a:rPr lang="ru-RU" dirty="0" smtClean="0"/>
              <a:t> века в космосе работало сразу</a:t>
            </a:r>
            <a:r>
              <a:rPr lang="ru-RU" baseline="0" dirty="0" smtClean="0"/>
              <a:t> несколько крупных </a:t>
            </a:r>
            <a:r>
              <a:rPr lang="ru-RU" baseline="0" dirty="0" err="1" smtClean="0"/>
              <a:t>ИК-обсерваторий</a:t>
            </a:r>
            <a:r>
              <a:rPr lang="ru-RU" baseline="0" dirty="0" smtClean="0"/>
              <a:t>.</a:t>
            </a:r>
          </a:p>
          <a:p>
            <a:endParaRPr lang="ru-RU" baseline="0" dirty="0" smtClean="0"/>
          </a:p>
          <a:p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Инфракрасная астрономия анализирует ИК</a:t>
            </a:r>
            <a:r>
              <a:rPr lang="ru-RU" baseline="0" dirty="0" smtClean="0"/>
              <a:t> </a:t>
            </a:r>
            <a:r>
              <a:rPr lang="ru-RU" dirty="0" smtClean="0"/>
              <a:t>лучи, приходящие из глубин Вселенной. Т.к. значительная их часть поглощается атмосферой нашей планеты, приборы, работающие в данном диапазоне, обычно размещают на спутниках.</a:t>
            </a:r>
            <a:r>
              <a:rPr lang="ru-RU" baseline="0" dirty="0" smtClean="0"/>
              <a:t> </a:t>
            </a:r>
          </a:p>
          <a:p>
            <a:endParaRPr lang="ru-RU" baseline="0" dirty="0" smtClean="0"/>
          </a:p>
          <a:p>
            <a:r>
              <a:rPr lang="ru-RU" baseline="0" dirty="0" smtClean="0"/>
              <a:t>ИК телескопы особенно эффективны для изучения холодных объектов – остывающих звезд, планет, расположенных за пределами Солнечной системы, космических молекулярных облаков, газопылевых звездных дисков.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5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7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3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9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4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0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26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58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16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74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32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90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48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0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26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5"/>
            <a:ext cx="4376870" cy="63976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5"/>
            <a:ext cx="4378590" cy="639762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3052"/>
            <a:ext cx="3259006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5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5813" indent="0">
              <a:buNone/>
              <a:defRPr sz="3200"/>
            </a:lvl2pPr>
            <a:lvl3pPr marL="1031626" indent="0">
              <a:buNone/>
              <a:defRPr sz="2700"/>
            </a:lvl3pPr>
            <a:lvl4pPr marL="1547439" indent="0">
              <a:buNone/>
              <a:defRPr sz="2300"/>
            </a:lvl4pPr>
            <a:lvl5pPr marL="2063252" indent="0">
              <a:buNone/>
              <a:defRPr sz="2300"/>
            </a:lvl5pPr>
            <a:lvl6pPr marL="2579065" indent="0">
              <a:buNone/>
              <a:defRPr sz="2300"/>
            </a:lvl6pPr>
            <a:lvl7pPr marL="3094878" indent="0">
              <a:buNone/>
              <a:defRPr sz="2300"/>
            </a:lvl7pPr>
            <a:lvl8pPr marL="3610691" indent="0">
              <a:buNone/>
              <a:defRPr sz="2300"/>
            </a:lvl8pPr>
            <a:lvl9pPr marL="412650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103163" tIns="51581" rIns="103163" bIns="5158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103163" tIns="51581" rIns="103163" bIns="5158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5"/>
            <a:ext cx="23114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5"/>
            <a:ext cx="31369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5"/>
            <a:ext cx="23114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3162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860" indent="-386860" algn="l" defTabSz="1031626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8196" indent="-322383" algn="l" defTabSz="103162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9533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5346" indent="-257907" algn="l" defTabSz="103162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1159" indent="-257907" algn="l" defTabSz="103162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6972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52785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598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84411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813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626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7439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3252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9065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4878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691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6504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5%D0%BD%D1%82%D0%B3%D0%B5%D0%BD%D0%BE%D0%B2%D1%81%D0%BA%D0%B8%D0%B9_%D1%82%D0%B5%D0%BB%D0%B5%D1%81%D0%BA%D0%BE%D0%BF" TargetMode="External"/><Relationship Id="rId3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7" Type="http://schemas.openxmlformats.org/officeDocument/2006/relationships/hyperlink" Target="https://ru.wikipedia.org/wiki/%D0%A0%D0%B0%D0%B4%D0%B8%D0%BE%D1%82%D0%B5%D0%BB%D0%B5%D1%81%D0%BA%D0%BE%D0%B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E%D0%BF%D1%82%D0%B8%D1%87%D0%B5%D1%81%D0%BA%D0%B8%D0%B9_%D1%82%D0%B5%D0%BB%D0%B5%D1%81%D0%BA%D0%BE%D0%BF" TargetMode="External"/><Relationship Id="rId11" Type="http://schemas.openxmlformats.org/officeDocument/2006/relationships/hyperlink" Target="https://ru.wikipedia.org/wiki/%D0%93%D1%80%D0%B0%D0%B2%D0%B8%D1%82%D0%B0%D1%86%D0%B8%D0%BE%D0%BD%D0%BD%D0%B0%D1%8F_%D0%B2%D0%BE%D0%BB%D0%BD%D0%B0" TargetMode="External"/><Relationship Id="rId5" Type="http://schemas.openxmlformats.org/officeDocument/2006/relationships/hyperlink" Target="https://ru.wikipedia.org/wiki/%D0%A1%D0%B2%D0%B5%D1%82" TargetMode="External"/><Relationship Id="rId10" Type="http://schemas.openxmlformats.org/officeDocument/2006/relationships/hyperlink" Target="https://ru.wikipedia.org/wiki/%D0%9D%D0%B5%D0%B9%D1%82%D1%80%D0%B8%D0%BD%D0%BE" TargetMode="External"/><Relationship Id="rId4" Type="http://schemas.openxmlformats.org/officeDocument/2006/relationships/hyperlink" Target="https://ru.wikipedia.org/wiki/%D0%AD%D0%BB%D0%B5%D0%BA%D1%82%D1%80%D0%BE%D0%BC%D0%B0%D0%B3%D0%BD%D0%B8%D1%82%D0%BD%D0%BE%D0%B5_%D0%B8%D0%B7%D0%BB%D1%83%D1%87%D0%B5%D0%BD%D0%B8%D0%B5" TargetMode="External"/><Relationship Id="rId9" Type="http://schemas.openxmlformats.org/officeDocument/2006/relationships/hyperlink" Target="https://ru.wikipedia.org/wiki/%D0%93%D0%B0%D0%BC%D0%BC%D0%B0-%D1%82%D0%B5%D0%BB%D0%B5%D1%81%D0%BA%D0%BE%D0%B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62523" y="2204869"/>
            <a:ext cx="8420100" cy="1470025"/>
          </a:xfrm>
        </p:spPr>
        <p:txBody>
          <a:bodyPr>
            <a:noAutofit/>
          </a:bodyPr>
          <a:lstStyle/>
          <a:p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Телескопы</a:t>
            </a: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</a:t>
            </a: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</a:t>
            </a:r>
            <a:r>
              <a:rPr lang="en-US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назначение.</a:t>
            </a:r>
            <a:b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Оптические </a:t>
            </a:r>
            <a:r>
              <a:rPr lang="ru-RU" sz="6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телескопов.</a:t>
            </a:r>
            <a:endParaRPr lang="ru-RU" sz="6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40"/>
            <a:ext cx="8915400" cy="994122"/>
          </a:xfrm>
        </p:spPr>
        <p:txBody>
          <a:bodyPr>
            <a:noAutofit/>
          </a:bodyPr>
          <a:lstStyle/>
          <a:p>
            <a:r>
              <a:rPr lang="ru-RU" sz="2300" dirty="0" smtClean="0"/>
              <a:t>Телескоп Национальной обсерватории </a:t>
            </a:r>
            <a:r>
              <a:rPr lang="ru-RU" sz="2300" dirty="0" err="1" smtClean="0"/>
              <a:t>Китт-Пик</a:t>
            </a:r>
            <a:r>
              <a:rPr lang="ru-RU" sz="2300" dirty="0" smtClean="0"/>
              <a:t> в США, штат Аризона. Здесь исследуют в том числе околоземные астероиды, </a:t>
            </a:r>
            <a:r>
              <a:rPr lang="ru-RU" sz="2300" dirty="0" err="1" smtClean="0"/>
              <a:t>гамма-всплески</a:t>
            </a:r>
            <a:r>
              <a:rPr lang="ru-RU" sz="2300" dirty="0" smtClean="0"/>
              <a:t>, Млечный путь и другие галактики.</a:t>
            </a:r>
            <a:endParaRPr lang="ru-RU" sz="2300" dirty="0"/>
          </a:p>
        </p:txBody>
      </p:sp>
      <p:pic>
        <p:nvPicPr>
          <p:cNvPr id="4" name="Содержимое 3" descr="unnamed (1)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1412776"/>
            <a:ext cx="9305443" cy="517818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5300" y="260648"/>
            <a:ext cx="8915400" cy="648072"/>
          </a:xfrm>
        </p:spPr>
        <p:txBody>
          <a:bodyPr>
            <a:normAutofit fontScale="90000"/>
          </a:bodyPr>
          <a:lstStyle/>
          <a:p>
            <a:r>
              <a:rPr lang="ru-RU" sz="2500" dirty="0" smtClean="0"/>
              <a:t>Радиотелескоп имени </a:t>
            </a:r>
            <a:r>
              <a:rPr lang="ru-RU" sz="2500" dirty="0" err="1" smtClean="0"/>
              <a:t>Бенарда</a:t>
            </a:r>
            <a:r>
              <a:rPr lang="ru-RU" sz="2500" dirty="0" smtClean="0"/>
              <a:t> </a:t>
            </a:r>
            <a:r>
              <a:rPr lang="ru-RU" sz="2500" dirty="0" err="1" smtClean="0"/>
              <a:t>Ловелла</a:t>
            </a:r>
            <a:r>
              <a:rPr lang="ru-RU" sz="2500" dirty="0" smtClean="0"/>
              <a:t> находиться в обсерватории «</a:t>
            </a:r>
            <a:r>
              <a:rPr lang="ru-RU" sz="2500" dirty="0" err="1" smtClean="0"/>
              <a:t>Джодрелл-Бэнк</a:t>
            </a:r>
            <a:r>
              <a:rPr lang="ru-RU" sz="2500" dirty="0" smtClean="0"/>
              <a:t>» в Англии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500" dirty="0" smtClean="0"/>
              <a:t>. </a:t>
            </a: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IMG_1317-04-10-19-01-47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908722"/>
            <a:ext cx="9361040" cy="5760640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634082"/>
          </a:xfrm>
        </p:spPr>
        <p:txBody>
          <a:bodyPr>
            <a:noAutofit/>
          </a:bodyPr>
          <a:lstStyle/>
          <a:p>
            <a:r>
              <a:rPr lang="ru-RU" sz="4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Приемники излучения и изображения</a:t>
            </a:r>
            <a:endParaRPr lang="ru-RU" sz="4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9" descr="IMG_1316-04-10-19-01-47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1628801"/>
            <a:ext cx="9205023" cy="4896544"/>
          </a:xfrm>
        </p:spPr>
      </p:pic>
      <p:sp>
        <p:nvSpPr>
          <p:cNvPr id="11" name="Прямоугольник 10"/>
          <p:cNvSpPr/>
          <p:nvPr/>
        </p:nvSpPr>
        <p:spPr>
          <a:xfrm>
            <a:off x="350489" y="836712"/>
            <a:ext cx="9205023" cy="812056"/>
          </a:xfrm>
          <a:prstGeom prst="rect">
            <a:avLst/>
          </a:prstGeom>
        </p:spPr>
        <p:txBody>
          <a:bodyPr wrap="square" lIns="103163" tIns="51581" rIns="103163" bIns="51581">
            <a:spAutoFit/>
          </a:bodyPr>
          <a:lstStyle/>
          <a:p>
            <a:pPr algn="just"/>
            <a:r>
              <a:rPr lang="ru-RU" sz="2300" dirty="0" smtClean="0"/>
              <a:t>Сферический радиотелескоп </a:t>
            </a:r>
            <a:r>
              <a:rPr lang="en-US" sz="2300" dirty="0" smtClean="0"/>
              <a:t>FAST</a:t>
            </a:r>
            <a:r>
              <a:rPr lang="ru-RU" sz="2300" dirty="0" smtClean="0"/>
              <a:t>  с 500-метровой апертурой  находиться в провинции </a:t>
            </a:r>
            <a:r>
              <a:rPr lang="ru-RU" sz="2300" dirty="0" err="1" smtClean="0"/>
              <a:t>Гуйчжоу</a:t>
            </a:r>
            <a:r>
              <a:rPr lang="ru-RU" sz="2300" dirty="0" smtClean="0"/>
              <a:t>, Китай. </a:t>
            </a:r>
            <a:endParaRPr lang="ru-RU" sz="2300" dirty="0"/>
          </a:p>
        </p:txBody>
      </p:sp>
    </p:spTree>
    <p:extLst>
      <p:ext uri="{BB962C8B-B14F-4D97-AF65-F5344CB8AC3E}">
        <p14:creationId xmlns="" xmlns:p14="http://schemas.microsoft.com/office/powerpoint/2010/main" val="2235733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Крупным отечественным радиотелескопом является РАТАН – 600 (Радиотелескоп Академии наук диаметром 600м), сооруженный в 1976 г. на Северном Кавказе, близ станицы Зеленчукской.</a:t>
            </a:r>
            <a:endParaRPr lang="ru-RU" dirty="0"/>
          </a:p>
        </p:txBody>
      </p:sp>
      <p:pic>
        <p:nvPicPr>
          <p:cNvPr id="6" name="Содержимое 5" descr="IMG_1319-04-10-19-01-47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4488" y="1412776"/>
            <a:ext cx="9217024" cy="511256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IMG_1334-04-10-19-01-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188640"/>
            <a:ext cx="9361040" cy="6480720"/>
          </a:xfrm>
        </p:spPr>
      </p:pic>
    </p:spTree>
    <p:extLst>
      <p:ext uri="{BB962C8B-B14F-4D97-AF65-F5344CB8AC3E}">
        <p14:creationId xmlns="" xmlns:p14="http://schemas.microsoft.com/office/powerpoint/2010/main" val="18375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3165" y="54868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Содержимое 11" descr="IMG_1371-04-10-19-01-49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332656"/>
            <a:ext cx="9205023" cy="6264696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Содержимое 10" descr="IMG_1345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260649"/>
            <a:ext cx="9205023" cy="6336704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Содержимое 10" descr="IMG_1343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260650"/>
            <a:ext cx="9361040" cy="6408712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6506" y="260648"/>
            <a:ext cx="8915400" cy="432048"/>
          </a:xfrm>
        </p:spPr>
        <p:txBody>
          <a:bodyPr>
            <a:noAutofit/>
          </a:bodyPr>
          <a:lstStyle/>
          <a:p>
            <a:r>
              <a:rPr lang="ru-RU" sz="2700" b="1" dirty="0" smtClean="0"/>
              <a:t>ИК – телескопы для исследования реликтового излучения</a:t>
            </a:r>
            <a:endParaRPr lang="ru-RU" sz="2700" b="1" dirty="0"/>
          </a:p>
        </p:txBody>
      </p:sp>
      <p:pic>
        <p:nvPicPr>
          <p:cNvPr id="9" name="Содержимое 8" descr="IMG_1322-04-10-19-01-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764704"/>
            <a:ext cx="9205023" cy="5832648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8544" y="836712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6000" b="1" dirty="0" smtClean="0"/>
          </a:p>
          <a:p>
            <a:pPr algn="ctr"/>
            <a:r>
              <a:rPr lang="ru-RU" sz="6000" b="1" dirty="0" smtClean="0"/>
              <a:t>Разнообразие оптических приборов астронома</a:t>
            </a:r>
            <a:endParaRPr lang="ru-RU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06090"/>
          </a:xfrm>
        </p:spPr>
        <p:txBody>
          <a:bodyPr>
            <a:noAutofit/>
          </a:bodyPr>
          <a:lstStyle/>
          <a:p>
            <a:r>
              <a:rPr lang="ru-RU" sz="4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телескопа:</a:t>
            </a:r>
            <a:endParaRPr lang="ru-RU" sz="4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60512" y="1196752"/>
            <a:ext cx="8928992" cy="511256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u="sng" dirty="0" smtClean="0">
                <a:solidFill>
                  <a:srgbClr val="C00000"/>
                </a:solidFill>
              </a:rPr>
              <a:t>Телескоп </a:t>
            </a:r>
            <a:r>
              <a:rPr lang="ru-RU" sz="2000" dirty="0" smtClean="0"/>
              <a:t> (от </a:t>
            </a:r>
            <a:r>
              <a:rPr lang="ru-RU" sz="2000" dirty="0" err="1" smtClean="0">
                <a:hlinkClick r:id="rId3" tooltip="Древнегреческий язык"/>
              </a:rPr>
              <a:t>др.-греч</a:t>
            </a:r>
            <a:r>
              <a:rPr lang="ru-RU" sz="2000" dirty="0" smtClean="0">
                <a:hlinkClick r:id="rId3" tooltip="Древнегреческий язык"/>
              </a:rPr>
              <a:t>.</a:t>
            </a:r>
            <a:r>
              <a:rPr lang="ru-RU" sz="2000" dirty="0" smtClean="0"/>
              <a:t> </a:t>
            </a:r>
            <a:r>
              <a:rPr lang="ru-RU" sz="2000" dirty="0" err="1" smtClean="0"/>
              <a:t>τῆλε </a:t>
            </a:r>
            <a:r>
              <a:rPr lang="ru-RU" sz="2000" dirty="0" smtClean="0"/>
              <a:t>[</a:t>
            </a:r>
            <a:r>
              <a:rPr lang="ru-RU" sz="2000" dirty="0" err="1" smtClean="0"/>
              <a:t>tele</a:t>
            </a:r>
            <a:r>
              <a:rPr lang="ru-RU" sz="2000" dirty="0" smtClean="0"/>
              <a:t>] «далеко» + </a:t>
            </a:r>
            <a:r>
              <a:rPr lang="ru-RU" sz="2000" dirty="0" err="1" smtClean="0"/>
              <a:t>σκοπέω</a:t>
            </a:r>
            <a:r>
              <a:rPr lang="ru-RU" sz="2000" dirty="0" smtClean="0"/>
              <a:t> [</a:t>
            </a:r>
            <a:r>
              <a:rPr lang="ru-RU" sz="2000" dirty="0" err="1" smtClean="0"/>
              <a:t>skopeo</a:t>
            </a:r>
            <a:r>
              <a:rPr lang="ru-RU" sz="2000" dirty="0" smtClean="0"/>
              <a:t>] «смотрю») -</a:t>
            </a:r>
          </a:p>
          <a:p>
            <a:pPr>
              <a:buNone/>
            </a:pPr>
            <a:r>
              <a:rPr lang="ru-RU" sz="2000" dirty="0" smtClean="0"/>
              <a:t> — прибор, с помощью которого можно наблюдать отдалённые объекты путём сбора </a:t>
            </a:r>
            <a:r>
              <a:rPr lang="ru-RU" sz="2000" dirty="0" smtClean="0">
                <a:hlinkClick r:id="rId4" tooltip="Электромагнитное излучение"/>
              </a:rPr>
              <a:t>электромагнитного излучения</a:t>
            </a:r>
            <a:r>
              <a:rPr lang="ru-RU" sz="2000" dirty="0" smtClean="0"/>
              <a:t> (например, </a:t>
            </a:r>
            <a:r>
              <a:rPr lang="ru-RU" sz="2000" dirty="0" smtClean="0">
                <a:hlinkClick r:id="rId5" tooltip="Свет"/>
              </a:rPr>
              <a:t>видимого света</a:t>
            </a:r>
            <a:r>
              <a:rPr lang="ru-RU" sz="2000" dirty="0" smtClean="0"/>
              <a:t>).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Существуют телескопы для всех диапазонов электромагнитного спектра:</a:t>
            </a:r>
          </a:p>
          <a:p>
            <a:r>
              <a:rPr lang="ru-RU" sz="2000" dirty="0" smtClean="0">
                <a:hlinkClick r:id="rId6" tooltip="Оптический телескоп"/>
              </a:rPr>
              <a:t>оптические телескопы</a:t>
            </a:r>
            <a:r>
              <a:rPr lang="ru-RU" sz="2000" dirty="0" smtClean="0"/>
              <a:t>,</a:t>
            </a:r>
          </a:p>
          <a:p>
            <a:r>
              <a:rPr lang="ru-RU" sz="2000" dirty="0" smtClean="0">
                <a:hlinkClick r:id="rId7" tooltip="Радиотелескоп"/>
              </a:rPr>
              <a:t>радиотелескопы</a:t>
            </a:r>
            <a:r>
              <a:rPr lang="ru-RU" sz="2000" dirty="0" smtClean="0"/>
              <a:t>,</a:t>
            </a:r>
          </a:p>
          <a:p>
            <a:r>
              <a:rPr lang="ru-RU" sz="2000" dirty="0" smtClean="0">
                <a:hlinkClick r:id="rId8" tooltip="Рентгеновский телескоп"/>
              </a:rPr>
              <a:t>рентгеновские телескопы</a:t>
            </a:r>
            <a:r>
              <a:rPr lang="ru-RU" sz="2000" dirty="0" smtClean="0"/>
              <a:t>,</a:t>
            </a:r>
          </a:p>
          <a:p>
            <a:r>
              <a:rPr lang="ru-RU" sz="2000" dirty="0" err="1" smtClean="0">
                <a:hlinkClick r:id="rId9" tooltip="Гамма-телескоп"/>
              </a:rPr>
              <a:t>гамма-телескопы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Кроме того, детекторы </a:t>
            </a:r>
            <a:r>
              <a:rPr lang="ru-RU" sz="2000" dirty="0" smtClean="0">
                <a:hlinkClick r:id="rId10" tooltip="Нейтрино"/>
              </a:rPr>
              <a:t>нейтрино</a:t>
            </a:r>
            <a:r>
              <a:rPr lang="ru-RU" sz="2000" dirty="0" smtClean="0"/>
              <a:t> часто называют </a:t>
            </a:r>
            <a:r>
              <a:rPr lang="ru-RU" sz="2000" i="1" dirty="0" smtClean="0"/>
              <a:t>нейтринными телескопами</a:t>
            </a:r>
            <a:r>
              <a:rPr lang="ru-RU" sz="2000" dirty="0" smtClean="0"/>
              <a:t>. Также телескопами могут называть детекторы </a:t>
            </a:r>
            <a:r>
              <a:rPr lang="ru-RU" sz="2000" dirty="0" smtClean="0">
                <a:hlinkClick r:id="rId11" tooltip="Гравитационная волна"/>
              </a:rPr>
              <a:t>гравитационных волн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ru-RU" sz="2000" dirty="0" smtClean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1367-04-10-19-01-49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260649"/>
            <a:ext cx="9205023" cy="6336704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1401736"/>
            <a:ext cx="9339955" cy="5164892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497" y="404666"/>
            <a:ext cx="8915400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1" name="Содержимое 10" descr="IMG_1374-04-10-19-01-4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188642"/>
            <a:ext cx="9361040" cy="6552728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6800" dirty="0"/>
          </a:p>
        </p:txBody>
      </p:sp>
      <p:pic>
        <p:nvPicPr>
          <p:cNvPr id="10" name="Рисунок 9" descr="IMG_1356-04-10-19-01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498" y="260649"/>
            <a:ext cx="9049005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40"/>
            <a:ext cx="89154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Исаак Ньютон (1642-1727г.г.)</a:t>
            </a:r>
            <a:endParaRPr lang="ru-RU" dirty="0"/>
          </a:p>
        </p:txBody>
      </p:sp>
      <p:pic>
        <p:nvPicPr>
          <p:cNvPr id="5" name="Содержимое 4" descr="unnamed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1196755"/>
            <a:ext cx="5382598" cy="539005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7069" y="1268762"/>
            <a:ext cx="4056451" cy="5256584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В 1668 г. он построил первый отражательный телескоп.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6 февраля 1672 г. предоставил Лондонскому королевскому обществу естественных наук доклад «Новая теория света и цветов». 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В течение 30 лет (с 1666 по 1696г.) Исаак Ньютон занимался хим. опытами и металлургией.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06090"/>
          </a:xfrm>
        </p:spPr>
        <p:txBody>
          <a:bodyPr>
            <a:noAutofit/>
          </a:bodyPr>
          <a:lstStyle/>
          <a:p>
            <a:r>
              <a:rPr lang="ru-RU" sz="6800" dirty="0" smtClean="0"/>
              <a:t>Рефракторы</a:t>
            </a:r>
            <a:endParaRPr lang="ru-RU" sz="6800" dirty="0"/>
          </a:p>
        </p:txBody>
      </p:sp>
      <p:pic>
        <p:nvPicPr>
          <p:cNvPr id="4" name="Содержимое 3" descr="IMG_1358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18974" y="1124746"/>
            <a:ext cx="4914546" cy="5544616"/>
          </a:xfrm>
        </p:spPr>
      </p:pic>
      <p:sp>
        <p:nvSpPr>
          <p:cNvPr id="5" name="Прямоугольник 4"/>
          <p:cNvSpPr/>
          <p:nvPr/>
        </p:nvSpPr>
        <p:spPr>
          <a:xfrm>
            <a:off x="350489" y="1124745"/>
            <a:ext cx="4446494" cy="5544615"/>
          </a:xfrm>
          <a:prstGeom prst="rect">
            <a:avLst/>
          </a:prstGeom>
        </p:spPr>
        <p:txBody>
          <a:bodyPr wrap="square" lIns="103163" tIns="51581" rIns="103163" bIns="5158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Объектив – это линза или система линз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Прочная конструкция трубы и ее герметичность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Не требует частой настройки и обслуживания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Дают контрастное и четкое изображение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Хороши при наблюдении планет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Недостатки: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Хроматическая аберрация изображения – окрашено по краям в различные цвета (кроме апохроматов)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Приборы с большим диаметром объектива стоят дороже, чем подобного размера телескопы др. систем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06090"/>
          </a:xfrm>
        </p:spPr>
        <p:txBody>
          <a:bodyPr>
            <a:noAutofit/>
          </a:bodyPr>
          <a:lstStyle/>
          <a:p>
            <a:r>
              <a:rPr lang="ru-RU" sz="6800" dirty="0" smtClean="0"/>
              <a:t>Рефлекторы</a:t>
            </a:r>
            <a:endParaRPr lang="ru-RU" sz="6800" dirty="0"/>
          </a:p>
        </p:txBody>
      </p:sp>
      <p:pic>
        <p:nvPicPr>
          <p:cNvPr id="4" name="Содержимое 3" descr="IMG_1359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31009" y="1124745"/>
            <a:ext cx="4602511" cy="5472608"/>
          </a:xfrm>
        </p:spPr>
      </p:pic>
      <p:sp>
        <p:nvSpPr>
          <p:cNvPr id="5" name="Прямоугольник 4"/>
          <p:cNvSpPr/>
          <p:nvPr/>
        </p:nvSpPr>
        <p:spPr>
          <a:xfrm>
            <a:off x="350489" y="1052739"/>
            <a:ext cx="4758529" cy="5644148"/>
          </a:xfrm>
          <a:prstGeom prst="rect">
            <a:avLst/>
          </a:prstGeom>
        </p:spPr>
        <p:txBody>
          <a:bodyPr wrap="square" lIns="103163" tIns="51581" rIns="103163" bIns="5158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Объектив – это зеркало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среднем стоят дешевле рефракторов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Меньше вес телескопа (т.к. зеркало легче линзы)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Нет хроматической аберрации изображения (т.к. лучи в них не преломляются, а отражаются)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Недостатки: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Изображение менее контрастное, чем в рефракторах (из-за потерь на вторичном зеркале)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Труба негерметична, поэтому внутрь легко попадает пыль и грязь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Зеркальное покрытие со временем тускнеет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Есть сферическая </a:t>
            </a:r>
            <a:r>
              <a:rPr lang="ru-RU" dirty="0" err="1" smtClean="0"/>
              <a:t>аберакция</a:t>
            </a:r>
            <a:r>
              <a:rPr lang="ru-RU" dirty="0" smtClean="0"/>
              <a:t> – объекты по краям более размыты, чем в центре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Требует юстировки – настройки оптики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88642"/>
            <a:ext cx="8915400" cy="504056"/>
          </a:xfrm>
        </p:spPr>
        <p:txBody>
          <a:bodyPr>
            <a:noAutofit/>
          </a:bodyPr>
          <a:lstStyle/>
          <a:p>
            <a:r>
              <a:rPr lang="ru-RU" sz="4500" dirty="0" smtClean="0"/>
              <a:t>Зеркально-линзовые телескопы</a:t>
            </a:r>
            <a:endParaRPr lang="ru-RU" sz="4500" dirty="0"/>
          </a:p>
        </p:txBody>
      </p:sp>
      <p:pic>
        <p:nvPicPr>
          <p:cNvPr id="4" name="Содержимое 3" descr="IMG_1362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40965" y="980728"/>
            <a:ext cx="4992555" cy="5688632"/>
          </a:xfrm>
        </p:spPr>
      </p:pic>
      <p:sp>
        <p:nvSpPr>
          <p:cNvPr id="5" name="Прямоугольник 4"/>
          <p:cNvSpPr/>
          <p:nvPr/>
        </p:nvSpPr>
        <p:spPr>
          <a:xfrm>
            <a:off x="428498" y="980729"/>
            <a:ext cx="4134459" cy="3181935"/>
          </a:xfrm>
          <a:prstGeom prst="rect">
            <a:avLst/>
          </a:prstGeom>
        </p:spPr>
        <p:txBody>
          <a:bodyPr wrap="square" lIns="103163" tIns="51581" rIns="103163" bIns="5158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Объектив – это и линзы, и зеркала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Труба короткая и герметичная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Лишены многих недостатков как рефлекторов, так и рефракторов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Удобен при транспортировки</a:t>
            </a:r>
          </a:p>
          <a:p>
            <a:endParaRPr lang="ru-RU" dirty="0" smtClean="0"/>
          </a:p>
          <a:p>
            <a:r>
              <a:rPr lang="ru-RU" b="1" u="sng" dirty="0" smtClean="0">
                <a:solidFill>
                  <a:srgbClr val="FF0000"/>
                </a:solidFill>
              </a:rPr>
              <a:t>Недостатки:</a:t>
            </a:r>
          </a:p>
          <a:p>
            <a:endParaRPr lang="ru-RU" b="1" u="sng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среднем стоят дороже  рефракторов и рефлекторов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1805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Выбор инструмента</a:t>
            </a:r>
            <a:endParaRPr lang="ru-RU" sz="4000" b="1" dirty="0"/>
          </a:p>
        </p:txBody>
      </p:sp>
      <p:pic>
        <p:nvPicPr>
          <p:cNvPr id="5" name="Содержимое 4" descr="IMG_1365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908720"/>
            <a:ext cx="9376592" cy="5688632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364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260649"/>
            <a:ext cx="9361040" cy="6336704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3165" y="54868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Содержимое 11" descr="IMG_1371-04-10-19-01-49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332656"/>
            <a:ext cx="9205023" cy="6264696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704528" y="404664"/>
            <a:ext cx="8659365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4558" y="620690"/>
            <a:ext cx="8420100" cy="2232248"/>
          </a:xfrm>
        </p:spPr>
        <p:txBody>
          <a:bodyPr>
            <a:normAutofit/>
          </a:bodyPr>
          <a:lstStyle/>
          <a:p>
            <a: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6496" y="404665"/>
            <a:ext cx="9145016" cy="5090150"/>
          </a:xfrm>
          <a:prstGeom prst="rect">
            <a:avLst/>
          </a:prstGeom>
        </p:spPr>
        <p:txBody>
          <a:bodyPr wrap="square" lIns="103163" tIns="51581" rIns="103163" bIns="51581">
            <a:spAutoFit/>
          </a:bodyPr>
          <a:lstStyle/>
          <a:p>
            <a:pPr algn="just"/>
            <a:r>
              <a:rPr lang="ru-RU" sz="3600" u="sng" dirty="0" smtClean="0">
                <a:solidFill>
                  <a:srgbClr val="FF0000"/>
                </a:solidFill>
              </a:rPr>
              <a:t>Объектив</a:t>
            </a:r>
            <a:r>
              <a:rPr lang="ru-RU" sz="3600" dirty="0" smtClean="0"/>
              <a:t> – часть телескопа, собирающая световые лучи.</a:t>
            </a:r>
          </a:p>
          <a:p>
            <a:pPr algn="just"/>
            <a:endParaRPr lang="ru-RU" sz="3600" dirty="0" smtClean="0"/>
          </a:p>
          <a:p>
            <a:pPr algn="just"/>
            <a:r>
              <a:rPr lang="ru-RU" sz="3600" u="sng" dirty="0" smtClean="0">
                <a:solidFill>
                  <a:srgbClr val="FF0000"/>
                </a:solidFill>
              </a:rPr>
              <a:t>Фокус</a:t>
            </a:r>
            <a:r>
              <a:rPr lang="ru-RU" sz="3600" dirty="0" smtClean="0"/>
              <a:t> -  точка, в которой собранные объективом лучи образуют изображение объекта.</a:t>
            </a:r>
          </a:p>
          <a:p>
            <a:pPr algn="just"/>
            <a:endParaRPr lang="ru-RU" sz="3600" dirty="0" smtClean="0"/>
          </a:p>
          <a:p>
            <a:pPr algn="just"/>
            <a:r>
              <a:rPr lang="ru-RU" sz="3600" u="sng" dirty="0" smtClean="0">
                <a:solidFill>
                  <a:srgbClr val="FF0000"/>
                </a:solidFill>
              </a:rPr>
              <a:t>Окуляр</a:t>
            </a:r>
            <a:r>
              <a:rPr lang="ru-RU" sz="3600" dirty="0" smtClean="0"/>
              <a:t> -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/>
              <a:t>линза или система линз, увеличивающая изображение в фокусе.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874157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endParaRPr lang="ru-RU" sz="6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IMG_1376-04-10-19-01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472" y="188645"/>
            <a:ext cx="9517057" cy="6480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2" name="Рисунок 11" descr="IMG_1344-04-10-19-01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4739" y="476674"/>
            <a:ext cx="8915400" cy="576064"/>
          </a:xfrm>
        </p:spPr>
        <p:txBody>
          <a:bodyPr>
            <a:normAutofit fontScale="90000"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Содержимое 8" descr="IMG_1323-04-10-19-01-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260649"/>
            <a:ext cx="9283031" cy="6336704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2610" y="1556792"/>
            <a:ext cx="7254806" cy="2160240"/>
          </a:xfrm>
        </p:spPr>
        <p:txBody>
          <a:bodyPr>
            <a:normAutofit/>
          </a:bodyPr>
          <a:lstStyle/>
          <a:p>
            <a:r>
              <a:rPr lang="ru-RU" dirty="0" smtClean="0">
                <a:cs typeface="Aharoni" pitchFamily="2" charset="-79"/>
              </a:rPr>
              <a:t>Конец урока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4693" y="2126367"/>
            <a:ext cx="89154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800" dirty="0" smtClean="0">
                <a:cs typeface="Aharoni" pitchFamily="2" charset="-79"/>
              </a:rPr>
              <a:t/>
            </a:r>
            <a:br>
              <a:rPr lang="ru-RU" sz="6800" dirty="0" smtClean="0">
                <a:cs typeface="Aharoni" pitchFamily="2" charset="-79"/>
              </a:rPr>
            </a:br>
            <a:endParaRPr lang="ru-RU" sz="6800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18541" y="549276"/>
            <a:ext cx="8096859" cy="583205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Астрономические инструменты</a:t>
            </a:r>
            <a:endParaRPr lang="ru-RU" sz="6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1367-04-10-19-01-49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489" y="260649"/>
            <a:ext cx="9205023" cy="633670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7317" y="620688"/>
            <a:ext cx="8915400" cy="1143000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3418" y="1900483"/>
            <a:ext cx="8915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580290" indent="-580290">
              <a:buFont typeface="+mj-lt"/>
              <a:buAutoNum type="arabicPeriod"/>
            </a:pPr>
            <a:endParaRPr lang="ru-RU" dirty="0"/>
          </a:p>
        </p:txBody>
      </p:sp>
      <p:pic>
        <p:nvPicPr>
          <p:cNvPr id="11" name="Рисунок 10" descr="IMG_1368-04-10-19-01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480" y="188642"/>
            <a:ext cx="9361040" cy="64451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_1369-04-10-19-01-4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2480" y="260649"/>
            <a:ext cx="9361040" cy="633670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736976" y="6237312"/>
            <a:ext cx="4896543" cy="4320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VISTA –</a:t>
            </a:r>
            <a:r>
              <a:rPr lang="ru-RU" dirty="0" smtClean="0"/>
              <a:t>инфракрасный телескоп, Чили</a:t>
            </a:r>
            <a:endParaRPr lang="en-US" dirty="0" smtClean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>
          <a:xfrm>
            <a:off x="4016896" y="404664"/>
            <a:ext cx="5544616" cy="576064"/>
          </a:xfrm>
        </p:spPr>
        <p:txBody>
          <a:bodyPr>
            <a:normAutofit fontScale="70000" lnSpcReduction="20000"/>
          </a:bodyPr>
          <a:lstStyle/>
          <a:p>
            <a:r>
              <a:rPr lang="en-US" sz="3600" dirty="0" smtClean="0"/>
              <a:t>VISTA –</a:t>
            </a:r>
            <a:r>
              <a:rPr lang="ru-RU" sz="3600" dirty="0" smtClean="0"/>
              <a:t>инфракрасный телескоп, Чили</a:t>
            </a:r>
            <a:endParaRPr lang="en-US" sz="3600" dirty="0" smtClean="0"/>
          </a:p>
          <a:p>
            <a:endParaRPr lang="ru-RU" dirty="0"/>
          </a:p>
        </p:txBody>
      </p:sp>
      <p:pic>
        <p:nvPicPr>
          <p:cNvPr id="18" name="Рисунок 17" descr="IMG_1372-04-10-19-01-49 - копия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520" b="2520"/>
          <a:stretch>
            <a:fillRect/>
          </a:stretch>
        </p:blipFill>
        <p:spPr>
          <a:xfrm>
            <a:off x="344488" y="260648"/>
            <a:ext cx="9217024" cy="6048672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62125" y="3716336"/>
            <a:ext cx="5226447" cy="2271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1579" tIns="51579" rIns="51579" bIns="51579">
            <a:spAutoFit/>
          </a:bodyPr>
          <a:lstStyle/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3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defRPr sz="1800"/>
            </a:pPr>
            <a:endParaRPr sz="27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725337">
              <a:spcBef>
                <a:spcPts val="1269"/>
              </a:spcBef>
              <a:defRPr sz="1800"/>
            </a:pPr>
            <a:r>
              <a:rPr sz="30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40889" y="1401736"/>
            <a:ext cx="9127931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48160">
              <a:defRPr sz="1800"/>
            </a:pPr>
            <a:endParaRPr sz="15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893" y="866050"/>
            <a:ext cx="9339955" cy="5700580"/>
          </a:xfrm>
          <a:prstGeom prst="rect">
            <a:avLst/>
          </a:prstGeom>
        </p:spPr>
        <p:txBody>
          <a:bodyPr wrap="square" lIns="72533" tIns="36267" rIns="72533" bIns="36267">
            <a:noAutofit/>
          </a:bodyPr>
          <a:lstStyle/>
          <a:p>
            <a:pPr defTabSz="348160">
              <a:defRPr sz="1800"/>
            </a:pPr>
            <a:endParaRPr lang="ru-RU" sz="3500" dirty="0">
              <a:latin typeface="Arial Narrow" panose="020B0606020202030204" pitchFamily="34" charset="0"/>
              <a:sym typeface="Calibri Light"/>
            </a:endParaRPr>
          </a:p>
          <a:p>
            <a:pPr defTabSz="348160">
              <a:defRPr sz="1800"/>
            </a:pPr>
            <a:endParaRPr lang="ru-RU" sz="32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IMG_1373-04-10-19-01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1305</TotalTime>
  <Words>1596</Words>
  <Application>Microsoft Office PowerPoint</Application>
  <PresentationFormat>Лист A4 (210x297 мм)</PresentationFormat>
  <Paragraphs>239</Paragraphs>
  <Slides>33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Телескопы.  Их виды и назначение. Оптические характеристики телескопов.</vt:lpstr>
      <vt:lpstr>Понятие телескопа:</vt:lpstr>
      <vt:lpstr> </vt:lpstr>
      <vt:lpstr>Слайд 4</vt:lpstr>
      <vt:lpstr>Слайд 5</vt:lpstr>
      <vt:lpstr> </vt:lpstr>
      <vt:lpstr>Слайд 7</vt:lpstr>
      <vt:lpstr>VISTA –инфракрасный телескоп, Чили</vt:lpstr>
      <vt:lpstr>Слайд 9</vt:lpstr>
      <vt:lpstr>Телескоп Национальной обсерватории Китт-Пик в США, штат Аризона. Здесь исследуют в том числе околоземные астероиды, гамма-всплески, Млечный путь и другие галактики.</vt:lpstr>
      <vt:lpstr>Радиотелескоп имени Бенарда Ловелла находиться в обсерватории «Джодрелл-Бэнк» в Англии  . </vt:lpstr>
      <vt:lpstr>Приемники излучения и изображения</vt:lpstr>
      <vt:lpstr>Крупным отечественным радиотелескопом является РАТАН – 600 (Радиотелескоп Академии наук диаметром 600м), сооруженный в 1976 г. на Северном Кавказе, близ станицы Зеленчукской.</vt:lpstr>
      <vt:lpstr>Слайд 14</vt:lpstr>
      <vt:lpstr> </vt:lpstr>
      <vt:lpstr>Слайд 16</vt:lpstr>
      <vt:lpstr>Слайд 17</vt:lpstr>
      <vt:lpstr>ИК – телескопы для исследования реликтового излучения</vt:lpstr>
      <vt:lpstr>Слайд 19</vt:lpstr>
      <vt:lpstr>Слайд 20</vt:lpstr>
      <vt:lpstr>Слайд 21</vt:lpstr>
      <vt:lpstr>Слайд 22</vt:lpstr>
      <vt:lpstr>Исаак Ньютон (1642-1727г.г.)</vt:lpstr>
      <vt:lpstr>Рефракторы</vt:lpstr>
      <vt:lpstr>Рефлекторы</vt:lpstr>
      <vt:lpstr>Зеркально-линзовые телескопы</vt:lpstr>
      <vt:lpstr>Выбор инструмента</vt:lpstr>
      <vt:lpstr>Слайд 28</vt:lpstr>
      <vt:lpstr> </vt:lpstr>
      <vt:lpstr>Слайд 30</vt:lpstr>
      <vt:lpstr>Слайд 31</vt:lpstr>
      <vt:lpstr>Слайд 32</vt:lpstr>
      <vt:lpstr>Конец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работать по классике </dc:title>
  <dc:creator>Регина</dc:creator>
  <cp:lastModifiedBy>EVGENIYA</cp:lastModifiedBy>
  <cp:revision>300</cp:revision>
  <dcterms:created xsi:type="dcterms:W3CDTF">2019-09-17T16:05:49Z</dcterms:created>
  <dcterms:modified xsi:type="dcterms:W3CDTF">2019-10-05T18:19:58Z</dcterms:modified>
</cp:coreProperties>
</file>