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CC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6" name="AutoShape 4" descr="https://1.bp.blogspot.com/-WCu0dLWn4ic/Xenw04YlWQI/AAAAAAAAStA/SQ4AZR7KwTs_QHZFmncngrVDyHSHzhDfQCLcBGAsYHQ/s1600/0004-007-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Рамка 11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57"/>
            </a:avLst>
          </a:prstGeom>
          <a:solidFill>
            <a:srgbClr val="FFFF99"/>
          </a:solidFill>
          <a:ln>
            <a:solidFill>
              <a:srgbClr val="CCFF33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Picture 2" descr="https://top-fon.com/uploads/posts/2023-01/1674632086_top-fon-com-p-fon-prezentatsii-beresta-5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12776"/>
            <a:ext cx="2580112" cy="1333058"/>
          </a:xfrm>
          <a:prstGeom prst="rect">
            <a:avLst/>
          </a:prstGeom>
          <a:noFill/>
        </p:spPr>
      </p:pic>
      <p:pic>
        <p:nvPicPr>
          <p:cNvPr id="9" name="Picture 6" descr="https://x-lines.ru/letters/i/cyrillicfancy/0687/5484ed/30/1/4n77bpqto8em5wf64nh1bwft4napbxqoze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988840"/>
            <a:ext cx="1369753" cy="28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0" name="Picture 14" descr="https://top-fon.com/uploads/posts/2023-01/1674935533_top-fon-com-p-skachat-besplatno-foni-dlya-prezentatsii-p-98.jpg"/>
          <p:cNvPicPr>
            <a:picLocks noChangeAspect="1" noChangeArrowheads="1"/>
          </p:cNvPicPr>
          <p:nvPr userDrawn="1"/>
        </p:nvPicPr>
        <p:blipFill>
          <a:blip r:embed="rId13" cstate="print"/>
          <a:srcRect t="21069" b="3906"/>
          <a:stretch>
            <a:fillRect/>
          </a:stretch>
        </p:blipFill>
        <p:spPr bwMode="auto">
          <a:xfrm>
            <a:off x="-1" y="0"/>
            <a:ext cx="914786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E2B4-0337-4AF7-A773-3C03D4A3F71C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E0B3C-D481-4D66-9C53-36138F27B3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Рамка 15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57"/>
            </a:avLst>
          </a:prstGeom>
          <a:solidFill>
            <a:srgbClr val="CC990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20.pn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1.jpeg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audio" Target="../media/audio2.wav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4.jpeg"/><Relationship Id="rId7" Type="http://schemas.openxmlformats.org/officeDocument/2006/relationships/image" Target="../media/image1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8.png"/><Relationship Id="rId5" Type="http://schemas.openxmlformats.org/officeDocument/2006/relationships/image" Target="../media/image26.png"/><Relationship Id="rId10" Type="http://schemas.openxmlformats.org/officeDocument/2006/relationships/image" Target="../media/image27.jpeg"/><Relationship Id="rId4" Type="http://schemas.openxmlformats.org/officeDocument/2006/relationships/image" Target="../media/image25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x-lines.ru/letters/i/cyrillicfancy/0573/1ec81e/42/1/4n1pdy6ozzemiwcg4nhpbxsozzembwf54ggpbxqosdea6egosxeabwfo4n6pbxstomem5wf64gy7dyst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3694320" cy="252000"/>
          </a:xfrm>
          <a:prstGeom prst="rect">
            <a:avLst/>
          </a:prstGeom>
          <a:noFill/>
        </p:spPr>
      </p:pic>
      <p:pic>
        <p:nvPicPr>
          <p:cNvPr id="4" name="Picture 6" descr="https://x-lines.ru/letters/i/cyrillicfancy/0573/1ec81e/40/1/gropbqsozxembwcb4gy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930856" cy="216000"/>
          </a:xfrm>
          <a:prstGeom prst="rect">
            <a:avLst/>
          </a:prstGeom>
          <a:noFill/>
        </p:spPr>
      </p:pic>
      <p:pic>
        <p:nvPicPr>
          <p:cNvPr id="5" name="Picture 12" descr="https://x-lines.ru/letters/i/cyrillicfancy/0573/5484ed/20/1/4ne7bq6oz5emwebyrdeajwfa4n67bcgozzeadwf64n3pbcgtthopbc6todembwfh4n9pdysozzem7wcb4gbpddy.png"/>
          <p:cNvPicPr>
            <a:picLocks noChangeAspect="1" noChangeArrowheads="1"/>
          </p:cNvPicPr>
          <p:nvPr/>
        </p:nvPicPr>
        <p:blipFill>
          <a:blip r:embed="rId4" cstate="print"/>
          <a:srcRect l="18439"/>
          <a:stretch>
            <a:fillRect/>
          </a:stretch>
        </p:blipFill>
        <p:spPr bwMode="auto">
          <a:xfrm>
            <a:off x="3419872" y="548680"/>
            <a:ext cx="2917006" cy="252000"/>
          </a:xfrm>
          <a:prstGeom prst="rect">
            <a:avLst/>
          </a:prstGeom>
          <a:noFill/>
        </p:spPr>
      </p:pic>
      <p:pic>
        <p:nvPicPr>
          <p:cNvPr id="6" name="Picture 10" descr="https://x-lines.ru/letters/i/cyrillicfancy/0573/5484ed/20/1/4ne7bq6oz5emwebyrdeajwfa4n67bcgozzeadwf64n3pbcgtthopbc6todembwfh4n9pdysozzem7wcb4gbpddy.png"/>
          <p:cNvPicPr>
            <a:picLocks noChangeAspect="1" noChangeArrowheads="1"/>
          </p:cNvPicPr>
          <p:nvPr/>
        </p:nvPicPr>
        <p:blipFill>
          <a:blip r:embed="rId4" cstate="print"/>
          <a:srcRect r="83610"/>
          <a:stretch>
            <a:fillRect/>
          </a:stretch>
        </p:blipFill>
        <p:spPr bwMode="auto">
          <a:xfrm>
            <a:off x="2833689" y="548680"/>
            <a:ext cx="586183" cy="252000"/>
          </a:xfrm>
          <a:prstGeom prst="rect">
            <a:avLst/>
          </a:prstGeom>
          <a:noFill/>
        </p:spPr>
      </p:pic>
      <p:pic>
        <p:nvPicPr>
          <p:cNvPr id="8194" name="Picture 2" descr="https://x-lines.ru/letters/i/cyrillicfancy/0739/f2ed1c/30/1/4nm7bcgozzea9wcn4nhpbpjyge3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1196752"/>
            <a:ext cx="1924050" cy="371475"/>
          </a:xfrm>
          <a:prstGeom prst="rect">
            <a:avLst/>
          </a:prstGeom>
          <a:noFill/>
        </p:spPr>
      </p:pic>
      <p:pic>
        <p:nvPicPr>
          <p:cNvPr id="8196" name="Picture 4" descr="https://x-lines.ru/letters/i/cyrillicfancy/0687/2d8226/50/1/4n77bpqto8em5wf64nh1bwft4napbxqoz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1628800"/>
            <a:ext cx="3067050" cy="609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6" descr="https://i.pinimg.com/originals/91/47/7a/91477ae9455c07f904b8b4b3570addd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85"/>
          <a:stretch>
            <a:fillRect/>
          </a:stretch>
        </p:blipFill>
        <p:spPr bwMode="auto">
          <a:xfrm>
            <a:off x="3233068" y="2727040"/>
            <a:ext cx="1422158" cy="1656184"/>
          </a:xfrm>
          <a:prstGeom prst="rect">
            <a:avLst/>
          </a:prstGeom>
          <a:noFill/>
        </p:spPr>
      </p:pic>
      <p:pic>
        <p:nvPicPr>
          <p:cNvPr id="22" name="Picture 6" descr="https://i.pinimg.com/originals/91/47/7a/91477ae9455c07f904b8b4b3570addd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85"/>
          <a:stretch>
            <a:fillRect/>
          </a:stretch>
        </p:blipFill>
        <p:spPr bwMode="auto">
          <a:xfrm>
            <a:off x="1818178" y="2727040"/>
            <a:ext cx="1421839" cy="16558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48844" y="40466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Задание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1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244" y="866329"/>
            <a:ext cx="7884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Обведи мешки с монетами, которыми смогут воспользоваться жители теремка.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5366" name="Picture 6" descr="https://i.pinimg.com/originals/91/47/7a/91477ae9455c07f904b8b4b3570addd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85"/>
          <a:stretch>
            <a:fillRect/>
          </a:stretch>
        </p:blipFill>
        <p:spPr bwMode="auto">
          <a:xfrm>
            <a:off x="354196" y="2727040"/>
            <a:ext cx="1463981" cy="1656184"/>
          </a:xfrm>
          <a:prstGeom prst="rect">
            <a:avLst/>
          </a:prstGeom>
          <a:noFill/>
        </p:spPr>
      </p:pic>
      <p:pic>
        <p:nvPicPr>
          <p:cNvPr id="21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739" t="63386" b="10332"/>
          <a:stretch>
            <a:fillRect/>
          </a:stretch>
        </p:blipFill>
        <p:spPr bwMode="auto">
          <a:xfrm flipH="1">
            <a:off x="5609490" y="4153272"/>
            <a:ext cx="2009184" cy="2588096"/>
          </a:xfrm>
          <a:prstGeom prst="rect">
            <a:avLst/>
          </a:prstGeom>
          <a:noFill/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346120" y="6381360"/>
            <a:ext cx="618368" cy="288000"/>
          </a:xfrm>
          <a:prstGeom prst="rightArrow">
            <a:avLst/>
          </a:prstGeom>
          <a:solidFill>
            <a:srgbClr val="FFFF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6" descr="https://i.pinimg.com/originals/91/47/7a/91477ae9455c07f904b8b4b3570addd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85"/>
          <a:stretch>
            <a:fillRect/>
          </a:stretch>
        </p:blipFill>
        <p:spPr bwMode="auto">
          <a:xfrm>
            <a:off x="4686121" y="2726668"/>
            <a:ext cx="1422158" cy="1656184"/>
          </a:xfrm>
          <a:prstGeom prst="rect">
            <a:avLst/>
          </a:prstGeom>
          <a:noFill/>
        </p:spPr>
      </p:pic>
      <p:pic>
        <p:nvPicPr>
          <p:cNvPr id="26" name="Picture 6" descr="https://i.pinimg.com/originals/91/47/7a/91477ae9455c07f904b8b4b3570addd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85"/>
          <a:stretch>
            <a:fillRect/>
          </a:stretch>
        </p:blipFill>
        <p:spPr bwMode="auto">
          <a:xfrm>
            <a:off x="6108279" y="2726668"/>
            <a:ext cx="1422158" cy="1656184"/>
          </a:xfrm>
          <a:prstGeom prst="rect">
            <a:avLst/>
          </a:prstGeom>
          <a:noFill/>
        </p:spPr>
      </p:pic>
      <p:pic>
        <p:nvPicPr>
          <p:cNvPr id="27" name="Picture 6" descr="https://i.pinimg.com/originals/91/47/7a/91477ae9455c07f904b8b4b3570addd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85"/>
          <a:stretch>
            <a:fillRect/>
          </a:stretch>
        </p:blipFill>
        <p:spPr bwMode="auto">
          <a:xfrm>
            <a:off x="7530437" y="2685864"/>
            <a:ext cx="1422158" cy="1656184"/>
          </a:xfrm>
          <a:prstGeom prst="rect">
            <a:avLst/>
          </a:prstGeom>
          <a:noFill/>
        </p:spPr>
      </p:pic>
      <p:sp>
        <p:nvSpPr>
          <p:cNvPr id="15" name="Кольцо 14"/>
          <p:cNvSpPr/>
          <p:nvPr/>
        </p:nvSpPr>
        <p:spPr>
          <a:xfrm>
            <a:off x="403641" y="2685864"/>
            <a:ext cx="1421223" cy="1895264"/>
          </a:xfrm>
          <a:prstGeom prst="donut">
            <a:avLst>
              <a:gd name="adj" fmla="val 4062"/>
            </a:avLst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Кольцо 27"/>
          <p:cNvSpPr/>
          <p:nvPr/>
        </p:nvSpPr>
        <p:spPr>
          <a:xfrm>
            <a:off x="1811845" y="2685616"/>
            <a:ext cx="1421223" cy="1895264"/>
          </a:xfrm>
          <a:prstGeom prst="donut">
            <a:avLst>
              <a:gd name="adj" fmla="val 4062"/>
            </a:avLst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Кольцо 28"/>
          <p:cNvSpPr/>
          <p:nvPr/>
        </p:nvSpPr>
        <p:spPr>
          <a:xfrm>
            <a:off x="3264898" y="2657004"/>
            <a:ext cx="1421223" cy="1895264"/>
          </a:xfrm>
          <a:prstGeom prst="donut">
            <a:avLst>
              <a:gd name="adj" fmla="val 4062"/>
            </a:avLst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6" descr="https://kartinkin.net/uploads/posts/2022-12/1670267366_55-kartinkin-net-p-kartinki-skazochnikh-geroev-dlya-detei-pin-55.png"/>
          <p:cNvPicPr>
            <a:picLocks noChangeAspect="1" noChangeArrowheads="1"/>
          </p:cNvPicPr>
          <p:nvPr/>
        </p:nvPicPr>
        <p:blipFill>
          <a:blip r:embed="rId2" cstate="print"/>
          <a:srcRect t="4414" b="7298"/>
          <a:stretch>
            <a:fillRect/>
          </a:stretch>
        </p:blipFill>
        <p:spPr bwMode="auto">
          <a:xfrm>
            <a:off x="7092280" y="4941368"/>
            <a:ext cx="1385192" cy="180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99892" y="11663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Задание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2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78297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Определи, какой вариант вложения денег выбрал каждый из персонажей сказки.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Picture 2" descr="https://static.elcode.ru/upload/magazine/2017-10_96/img/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893933"/>
            <a:ext cx="1221456" cy="1206888"/>
          </a:xfrm>
          <a:prstGeom prst="rect">
            <a:avLst/>
          </a:prstGeom>
          <a:noFill/>
        </p:spPr>
      </p:pic>
      <p:pic>
        <p:nvPicPr>
          <p:cNvPr id="13" name="Picture 4" descr="https://www.clipartmax.com/png/full/187-1876244_32%EF%BC%8C%E5%8F%AF%E4%BD%BF%E7%94%A8adobe-piggy-bank-transparent-backgroun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29335" y="2113729"/>
            <a:ext cx="1234352" cy="1324169"/>
          </a:xfrm>
          <a:prstGeom prst="rect">
            <a:avLst/>
          </a:prstGeom>
          <a:noFill/>
        </p:spPr>
      </p:pic>
      <p:pic>
        <p:nvPicPr>
          <p:cNvPr id="14" name="Рисунок 13" descr="ааа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6" t="10101"/>
          <a:stretch>
            <a:fillRect/>
          </a:stretch>
        </p:blipFill>
        <p:spPr>
          <a:xfrm>
            <a:off x="3573737" y="1672148"/>
            <a:ext cx="1581986" cy="1765750"/>
          </a:xfrm>
          <a:prstGeom prst="rect">
            <a:avLst/>
          </a:prstGeom>
        </p:spPr>
      </p:pic>
      <p:pic>
        <p:nvPicPr>
          <p:cNvPr id="16392" name="Picture 8" descr="https://static.abeka.com/Shared/ABeka/ProductImages/ClipArt/204404/150x150y160fx160fh-w/204404-Glass-Jar-Empty-color-png.png"/>
          <p:cNvPicPr>
            <a:picLocks noChangeAspect="1" noChangeArrowheads="1"/>
          </p:cNvPicPr>
          <p:nvPr/>
        </p:nvPicPr>
        <p:blipFill>
          <a:blip r:embed="rId6" cstate="print"/>
          <a:srcRect l="18182" r="18182"/>
          <a:stretch>
            <a:fillRect/>
          </a:stretch>
        </p:blipFill>
        <p:spPr bwMode="auto">
          <a:xfrm>
            <a:off x="5483546" y="2132856"/>
            <a:ext cx="724324" cy="1138223"/>
          </a:xfrm>
          <a:prstGeom prst="rect">
            <a:avLst/>
          </a:prstGeom>
          <a:noFill/>
        </p:spPr>
      </p:pic>
      <p:pic>
        <p:nvPicPr>
          <p:cNvPr id="16396" name="Picture 12" descr="https://qa-delivery-ru-master.moneyman.ru/wp-content/uploads/2021/07/Rashody-banka.jpg"/>
          <p:cNvPicPr>
            <a:picLocks noChangeAspect="1" noChangeArrowheads="1"/>
          </p:cNvPicPr>
          <p:nvPr/>
        </p:nvPicPr>
        <p:blipFill>
          <a:blip r:embed="rId7" cstate="print"/>
          <a:srcRect l="12171" r="11763"/>
          <a:stretch>
            <a:fillRect/>
          </a:stretch>
        </p:blipFill>
        <p:spPr bwMode="auto">
          <a:xfrm>
            <a:off x="6362973" y="1556856"/>
            <a:ext cx="2601515" cy="1881042"/>
          </a:xfrm>
          <a:prstGeom prst="rect">
            <a:avLst/>
          </a:prstGeom>
          <a:noFill/>
        </p:spPr>
      </p:pic>
      <p:pic>
        <p:nvPicPr>
          <p:cNvPr id="18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739" t="63386" b="10332"/>
          <a:stretch>
            <a:fillRect/>
          </a:stretch>
        </p:blipFill>
        <p:spPr bwMode="auto">
          <a:xfrm>
            <a:off x="539554" y="5481376"/>
            <a:ext cx="1034055" cy="1332000"/>
          </a:xfrm>
          <a:prstGeom prst="rect">
            <a:avLst/>
          </a:prstGeom>
          <a:noFill/>
        </p:spPr>
      </p:pic>
      <p:cxnSp>
        <p:nvCxnSpPr>
          <p:cNvPr id="20" name="Прямая со стрелкой 19"/>
          <p:cNvCxnSpPr>
            <a:stCxn id="18" idx="0"/>
            <a:endCxn id="16396" idx="2"/>
          </p:cNvCxnSpPr>
          <p:nvPr/>
        </p:nvCxnSpPr>
        <p:spPr>
          <a:xfrm flipV="1">
            <a:off x="1056582" y="3437898"/>
            <a:ext cx="6607149" cy="204347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27" idx="0"/>
            <a:endCxn id="16392" idx="2"/>
          </p:cNvCxnSpPr>
          <p:nvPr/>
        </p:nvCxnSpPr>
        <p:spPr>
          <a:xfrm flipH="1" flipV="1">
            <a:off x="5845708" y="3271079"/>
            <a:ext cx="1939168" cy="1670289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4" descr="https://thypix.com/wp-content/uploads/2020/05/fox-25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5013368"/>
            <a:ext cx="1143528" cy="1728000"/>
          </a:xfrm>
          <a:prstGeom prst="rect">
            <a:avLst/>
          </a:prstGeom>
          <a:noFill/>
        </p:spPr>
      </p:pic>
      <p:cxnSp>
        <p:nvCxnSpPr>
          <p:cNvPr id="31" name="Прямая со стрелкой 30"/>
          <p:cNvCxnSpPr>
            <a:stCxn id="29" idx="0"/>
            <a:endCxn id="14" idx="2"/>
          </p:cNvCxnSpPr>
          <p:nvPr/>
        </p:nvCxnSpPr>
        <p:spPr>
          <a:xfrm flipH="1" flipV="1">
            <a:off x="4364730" y="3437898"/>
            <a:ext cx="1787146" cy="157547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09" t="49472" r="24492" b="11878"/>
          <a:stretch>
            <a:fillRect/>
          </a:stretch>
        </p:blipFill>
        <p:spPr bwMode="auto">
          <a:xfrm>
            <a:off x="3923928" y="5157368"/>
            <a:ext cx="950400" cy="1584000"/>
          </a:xfrm>
          <a:prstGeom prst="rect">
            <a:avLst/>
          </a:prstGeom>
          <a:noFill/>
        </p:spPr>
      </p:pic>
      <p:cxnSp>
        <p:nvCxnSpPr>
          <p:cNvPr id="35" name="Прямая со стрелкой 34"/>
          <p:cNvCxnSpPr>
            <a:stCxn id="33" idx="0"/>
            <a:endCxn id="13" idx="2"/>
          </p:cNvCxnSpPr>
          <p:nvPr/>
        </p:nvCxnSpPr>
        <p:spPr>
          <a:xfrm flipH="1" flipV="1">
            <a:off x="1146511" y="3437898"/>
            <a:ext cx="3252617" cy="171947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988" t="60629" r="11360" b="10512"/>
          <a:stretch>
            <a:fillRect/>
          </a:stretch>
        </p:blipFill>
        <p:spPr bwMode="auto">
          <a:xfrm>
            <a:off x="2051721" y="5373376"/>
            <a:ext cx="1234286" cy="1440000"/>
          </a:xfrm>
          <a:prstGeom prst="rect">
            <a:avLst/>
          </a:prstGeom>
          <a:noFill/>
        </p:spPr>
      </p:pic>
      <p:cxnSp>
        <p:nvCxnSpPr>
          <p:cNvPr id="39" name="Прямая со стрелкой 38"/>
          <p:cNvCxnSpPr>
            <a:stCxn id="37" idx="0"/>
            <a:endCxn id="6" idx="2"/>
          </p:cNvCxnSpPr>
          <p:nvPr/>
        </p:nvCxnSpPr>
        <p:spPr>
          <a:xfrm flipH="1" flipV="1">
            <a:off x="2662448" y="3100821"/>
            <a:ext cx="6416" cy="2272555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20">
            <a:hlinkClick r:id="" action="ppaction://hlinkshowjump?jump=nextslide"/>
          </p:cNvPr>
          <p:cNvSpPr/>
          <p:nvPr/>
        </p:nvSpPr>
        <p:spPr>
          <a:xfrm>
            <a:off x="8346120" y="6381360"/>
            <a:ext cx="618368" cy="288000"/>
          </a:xfrm>
          <a:prstGeom prst="rightArrow">
            <a:avLst/>
          </a:prstGeom>
          <a:solidFill>
            <a:srgbClr val="FFFF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475656" y="645333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Клик!</a:t>
            </a:r>
            <a:endParaRPr lang="ru-RU" sz="105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9892" y="11663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Задание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3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85768" y="774857"/>
            <a:ext cx="7578720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Финансы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– это денежные средства, деньги. 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588" y="1923323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Помоги мышке вспомнить, как называют самого главного человека в банке.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343" y="3377897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Клик!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48407" y="3281203"/>
            <a:ext cx="637361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7740" y="3281203"/>
            <a:ext cx="360040" cy="360040"/>
          </a:xfrm>
          <a:prstGeom prst="rect">
            <a:avLst/>
          </a:prstGeom>
        </p:spPr>
      </p:pic>
      <p:sp>
        <p:nvSpPr>
          <p:cNvPr id="13" name="Скругленный прямоугольник 12">
            <a:hlinkClick r:id="" action="ppaction://noaction">
              <a:snd r:embed="rId4" name="wind.wav"/>
            </a:hlinkClick>
          </p:cNvPr>
          <p:cNvSpPr/>
          <p:nvPr/>
        </p:nvSpPr>
        <p:spPr>
          <a:xfrm>
            <a:off x="3191476" y="3285032"/>
            <a:ext cx="516428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>
              <a:snd r:embed="rId4" name="wind.wav"/>
            </a:hlinkClick>
          </p:cNvPr>
          <p:cNvSpPr/>
          <p:nvPr/>
        </p:nvSpPr>
        <p:spPr>
          <a:xfrm>
            <a:off x="5436096" y="3323277"/>
            <a:ext cx="504056" cy="431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91836" y="3140992"/>
            <a:ext cx="1648516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банкомат</a:t>
            </a:r>
            <a:endParaRPr lang="ru-RU" sz="24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16056" y="3137163"/>
            <a:ext cx="1404016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банкрот</a:t>
            </a:r>
            <a:endParaRPr lang="ru-RU" sz="24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75656" y="3140968"/>
            <a:ext cx="1512168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банкир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422108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Отметь, какие услуги оказывает банк.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03548" y="4977976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1" name="Рисунок 20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28" y="4980756"/>
            <a:ext cx="360040" cy="36004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1223768" y="4908748"/>
            <a:ext cx="2484136" cy="6084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хранение денег</a:t>
            </a:r>
            <a:endParaRPr lang="ru-RU" sz="24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91744" y="5949280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4" name="Рисунок 23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508" y="5985260"/>
            <a:ext cx="360040" cy="360040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1210572" y="5805264"/>
            <a:ext cx="2497332" cy="576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обмен денег</a:t>
            </a:r>
            <a:endParaRPr lang="ru-RU" sz="24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140000" y="5078212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7" name="Рисунок 26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86172" y="5109392"/>
            <a:ext cx="360040" cy="36004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4788024" y="4908748"/>
            <a:ext cx="2668640" cy="6084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выдача денег</a:t>
            </a:r>
            <a:endParaRPr lang="ru-RU" sz="2400" b="1" dirty="0"/>
          </a:p>
        </p:txBody>
      </p:sp>
      <p:sp>
        <p:nvSpPr>
          <p:cNvPr id="29" name="Скругленный прямоугольник 28">
            <a:hlinkClick r:id="" action="ppaction://noaction">
              <a:snd r:embed="rId4" name="wind.wav"/>
            </a:hlinkClick>
          </p:cNvPr>
          <p:cNvSpPr/>
          <p:nvPr/>
        </p:nvSpPr>
        <p:spPr>
          <a:xfrm>
            <a:off x="4150192" y="5866184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831060" y="5804048"/>
            <a:ext cx="2952328" cy="5412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продажа продуктов</a:t>
            </a:r>
            <a:endParaRPr lang="ru-RU" sz="2400" b="1" dirty="0"/>
          </a:p>
        </p:txBody>
      </p:sp>
      <p:sp>
        <p:nvSpPr>
          <p:cNvPr id="17412" name="AutoShape 4" descr="https://1.bp.blogspot.com/-2helRo9PiDE/Xobbuz_irjI/AAAAAAAAACw/cRTFdYzW4WgveRIZzpe3nYdCGp45ti1kgCLcBGAsYHQ/s1600/%25D0%25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1.bp.blogspot.com/-2helRo9PiDE/Xobbuz_irjI/AAAAAAAAACw/cRTFdYzW4WgveRIZzpe3nYdCGp45ti1kgCLcBGAsYHQ/s1600/%25D0%25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451653" y="3377897"/>
            <a:ext cx="1521793" cy="219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739" t="63386" b="10332"/>
          <a:stretch>
            <a:fillRect/>
          </a:stretch>
        </p:blipFill>
        <p:spPr bwMode="auto">
          <a:xfrm>
            <a:off x="251520" y="346472"/>
            <a:ext cx="1224136" cy="1576851"/>
          </a:xfrm>
          <a:prstGeom prst="rect">
            <a:avLst/>
          </a:prstGeom>
          <a:noFill/>
        </p:spPr>
      </p:pic>
      <p:sp>
        <p:nvSpPr>
          <p:cNvPr id="32" name="Стрелка вправо 31">
            <a:hlinkClick r:id="" action="ppaction://hlinkshowjump?jump=nextslide"/>
          </p:cNvPr>
          <p:cNvSpPr/>
          <p:nvPr/>
        </p:nvSpPr>
        <p:spPr>
          <a:xfrm>
            <a:off x="8346120" y="6381360"/>
            <a:ext cx="618368" cy="288000"/>
          </a:xfrm>
          <a:prstGeom prst="rightArrow">
            <a:avLst/>
          </a:prstGeom>
          <a:solidFill>
            <a:srgbClr val="FFFF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739" t="63386" b="10332"/>
          <a:stretch>
            <a:fillRect/>
          </a:stretch>
        </p:blipFill>
        <p:spPr bwMode="auto">
          <a:xfrm flipH="1">
            <a:off x="2008239" y="4047564"/>
            <a:ext cx="1021266" cy="1374052"/>
          </a:xfrm>
          <a:prstGeom prst="rect">
            <a:avLst/>
          </a:prstGeom>
          <a:noFill/>
        </p:spPr>
      </p:pic>
      <p:pic>
        <p:nvPicPr>
          <p:cNvPr id="25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988" t="60114" r="11360" b="10512"/>
          <a:stretch>
            <a:fillRect/>
          </a:stretch>
        </p:blipFill>
        <p:spPr bwMode="auto">
          <a:xfrm>
            <a:off x="2813505" y="5143321"/>
            <a:ext cx="1285085" cy="15260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99892" y="11663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Задание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4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7276" y="3213000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404" y="3248980"/>
            <a:ext cx="360040" cy="36004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982368" y="3140968"/>
            <a:ext cx="2293488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управляющий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56048" y="1803324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28008" y="1875284"/>
            <a:ext cx="360040" cy="360040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091347" y="1772816"/>
            <a:ext cx="1992821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консультант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56048" y="3248980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3" name="Рисунок 12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29756" y="3308548"/>
            <a:ext cx="360040" cy="36004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4104096" y="3140968"/>
            <a:ext cx="1980072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кассир</a:t>
            </a:r>
            <a:endParaRPr lang="ru-RU" sz="2400" b="1" dirty="0"/>
          </a:p>
        </p:txBody>
      </p:sp>
      <p:sp>
        <p:nvSpPr>
          <p:cNvPr id="15" name="Скругленный прямоугольник 14">
            <a:hlinkClick r:id="" action="ppaction://noaction">
              <a:snd r:embed="rId5" name="wind.wav"/>
            </a:hlinkClick>
          </p:cNvPr>
          <p:cNvSpPr/>
          <p:nvPr/>
        </p:nvSpPr>
        <p:spPr>
          <a:xfrm>
            <a:off x="539528" y="1803324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43608" y="1772816"/>
            <a:ext cx="2088232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продавец </a:t>
            </a:r>
            <a:endParaRPr lang="ru-RU" sz="24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54232" y="1839304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6192" y="1875284"/>
            <a:ext cx="360040" cy="36004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6882092" y="1772816"/>
            <a:ext cx="1856498" cy="6480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инкассатор</a:t>
            </a:r>
            <a:endParaRPr lang="ru-RU" sz="24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450092" y="3284984"/>
            <a:ext cx="43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1" name="Рисунок 20" descr="galka001.png">
            <a:hlinkClick r:id="" action="ppaction://noaction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6212" y="3284984"/>
            <a:ext cx="360040" cy="36004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086120" y="3140968"/>
            <a:ext cx="1652470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охранник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23527" y="764704"/>
            <a:ext cx="8331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Выбери, люди каких профессий работают в банке.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Объясни, чем они занимаются.</a:t>
            </a:r>
            <a:endParaRPr lang="ru-RU" sz="2400" dirty="0"/>
          </a:p>
        </p:txBody>
      </p:sp>
      <p:pic>
        <p:nvPicPr>
          <p:cNvPr id="4100" name="Picture 4" descr="https://i.pinimg.com/736x/16/f1/3f/16f13f2c2995d5570971f4ee303fd44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62161" y="3833664"/>
            <a:ext cx="1829723" cy="3024336"/>
          </a:xfrm>
          <a:prstGeom prst="rect">
            <a:avLst/>
          </a:prstGeom>
          <a:noFill/>
        </p:spPr>
      </p:pic>
      <p:pic>
        <p:nvPicPr>
          <p:cNvPr id="30" name="Picture 4" descr="https://thypix.com/wp-content/uploads/2020/05/fox-2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6122" y="3809662"/>
            <a:ext cx="1934972" cy="2859698"/>
          </a:xfrm>
          <a:prstGeom prst="rect">
            <a:avLst/>
          </a:prstGeom>
          <a:noFill/>
        </p:spPr>
      </p:pic>
      <p:pic>
        <p:nvPicPr>
          <p:cNvPr id="31" name="Picture 12" descr="https://udoba.org/sites/default/files/h5p/content/45189/images/file-630889b94f3ec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EEFF4"/>
              </a:clrFrom>
              <a:clrTo>
                <a:srgbClr val="EEEFF4">
                  <a:alpha val="0"/>
                </a:srgbClr>
              </a:clrTo>
            </a:clrChange>
          </a:blip>
          <a:srcRect l="8411" t="5166" b="7017"/>
          <a:stretch>
            <a:fillRect/>
          </a:stretch>
        </p:blipFill>
        <p:spPr bwMode="auto">
          <a:xfrm flipH="1">
            <a:off x="3888048" y="4296591"/>
            <a:ext cx="1975598" cy="2304256"/>
          </a:xfrm>
          <a:prstGeom prst="rect">
            <a:avLst/>
          </a:prstGeom>
          <a:noFill/>
        </p:spPr>
      </p:pic>
      <p:pic>
        <p:nvPicPr>
          <p:cNvPr id="32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09" t="49472" r="24492" b="11878"/>
          <a:stretch>
            <a:fillRect/>
          </a:stretch>
        </p:blipFill>
        <p:spPr bwMode="auto">
          <a:xfrm>
            <a:off x="6190892" y="4869160"/>
            <a:ext cx="1045404" cy="1800200"/>
          </a:xfrm>
          <a:prstGeom prst="rect">
            <a:avLst/>
          </a:prstGeom>
          <a:noFill/>
        </p:spPr>
      </p:pic>
      <p:pic>
        <p:nvPicPr>
          <p:cNvPr id="28" name="Picture 2" descr="https://gas-kvas.com/grafic/uploads/posts/2023-10/1696535339_gas-kvas-com-p-kartinki-travka-15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r="9677"/>
          <a:stretch/>
        </p:blipFill>
        <p:spPr bwMode="auto">
          <a:xfrm>
            <a:off x="132792" y="5906340"/>
            <a:ext cx="9011208" cy="95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Стрелка вправо 28">
            <a:hlinkClick r:id="" action="ppaction://hlinkshowjump?jump=nextslide"/>
          </p:cNvPr>
          <p:cNvSpPr/>
          <p:nvPr/>
        </p:nvSpPr>
        <p:spPr>
          <a:xfrm>
            <a:off x="8346120" y="6381360"/>
            <a:ext cx="618368" cy="288000"/>
          </a:xfrm>
          <a:prstGeom prst="rightArrow">
            <a:avLst/>
          </a:prstGeom>
          <a:solidFill>
            <a:srgbClr val="FFFF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gas-kvas.com/grafic/uploads/posts/2023-10/1696535339_gas-kvas-com-p-kartinki-travka-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6" t="5381" r="50000" b="-5381"/>
          <a:stretch/>
        </p:blipFill>
        <p:spPr bwMode="auto">
          <a:xfrm>
            <a:off x="2717800" y="2541257"/>
            <a:ext cx="4615180" cy="1215851"/>
          </a:xfrm>
          <a:prstGeom prst="rect">
            <a:avLst/>
          </a:prstGeom>
          <a:noFill/>
          <a:effectLst>
            <a:glow rad="127000">
              <a:schemeClr val="accent1">
                <a:alpha val="5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aper66.ru/image/product_foto/image/products_images_2/goods/290636/2b7e34dcc66609354aa32bd9072fb114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82" b="7843"/>
          <a:stretch>
            <a:fillRect/>
          </a:stretch>
        </p:blipFill>
        <p:spPr bwMode="auto">
          <a:xfrm>
            <a:off x="3658472" y="1522360"/>
            <a:ext cx="1885636" cy="16268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99892" y="11663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Задание 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5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78297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Рассмотри изображения. Назови предметы, которые здесь изображены. Устно объясни, для чего они нужны.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s://flomaster.club/uploads/posts/2022-08/1660767064_2-flomaster-club-p-bankomat-kartinki-dlya-detei-krasivo-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00" t="9211" r="46700"/>
          <a:stretch>
            <a:fillRect/>
          </a:stretch>
        </p:blipFill>
        <p:spPr bwMode="auto">
          <a:xfrm>
            <a:off x="179510" y="1988840"/>
            <a:ext cx="2320605" cy="4278606"/>
          </a:xfrm>
          <a:prstGeom prst="rect">
            <a:avLst/>
          </a:prstGeom>
          <a:noFill/>
        </p:spPr>
      </p:pic>
      <p:pic>
        <p:nvPicPr>
          <p:cNvPr id="3078" name="Picture 6" descr="https://kartinkin.net/uploads/posts/2022-03/1648237891_1-kartinkin-net-p-kassa-kartinki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5962" y="4207964"/>
            <a:ext cx="2427018" cy="2173396"/>
          </a:xfrm>
          <a:prstGeom prst="rect">
            <a:avLst/>
          </a:prstGeom>
          <a:noFill/>
        </p:spPr>
      </p:pic>
      <p:pic>
        <p:nvPicPr>
          <p:cNvPr id="10" name="Picture 4" descr="https://thypix.com/wp-content/uploads/2020/05/fox-2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8609" y="2562257"/>
            <a:ext cx="2135453" cy="3569504"/>
          </a:xfrm>
          <a:prstGeom prst="rect">
            <a:avLst/>
          </a:prstGeom>
          <a:noFill/>
        </p:spPr>
      </p:pic>
      <p:pic>
        <p:nvPicPr>
          <p:cNvPr id="12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988" t="60114" r="11360" b="10512"/>
          <a:stretch>
            <a:fillRect/>
          </a:stretch>
        </p:blipFill>
        <p:spPr bwMode="auto">
          <a:xfrm>
            <a:off x="2575183" y="1877405"/>
            <a:ext cx="1306607" cy="1551595"/>
          </a:xfrm>
          <a:prstGeom prst="rect">
            <a:avLst/>
          </a:prstGeom>
          <a:noFill/>
        </p:spPr>
      </p:pic>
      <p:pic>
        <p:nvPicPr>
          <p:cNvPr id="3084" name="Picture 12" descr="https://udoba.org/sites/default/files/h5p/content/45189/images/file-630889b94f3ec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EEEFF4"/>
              </a:clrFrom>
              <a:clrTo>
                <a:srgbClr val="EEEFF4">
                  <a:alpha val="0"/>
                </a:srgbClr>
              </a:clrTo>
            </a:clrChange>
          </a:blip>
          <a:srcRect l="8411" t="5166" b="7017"/>
          <a:stretch>
            <a:fillRect/>
          </a:stretch>
        </p:blipFill>
        <p:spPr bwMode="auto">
          <a:xfrm>
            <a:off x="3339493" y="4111995"/>
            <a:ext cx="2422350" cy="2521283"/>
          </a:xfrm>
          <a:prstGeom prst="rect">
            <a:avLst/>
          </a:prstGeom>
          <a:noFill/>
        </p:spPr>
      </p:pic>
      <p:pic>
        <p:nvPicPr>
          <p:cNvPr id="16" name="Picture 2" descr="https://fsd.multiurok.ru/html/2022/04/17/s_625c42989b91a/phpP390Ay_Skazkoteropiya-po-skazke-Teremok_html_ae5a3cbe9036a92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09" t="49472" r="24492" b="11878"/>
          <a:stretch>
            <a:fillRect/>
          </a:stretch>
        </p:blipFill>
        <p:spPr bwMode="auto">
          <a:xfrm>
            <a:off x="5585768" y="1268621"/>
            <a:ext cx="1290488" cy="2477542"/>
          </a:xfrm>
          <a:prstGeom prst="rect">
            <a:avLst/>
          </a:prstGeom>
          <a:noFill/>
        </p:spPr>
      </p:pic>
      <p:pic>
        <p:nvPicPr>
          <p:cNvPr id="15" name="Picture 4" descr="https://i.pinimg.com/736x/16/f1/3f/16f13f2c2995d5570971f4ee303fd449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38520" y="2898723"/>
            <a:ext cx="2005479" cy="3545931"/>
          </a:xfrm>
          <a:prstGeom prst="rect">
            <a:avLst/>
          </a:prstGeom>
          <a:noFill/>
        </p:spPr>
      </p:pic>
      <p:pic>
        <p:nvPicPr>
          <p:cNvPr id="3080" name="Picture 8" descr="https://kartinkin.net/uploads/posts/2022-03/1648046973_8-kartinkin-net-p-kartinki-dlya-bankovskikh-kart-8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95" r="9210"/>
          <a:stretch>
            <a:fillRect/>
          </a:stretch>
        </p:blipFill>
        <p:spPr bwMode="auto">
          <a:xfrm flipH="1">
            <a:off x="6598461" y="2073631"/>
            <a:ext cx="1080120" cy="1075552"/>
          </a:xfrm>
          <a:prstGeom prst="rect">
            <a:avLst/>
          </a:prstGeom>
          <a:noFill/>
        </p:spPr>
      </p:pic>
      <p:pic>
        <p:nvPicPr>
          <p:cNvPr id="3082" name="Picture 10" descr="https://flomaster.club/uploads/posts/2021-11/1635838169_45-flomaster-club-p-furazhka-narisovannaya-krasivii-risunok-58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831417" flipH="1">
            <a:off x="7453468" y="2389508"/>
            <a:ext cx="1544756" cy="1193883"/>
          </a:xfrm>
          <a:prstGeom prst="rect">
            <a:avLst/>
          </a:prstGeom>
          <a:noFill/>
        </p:spPr>
      </p:pic>
      <p:pic>
        <p:nvPicPr>
          <p:cNvPr id="1026" name="Picture 2" descr="https://gas-kvas.com/grafic/uploads/posts/2023-10/1696535339_gas-kvas-com-p-kartinki-travka-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r="9677"/>
          <a:stretch/>
        </p:blipFill>
        <p:spPr bwMode="auto">
          <a:xfrm>
            <a:off x="107504" y="5141274"/>
            <a:ext cx="9011208" cy="169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 вправо 17">
            <a:hlinkClick r:id="" action="ppaction://hlinkshowjump?jump=endshow"/>
          </p:cNvPr>
          <p:cNvSpPr/>
          <p:nvPr/>
        </p:nvSpPr>
        <p:spPr>
          <a:xfrm>
            <a:off x="8346120" y="6381360"/>
            <a:ext cx="618368" cy="288000"/>
          </a:xfrm>
          <a:prstGeom prst="rightArrow">
            <a:avLst/>
          </a:prstGeom>
          <a:solidFill>
            <a:srgbClr val="FFFF00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117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User</cp:lastModifiedBy>
  <cp:revision>13</cp:revision>
  <dcterms:created xsi:type="dcterms:W3CDTF">2023-03-18T14:31:28Z</dcterms:created>
  <dcterms:modified xsi:type="dcterms:W3CDTF">2024-02-10T16:01:44Z</dcterms:modified>
</cp:coreProperties>
</file>