
<file path=[Content_Types].xml><?xml version="1.0" encoding="utf-8"?>
<Types xmlns="http://schemas.openxmlformats.org/package/2006/content-types">
  <Default Extension="bmp" ContentType="image/bmp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285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422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986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26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636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239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600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272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930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94342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649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9211516F-1F35-4526-88F0-605C87B3AD44}" type="datetimeFigureOut">
              <a:rPr lang="ru-RU" smtClean="0"/>
              <a:t>10.01.2026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64732-5356-4F0A-8F03-BF4960731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0055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6F4D60-0D84-C14C-4F86-B223BB9822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/>
              <a:t>Образовательный проект </a:t>
            </a:r>
            <a:r>
              <a:rPr lang="ru-RU" sz="4800" b="1" dirty="0"/>
              <a:t>«Сундук предков: путешествие в мир народных традиций»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BD15F9-FD1C-E924-03B1-E1B9E4B48A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2100" y="4682061"/>
            <a:ext cx="9070848" cy="686643"/>
          </a:xfrm>
        </p:spPr>
        <p:txBody>
          <a:bodyPr>
            <a:normAutofit lnSpcReduction="10000"/>
          </a:bodyPr>
          <a:lstStyle/>
          <a:p>
            <a:r>
              <a:rPr lang="ru-RU" sz="2000" b="1" dirty="0"/>
              <a:t>Патриотизм и народные традиции через творчество и игровой опыт младших 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val="1379789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2D30A0-52C1-2ADC-05A4-6AFF9D9AD9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1707" y="2118422"/>
            <a:ext cx="9068586" cy="1310578"/>
          </a:xfrm>
        </p:spPr>
        <p:txBody>
          <a:bodyPr/>
          <a:lstStyle/>
          <a:p>
            <a:pPr algn="just"/>
            <a:r>
              <a:rPr lang="ru-RU" sz="2800" b="1" cap="none" dirty="0">
                <a:effectLst/>
              </a:rPr>
              <a:t>«Сундук предков» </a:t>
            </a:r>
            <a:r>
              <a:rPr lang="ru-RU" sz="2800" cap="none" dirty="0">
                <a:effectLst/>
              </a:rPr>
              <a:t>объединяет сердца детей с национальным наследием через творчество. </a:t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4E5A4BE-E0FF-C4BC-C91E-8927DA5F0D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9624" y="2924270"/>
            <a:ext cx="9003324" cy="2417276"/>
          </a:xfrm>
          <a:solidFill>
            <a:schemeClr val="accent1">
              <a:alpha val="50000"/>
            </a:schemeClr>
          </a:solidFill>
          <a:ln>
            <a:noFill/>
          </a:ln>
          <a:effectLst>
            <a:softEdge rad="6350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400" b="1" i="1" dirty="0">
                <a:solidFill>
                  <a:schemeClr val="tx1"/>
                </a:solidFill>
              </a:rPr>
              <a:t>Девиз проекта: «От искорки интереса — к пламени любви к Родине».</a:t>
            </a:r>
          </a:p>
        </p:txBody>
      </p:sp>
    </p:spTree>
    <p:extLst>
      <p:ext uri="{BB962C8B-B14F-4D97-AF65-F5344CB8AC3E}">
        <p14:creationId xmlns:p14="http://schemas.microsoft.com/office/powerpoint/2010/main" val="3543932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383642-947F-0074-EA2A-680432568BD6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/>
              <a:t>Актуальность: </a:t>
            </a:r>
            <a:r>
              <a:rPr lang="ru-RU" dirty="0"/>
              <a:t>Формирование патриотизма через традиции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EAA3BFE-2915-54DE-E353-812222B8160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878" y="2310714"/>
            <a:ext cx="3748087" cy="37480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38E7BDBA-693D-E84B-3935-D87E1BEF37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310714"/>
            <a:ext cx="4843603" cy="3749040"/>
          </a:xfrm>
          <a:solidFill>
            <a:schemeClr val="accent1">
              <a:alpha val="50000"/>
            </a:schemeClr>
          </a:solidFill>
          <a:ln>
            <a:noFill/>
          </a:ln>
          <a:effectLst>
            <a:softEdge rad="6350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Клиповое мышление и глобализация ослабляют патриотизм. Наш проект возвращает эмоции и опыт через народную культуру, укрепляя связь поколений и чувство идентичности.</a:t>
            </a:r>
          </a:p>
        </p:txBody>
      </p:sp>
    </p:spTree>
    <p:extLst>
      <p:ext uri="{BB962C8B-B14F-4D97-AF65-F5344CB8AC3E}">
        <p14:creationId xmlns:p14="http://schemas.microsoft.com/office/powerpoint/2010/main" val="1313962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119824-4772-539F-CE8D-A7826E3BFAFD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/>
              <a:t>Цель и аудитория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EA7A84-E03D-6CFD-6165-08A03D951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3975980" cy="3749040"/>
          </a:xfrm>
          <a:solidFill>
            <a:schemeClr val="accent1">
              <a:alpha val="50000"/>
            </a:schemeClr>
          </a:solidFill>
          <a:ln>
            <a:noFill/>
          </a:ln>
          <a:effectLst>
            <a:softEdge rad="6350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numCol="1" anchor="ctr"/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dirty="0"/>
              <a:t>Цель проекта — развитие культурной идентичности у младших школьников с учётом трёх ключевых групп участников.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/>
              <a:t>Три целевые группы участвуют через разные подходы, обеспечивая комплексное воспитание патриотизма.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/>
              <a:t>Внутренние материалы проекта «Сундук предков»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01AE4CCA-289C-3996-C672-ACB259AF030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30706860"/>
              </p:ext>
            </p:extLst>
          </p:nvPr>
        </p:nvGraphicFramePr>
        <p:xfrm>
          <a:off x="5441133" y="2320722"/>
          <a:ext cx="5684071" cy="374872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32044">
                  <a:extLst>
                    <a:ext uri="{9D8B030D-6E8A-4147-A177-3AD203B41FA5}">
                      <a16:colId xmlns:a16="http://schemas.microsoft.com/office/drawing/2014/main" val="3777413518"/>
                    </a:ext>
                  </a:extLst>
                </a:gridCol>
                <a:gridCol w="2021627">
                  <a:extLst>
                    <a:ext uri="{9D8B030D-6E8A-4147-A177-3AD203B41FA5}">
                      <a16:colId xmlns:a16="http://schemas.microsoft.com/office/drawing/2014/main" val="4153521753"/>
                    </a:ext>
                  </a:extLst>
                </a:gridCol>
                <a:gridCol w="2030400">
                  <a:extLst>
                    <a:ext uri="{9D8B030D-6E8A-4147-A177-3AD203B41FA5}">
                      <a16:colId xmlns:a16="http://schemas.microsoft.com/office/drawing/2014/main" val="633493102"/>
                    </a:ext>
                  </a:extLst>
                </a:gridCol>
              </a:tblGrid>
              <a:tr h="54189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Группа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Фокус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Методы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430956"/>
                  </a:ext>
                </a:extLst>
              </a:tr>
              <a:tr h="935325">
                <a:tc>
                  <a:txBody>
                    <a:bodyPr/>
                    <a:lstStyle/>
                    <a:p>
                      <a:r>
                        <a:rPr lang="ru-RU" dirty="0"/>
                        <a:t>Учащиеся 1-4 классов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Практика и игра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Творческие занятия, игры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41844995"/>
                  </a:ext>
                </a:extLst>
              </a:tr>
              <a:tr h="935325">
                <a:tc>
                  <a:txBody>
                    <a:bodyPr/>
                    <a:lstStyle/>
                    <a:p>
                      <a:r>
                        <a:rPr lang="ru-RU" dirty="0"/>
                        <a:t>Родители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Семейные традиции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Совместное творчество, вовлечение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3183155"/>
                  </a:ext>
                </a:extLst>
              </a:tr>
              <a:tr h="1336178">
                <a:tc>
                  <a:txBody>
                    <a:bodyPr/>
                    <a:lstStyle/>
                    <a:p>
                      <a:r>
                        <a:rPr lang="ru-RU" dirty="0"/>
                        <a:t>Педагоги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Методическая поддержка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Ресурсы и воспитательная среда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5192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5756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1B134D-5DE1-7ADD-9424-03EF67534D84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/>
              <a:t>Ключевые модули программы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88C9EB-E0FC-D857-0782-702E7EC94B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470" y="2351638"/>
            <a:ext cx="2665010" cy="26650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B84B55-8249-87D0-DC62-9EACC23F60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495" y="2351638"/>
            <a:ext cx="2665010" cy="26650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1B62345-6D80-51C5-4FC2-3D500DE281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520" y="2351638"/>
            <a:ext cx="2665010" cy="26650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3F9A501-4501-9404-0D14-8F356FEAB8BD}"/>
              </a:ext>
            </a:extLst>
          </p:cNvPr>
          <p:cNvSpPr/>
          <p:nvPr/>
        </p:nvSpPr>
        <p:spPr>
          <a:xfrm>
            <a:off x="1258432" y="5282899"/>
            <a:ext cx="2749098" cy="10183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«Народный календарь»: праздник в каждом месяце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4B6AD6F-3884-D24C-6CA3-FC8AD52852ED}"/>
              </a:ext>
            </a:extLst>
          </p:cNvPr>
          <p:cNvSpPr/>
          <p:nvPr/>
        </p:nvSpPr>
        <p:spPr>
          <a:xfrm>
            <a:off x="4679407" y="5282898"/>
            <a:ext cx="2749098" cy="10183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«Ремесленная мастерская»: творчество руками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E187814-1654-AC60-3EE5-80B904CFA0EB}"/>
              </a:ext>
            </a:extLst>
          </p:cNvPr>
          <p:cNvSpPr/>
          <p:nvPr/>
        </p:nvSpPr>
        <p:spPr>
          <a:xfrm>
            <a:off x="8100382" y="5282898"/>
            <a:ext cx="2749098" cy="10183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«Живое слово»: знакомство с фольклором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9219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D156A0-41FA-92E1-C4F7-AE125F5D0924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/>
              <a:t>Календарь ключевых событий проекта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403CFDD8-5E8F-B061-C70A-0F67A1A3AD7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71439138"/>
              </p:ext>
            </p:extLst>
          </p:nvPr>
        </p:nvGraphicFramePr>
        <p:xfrm>
          <a:off x="1066799" y="2162870"/>
          <a:ext cx="10058400" cy="40036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2962">
                  <a:extLst>
                    <a:ext uri="{9D8B030D-6E8A-4147-A177-3AD203B41FA5}">
                      <a16:colId xmlns:a16="http://schemas.microsoft.com/office/drawing/2014/main" val="522026073"/>
                    </a:ext>
                  </a:extLst>
                </a:gridCol>
                <a:gridCol w="3229890">
                  <a:extLst>
                    <a:ext uri="{9D8B030D-6E8A-4147-A177-3AD203B41FA5}">
                      <a16:colId xmlns:a16="http://schemas.microsoft.com/office/drawing/2014/main" val="2427323270"/>
                    </a:ext>
                  </a:extLst>
                </a:gridCol>
                <a:gridCol w="5765548">
                  <a:extLst>
                    <a:ext uri="{9D8B030D-6E8A-4147-A177-3AD203B41FA5}">
                      <a16:colId xmlns:a16="http://schemas.microsoft.com/office/drawing/2014/main" val="2355787577"/>
                    </a:ext>
                  </a:extLst>
                </a:gridCol>
              </a:tblGrid>
              <a:tr h="1791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Период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Мероприятие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Краткое содержание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extLst>
                  <a:ext uri="{0D108BD9-81ED-4DB2-BD59-A6C34878D82A}">
                    <a16:rowId xmlns:a16="http://schemas.microsoft.com/office/drawing/2014/main" val="3371722058"/>
                  </a:ext>
                </a:extLst>
              </a:tr>
              <a:tr h="3681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Октябрь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Праздник «Осенины»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Театрализованный праздник с играми, песнями и ярмаркой даров осени.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extLst>
                  <a:ext uri="{0D108BD9-81ED-4DB2-BD59-A6C34878D82A}">
                    <a16:rowId xmlns:a16="http://schemas.microsoft.com/office/drawing/2014/main" val="3997385578"/>
                  </a:ext>
                </a:extLst>
              </a:tr>
              <a:tr h="5570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Ноябрь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Мастер-класс «Кукла-пеленашка»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Практическое занятие по созданию традиционной игрушки с приглашенным мастером.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extLst>
                  <a:ext uri="{0D108BD9-81ED-4DB2-BD59-A6C34878D82A}">
                    <a16:rowId xmlns:a16="http://schemas.microsoft.com/office/drawing/2014/main" val="1116964657"/>
                  </a:ext>
                </a:extLst>
              </a:tr>
              <a:tr h="5570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Декабрь-</a:t>
                      </a:r>
                      <a:br>
                        <a:rPr lang="ru-RU" sz="1400" kern="100">
                          <a:effectLst/>
                        </a:rPr>
                      </a:br>
                      <a:r>
                        <a:rPr lang="ru-RU" sz="1400" kern="100">
                          <a:effectLst/>
                        </a:rPr>
                        <a:t>Январь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Цикл «Зимние сказки у печки» и Неделя народной игры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Громкие чтения, беседы. Игровые пятиминутки на переменах, турнир по народным играм.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extLst>
                  <a:ext uri="{0D108BD9-81ED-4DB2-BD59-A6C34878D82A}">
                    <a16:rowId xmlns:a16="http://schemas.microsoft.com/office/drawing/2014/main" val="4062782128"/>
                  </a:ext>
                </a:extLst>
              </a:tr>
              <a:tr h="5570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Февраль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Широкая Масленица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Станционная игра во дворе школы с традиционными забавами, хороводами, чаепитием.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extLst>
                  <a:ext uri="{0D108BD9-81ED-4DB2-BD59-A6C34878D82A}">
                    <a16:rowId xmlns:a16="http://schemas.microsoft.com/office/drawing/2014/main" val="3298523259"/>
                  </a:ext>
                </a:extLst>
              </a:tr>
              <a:tr h="5570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Март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Выставка-конкурс «Наследие в наших руках»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Выставка семейного творчества: поделки, фотографии, записи традиций.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extLst>
                  <a:ext uri="{0D108BD9-81ED-4DB2-BD59-A6C34878D82A}">
                    <a16:rowId xmlns:a16="http://schemas.microsoft.com/office/drawing/2014/main" val="3566550047"/>
                  </a:ext>
                </a:extLst>
              </a:tr>
              <a:tr h="5570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Апрель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Мастерская «Весенний сувенир»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Создание пасхальных или весенних поделок в народном стиле (роспись, аппликация).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extLst>
                  <a:ext uri="{0D108BD9-81ED-4DB2-BD59-A6C34878D82A}">
                    <a16:rowId xmlns:a16="http://schemas.microsoft.com/office/drawing/2014/main" val="4223733704"/>
                  </a:ext>
                </a:extLst>
              </a:tr>
              <a:tr h="5570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Май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>
                          <a:effectLst/>
                        </a:rPr>
                        <a:t>Итоговый фестиваль «Ярмарка талантов»</a:t>
                      </a:r>
                      <a:endParaRPr lang="ru-RU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</a:rPr>
                        <a:t>Большой праздник с презентацией результатов проекта, открытие «Уголка культуры».</a:t>
                      </a:r>
                      <a:endParaRPr lang="ru-RU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417" marR="32417" marT="0" marB="0"/>
                </a:tc>
                <a:extLst>
                  <a:ext uri="{0D108BD9-81ED-4DB2-BD59-A6C34878D82A}">
                    <a16:rowId xmlns:a16="http://schemas.microsoft.com/office/drawing/2014/main" val="2009930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3222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A7489A-7B96-DE69-54ED-CC6611950AEB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/>
              <a:t>Уголок народной культуры: </a:t>
            </a:r>
            <a:br>
              <a:rPr lang="ru-RU" b="1" dirty="0"/>
            </a:br>
            <a:r>
              <a:rPr lang="ru-RU" dirty="0"/>
              <a:t>место творчества и традиций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6273024-90D1-96A3-51F3-2DC8CA88C7F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862" y="2284508"/>
            <a:ext cx="3748087" cy="37480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BBDD4E9E-17EE-8A3C-DEC6-9C1ED30D9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234512"/>
            <a:ext cx="4754880" cy="3749040"/>
          </a:xfrm>
          <a:solidFill>
            <a:schemeClr val="accent1">
              <a:alpha val="50000"/>
            </a:schemeClr>
          </a:solidFill>
          <a:ln>
            <a:noFill/>
          </a:ln>
          <a:effectLst>
            <a:softEdge rad="6350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b="1" dirty="0"/>
              <a:t>Интерактивное выставочное пространство: </a:t>
            </a:r>
            <a:r>
              <a:rPr lang="ru-RU" dirty="0"/>
              <a:t>создан постоянный «Уголок» в школе с экспозицией детских работ и народных игрушек, позволяющий углубить знания и чувство принадлежности к культуре.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b="1" dirty="0"/>
              <a:t>Зона творчества и национального самовыражения: </a:t>
            </a:r>
            <a:r>
              <a:rPr lang="ru-RU" dirty="0"/>
              <a:t>В уголке есть библиотека с народными сказками и фотозона с традиционными костюмами, где дети могут примерить и ощутить связь с наследием.</a:t>
            </a:r>
          </a:p>
        </p:txBody>
      </p:sp>
    </p:spTree>
    <p:extLst>
      <p:ext uri="{BB962C8B-B14F-4D97-AF65-F5344CB8AC3E}">
        <p14:creationId xmlns:p14="http://schemas.microsoft.com/office/powerpoint/2010/main" val="636488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B36CC3-EF1E-5E96-473A-9C52C71A3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901B5-1FA7-1C11-52A2-48016568B10D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/>
              <a:t>Ожидаемые результаты </a:t>
            </a:r>
            <a:br>
              <a:rPr lang="ru-RU" dirty="0"/>
            </a:br>
            <a:r>
              <a:rPr lang="ru-RU" dirty="0"/>
              <a:t>и критерии успеха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72B2CD-9469-1142-3BD9-51FA9C0B64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3975980" cy="3749040"/>
          </a:xfrm>
          <a:solidFill>
            <a:schemeClr val="accent1">
              <a:alpha val="50000"/>
            </a:schemeClr>
          </a:solidFill>
          <a:ln>
            <a:noFill/>
          </a:ln>
          <a:effectLst>
            <a:softEdge rad="6350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numCol="1" anchor="ctr">
            <a:norm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dirty="0"/>
              <a:t>Разделение эффектов по ключевым группам гарантирует комплексность оценки достижений проекта. Три целевые группы участвуют через разные подходы, обеспечивая комплексное воспитание патриотизма.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dirty="0"/>
              <a:t>Проект способствует развитию патриотизма на всех уровнях — личном, семейном и образовательном.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71423818-E15B-FE29-A3DB-841EFC0DB3AD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01429543"/>
              </p:ext>
            </p:extLst>
          </p:nvPr>
        </p:nvGraphicFramePr>
        <p:xfrm>
          <a:off x="5441133" y="2320722"/>
          <a:ext cx="5684071" cy="384690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56372">
                  <a:extLst>
                    <a:ext uri="{9D8B030D-6E8A-4147-A177-3AD203B41FA5}">
                      <a16:colId xmlns:a16="http://schemas.microsoft.com/office/drawing/2014/main" val="3777413518"/>
                    </a:ext>
                  </a:extLst>
                </a:gridCol>
                <a:gridCol w="3927699">
                  <a:extLst>
                    <a:ext uri="{9D8B030D-6E8A-4147-A177-3AD203B41FA5}">
                      <a16:colId xmlns:a16="http://schemas.microsoft.com/office/drawing/2014/main" val="4153521753"/>
                    </a:ext>
                  </a:extLst>
                </a:gridCol>
              </a:tblGrid>
              <a:tr h="541894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Группа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Фокус</a:t>
                      </a:r>
                    </a:p>
                    <a:p>
                      <a:pPr algn="ctr"/>
                      <a:r>
                        <a:rPr lang="ru-RU" dirty="0"/>
                        <a:t>Методы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430956"/>
                  </a:ext>
                </a:extLst>
              </a:tr>
              <a:tr h="93532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Учащиеся 1-4 классов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Интерес к традициям, навыки, гордость за творчество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41844995"/>
                  </a:ext>
                </a:extLst>
              </a:tr>
              <a:tr h="93532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Родители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Вовлечённость, возрождение обычаев, новые ритуалы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3183155"/>
                  </a:ext>
                </a:extLst>
              </a:tr>
              <a:tr h="1336178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Педагоги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/>
                        <a:t>Уникальная среда, методическая база, укрепление сообщества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5192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2102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F9BD71-79EC-D818-9269-3304BDC21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DDCB69-00B6-4117-6480-79BDF2197199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/>
              <a:t>Ресурсы и партнеры проекта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389B495-DB38-31D1-A0B3-24BB4EADC1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2" b="16502"/>
          <a:stretch/>
        </p:blipFill>
        <p:spPr>
          <a:xfrm>
            <a:off x="1342519" y="2351638"/>
            <a:ext cx="3977901" cy="26650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DA80AC9-FFD1-C180-D514-54FB54729314}"/>
              </a:ext>
            </a:extLst>
          </p:cNvPr>
          <p:cNvSpPr/>
          <p:nvPr/>
        </p:nvSpPr>
        <p:spPr>
          <a:xfrm>
            <a:off x="1258432" y="5282899"/>
            <a:ext cx="4061988" cy="10183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Внутренние ресурсы включают педагогов, учеников, родителей и школьную инфраструктуру, обеспечивающие устойчивость и реализацию программы.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D9067EA-8AF4-4AEF-44FF-6905D876A487}"/>
              </a:ext>
            </a:extLst>
          </p:cNvPr>
          <p:cNvSpPr/>
          <p:nvPr/>
        </p:nvSpPr>
        <p:spPr>
          <a:xfrm>
            <a:off x="6664447" y="5282899"/>
            <a:ext cx="3977900" cy="10183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Внешние партнёры — местные мастера, Дом культуры, библиотека и музей. Материалы и бюджет обеспечивают творческую базу для мероприятий.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AC5689F-8B1B-81B6-1ECF-0413BDF802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2" b="16502"/>
          <a:stretch/>
        </p:blipFill>
        <p:spPr>
          <a:xfrm>
            <a:off x="6664447" y="2351638"/>
            <a:ext cx="3977901" cy="26650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0701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C79B85-471E-1194-0A5E-8DCE53745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E5926D-BF3B-51F4-3712-F9BEBDD63038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/>
              <a:t>Факторы эффективности проекта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11209F79-38C2-B1F9-A08D-6D26F8E1B140}"/>
              </a:ext>
            </a:extLst>
          </p:cNvPr>
          <p:cNvGrpSpPr/>
          <p:nvPr/>
        </p:nvGrpSpPr>
        <p:grpSpPr>
          <a:xfrm>
            <a:off x="1477053" y="2489699"/>
            <a:ext cx="1193718" cy="1158844"/>
            <a:chOff x="1504215" y="2648138"/>
            <a:chExt cx="1193718" cy="1158844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D53D53AA-40BC-DAFE-F4F7-1A526C2E5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81957" r="67670"/>
            <a:stretch>
              <a:fillRect/>
            </a:stretch>
          </p:blipFill>
          <p:spPr>
            <a:xfrm>
              <a:off x="1504215" y="2648138"/>
              <a:ext cx="1193718" cy="115884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1D99E17-9D0D-F038-0B92-C749492D49CC}"/>
                </a:ext>
              </a:extLst>
            </p:cNvPr>
            <p:cNvSpPr txBox="1"/>
            <p:nvPr/>
          </p:nvSpPr>
          <p:spPr>
            <a:xfrm>
              <a:off x="1817182" y="2765895"/>
              <a:ext cx="56778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i="1" dirty="0">
                  <a:solidFill>
                    <a:schemeClr val="accent2"/>
                  </a:solidFill>
                </a:rPr>
                <a:t>1</a:t>
              </a: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252DB0BB-D42F-232D-F90D-3DC2CAFB66FE}"/>
              </a:ext>
            </a:extLst>
          </p:cNvPr>
          <p:cNvGrpSpPr/>
          <p:nvPr/>
        </p:nvGrpSpPr>
        <p:grpSpPr>
          <a:xfrm>
            <a:off x="4100873" y="2489699"/>
            <a:ext cx="1193718" cy="1158844"/>
            <a:chOff x="1504215" y="2648138"/>
            <a:chExt cx="1193718" cy="1158844"/>
          </a:xfrm>
        </p:grpSpPr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CE2FE794-76E3-25F3-3AB3-11D36177A3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81957" r="67670"/>
            <a:stretch>
              <a:fillRect/>
            </a:stretch>
          </p:blipFill>
          <p:spPr>
            <a:xfrm>
              <a:off x="1504215" y="2648138"/>
              <a:ext cx="1193718" cy="115884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9493D5A-B406-E68E-C2C1-291E424972BA}"/>
                </a:ext>
              </a:extLst>
            </p:cNvPr>
            <p:cNvSpPr txBox="1"/>
            <p:nvPr/>
          </p:nvSpPr>
          <p:spPr>
            <a:xfrm>
              <a:off x="1817182" y="2765895"/>
              <a:ext cx="56778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i="1" dirty="0">
                  <a:solidFill>
                    <a:schemeClr val="accent2"/>
                  </a:solidFill>
                </a:rPr>
                <a:t>2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685B9538-10FA-3F4A-8A99-0BAEE8BCC093}"/>
              </a:ext>
            </a:extLst>
          </p:cNvPr>
          <p:cNvGrpSpPr/>
          <p:nvPr/>
        </p:nvGrpSpPr>
        <p:grpSpPr>
          <a:xfrm>
            <a:off x="6811051" y="2489699"/>
            <a:ext cx="1193718" cy="1158844"/>
            <a:chOff x="1504215" y="2648138"/>
            <a:chExt cx="1193718" cy="1158844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1E46A54A-A50C-6BF8-2AAF-E72E066558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81957" r="67670"/>
            <a:stretch>
              <a:fillRect/>
            </a:stretch>
          </p:blipFill>
          <p:spPr>
            <a:xfrm>
              <a:off x="1504215" y="2648138"/>
              <a:ext cx="1193718" cy="115884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B82AC1B-8489-8993-9DF5-967CF24AE986}"/>
                </a:ext>
              </a:extLst>
            </p:cNvPr>
            <p:cNvSpPr txBox="1"/>
            <p:nvPr/>
          </p:nvSpPr>
          <p:spPr>
            <a:xfrm>
              <a:off x="1817182" y="2765895"/>
              <a:ext cx="57259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i="1" dirty="0">
                  <a:solidFill>
                    <a:schemeClr val="accent2"/>
                  </a:solidFill>
                </a:rPr>
                <a:t>3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CBC8373F-F156-93A9-720F-5490F4F291F8}"/>
              </a:ext>
            </a:extLst>
          </p:cNvPr>
          <p:cNvGrpSpPr/>
          <p:nvPr/>
        </p:nvGrpSpPr>
        <p:grpSpPr>
          <a:xfrm>
            <a:off x="9521229" y="2489699"/>
            <a:ext cx="1193718" cy="1158844"/>
            <a:chOff x="1504215" y="2648138"/>
            <a:chExt cx="1193718" cy="1158844"/>
          </a:xfrm>
        </p:grpSpPr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CE4E2ABB-3E22-708B-9694-2580CF3E3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81957" r="67670"/>
            <a:stretch>
              <a:fillRect/>
            </a:stretch>
          </p:blipFill>
          <p:spPr>
            <a:xfrm>
              <a:off x="1504215" y="2648138"/>
              <a:ext cx="1193718" cy="115884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96AA70D-E01D-C7BB-15D4-765A83FF275A}"/>
                </a:ext>
              </a:extLst>
            </p:cNvPr>
            <p:cNvSpPr txBox="1"/>
            <p:nvPr/>
          </p:nvSpPr>
          <p:spPr>
            <a:xfrm>
              <a:off x="1817182" y="2765895"/>
              <a:ext cx="56778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5400" b="1" i="1" dirty="0">
                  <a:solidFill>
                    <a:schemeClr val="accent2"/>
                  </a:solidFill>
                </a:rPr>
                <a:t>4</a:t>
              </a:r>
            </a:p>
          </p:txBody>
        </p:sp>
      </p:grpSp>
      <p:sp>
        <p:nvSpPr>
          <p:cNvPr id="21" name="Объект 2">
            <a:extLst>
              <a:ext uri="{FF2B5EF4-FFF2-40B4-BE49-F238E27FC236}">
                <a16:creationId xmlns:a16="http://schemas.microsoft.com/office/drawing/2014/main" id="{F126B66D-D839-587B-A0C8-892F8D7F9432}"/>
              </a:ext>
            </a:extLst>
          </p:cNvPr>
          <p:cNvSpPr txBox="1">
            <a:spLocks/>
          </p:cNvSpPr>
          <p:nvPr/>
        </p:nvSpPr>
        <p:spPr>
          <a:xfrm>
            <a:off x="1066800" y="3938257"/>
            <a:ext cx="2011378" cy="2277149"/>
          </a:xfrm>
          <a:prstGeom prst="rect">
            <a:avLst/>
          </a:prstGeom>
          <a:solidFill>
            <a:schemeClr val="accent1">
              <a:alpha val="50000"/>
            </a:schemeClr>
          </a:solidFill>
          <a:effectLst>
            <a:softEdge rad="6350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numCol="1" anchor="ctr">
            <a:normAutofit fontScale="92500" lnSpcReduction="1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/>
              <a:t>1. Возрастной подход учитывает игры и сказки, делая обучение доступным и привлекательным для младших школьников.</a:t>
            </a:r>
          </a:p>
        </p:txBody>
      </p:sp>
      <p:sp>
        <p:nvSpPr>
          <p:cNvPr id="22" name="Объект 2">
            <a:extLst>
              <a:ext uri="{FF2B5EF4-FFF2-40B4-BE49-F238E27FC236}">
                <a16:creationId xmlns:a16="http://schemas.microsoft.com/office/drawing/2014/main" id="{79F8E402-89E3-0B91-7A7B-27164328CE6F}"/>
              </a:ext>
            </a:extLst>
          </p:cNvPr>
          <p:cNvSpPr txBox="1">
            <a:spLocks/>
          </p:cNvSpPr>
          <p:nvPr/>
        </p:nvSpPr>
        <p:spPr>
          <a:xfrm>
            <a:off x="3692043" y="3938256"/>
            <a:ext cx="2011378" cy="2277149"/>
          </a:xfrm>
          <a:prstGeom prst="rect">
            <a:avLst/>
          </a:prstGeom>
          <a:solidFill>
            <a:schemeClr val="accent1">
              <a:alpha val="50000"/>
            </a:schemeClr>
          </a:solidFill>
          <a:effectLst>
            <a:softEdge rad="6350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numCol="1" anchor="ctr">
            <a:normAutofit lnSpcReduction="1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/>
              <a:t>2. Годовой цикл обеспечивает системное вовлечение и развитие навыков, а не разовое событие.</a:t>
            </a:r>
          </a:p>
        </p:txBody>
      </p:sp>
      <p:sp>
        <p:nvSpPr>
          <p:cNvPr id="23" name="Объект 2">
            <a:extLst>
              <a:ext uri="{FF2B5EF4-FFF2-40B4-BE49-F238E27FC236}">
                <a16:creationId xmlns:a16="http://schemas.microsoft.com/office/drawing/2014/main" id="{0A9ACDDA-5E8E-0DB5-12DC-7E53E6A44A9A}"/>
              </a:ext>
            </a:extLst>
          </p:cNvPr>
          <p:cNvSpPr txBox="1">
            <a:spLocks/>
          </p:cNvSpPr>
          <p:nvPr/>
        </p:nvSpPr>
        <p:spPr>
          <a:xfrm>
            <a:off x="6402221" y="3938256"/>
            <a:ext cx="2011378" cy="2277149"/>
          </a:xfrm>
          <a:prstGeom prst="rect">
            <a:avLst/>
          </a:prstGeom>
          <a:solidFill>
            <a:schemeClr val="accent1">
              <a:alpha val="50000"/>
            </a:schemeClr>
          </a:solidFill>
          <a:effectLst>
            <a:softEdge rad="6350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numCol="1" anchor="ctr">
            <a:norm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/>
              <a:t>3. Интеграция детей, семей и педагогов формирует сообщество с общими ценностями.</a:t>
            </a:r>
          </a:p>
        </p:txBody>
      </p:sp>
      <p:sp>
        <p:nvSpPr>
          <p:cNvPr id="24" name="Объект 2">
            <a:extLst>
              <a:ext uri="{FF2B5EF4-FFF2-40B4-BE49-F238E27FC236}">
                <a16:creationId xmlns:a16="http://schemas.microsoft.com/office/drawing/2014/main" id="{5FC5A8CA-1E46-A2A7-1142-3DC898C198BA}"/>
              </a:ext>
            </a:extLst>
          </p:cNvPr>
          <p:cNvSpPr txBox="1">
            <a:spLocks/>
          </p:cNvSpPr>
          <p:nvPr/>
        </p:nvSpPr>
        <p:spPr>
          <a:xfrm>
            <a:off x="9113822" y="3938256"/>
            <a:ext cx="2011378" cy="2277149"/>
          </a:xfrm>
          <a:prstGeom prst="rect">
            <a:avLst/>
          </a:prstGeom>
          <a:solidFill>
            <a:schemeClr val="accent1">
              <a:alpha val="50000"/>
            </a:schemeClr>
          </a:solidFill>
          <a:effectLst>
            <a:softEdge rad="63500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numCol="1" anchor="ctr">
            <a:normAutofit fontScale="92500" lnSpcReduction="10000"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/>
              <a:t>4. Осязаемые результаты — поделки, выставки, праздники — подтверждают успех и вдохновляют дальше.</a:t>
            </a:r>
          </a:p>
        </p:txBody>
      </p:sp>
    </p:spTree>
    <p:extLst>
      <p:ext uri="{BB962C8B-B14F-4D97-AF65-F5344CB8AC3E}">
        <p14:creationId xmlns:p14="http://schemas.microsoft.com/office/powerpoint/2010/main" val="13650977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80</TotalTime>
  <Words>572</Words>
  <Application>Microsoft Office PowerPoint</Application>
  <PresentationFormat>Широкоэкранный</PresentationFormat>
  <Paragraphs>78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Century Gothic</vt:lpstr>
      <vt:lpstr>Wingdings</vt:lpstr>
      <vt:lpstr>Савон</vt:lpstr>
      <vt:lpstr>Образовательный проект «Сундук предков: путешествие в мир народных традиций»</vt:lpstr>
      <vt:lpstr>Актуальность: Формирование патриотизма через традиции</vt:lpstr>
      <vt:lpstr>Цель и аудитория проекта</vt:lpstr>
      <vt:lpstr>Ключевые модули программы</vt:lpstr>
      <vt:lpstr>Календарь ключевых событий проекта</vt:lpstr>
      <vt:lpstr>Уголок народной культуры:  место творчества и традиций</vt:lpstr>
      <vt:lpstr>Ожидаемые результаты  и критерии успеха</vt:lpstr>
      <vt:lpstr>Ресурсы и партнеры проекта</vt:lpstr>
      <vt:lpstr>Факторы эффективности проекта</vt:lpstr>
      <vt:lpstr>«Сундук предков» объединяет сердца детей с национальным наследием через творчество.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Пелагея Хворова</dc:creator>
  <cp:lastModifiedBy>Пелагея Хворова</cp:lastModifiedBy>
  <cp:revision>19</cp:revision>
  <dcterms:created xsi:type="dcterms:W3CDTF">2026-01-10T13:01:20Z</dcterms:created>
  <dcterms:modified xsi:type="dcterms:W3CDTF">2026-01-10T14:21:23Z</dcterms:modified>
</cp:coreProperties>
</file>