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notesMasterIdLst>
    <p:notesMasterId r:id="rId17"/>
  </p:notesMasterIdLst>
  <p:sldIdLst>
    <p:sldId id="292" r:id="rId2"/>
    <p:sldId id="294" r:id="rId3"/>
    <p:sldId id="295" r:id="rId4"/>
    <p:sldId id="296" r:id="rId5"/>
    <p:sldId id="259" r:id="rId6"/>
    <p:sldId id="297" r:id="rId7"/>
    <p:sldId id="260" r:id="rId8"/>
    <p:sldId id="261" r:id="rId9"/>
    <p:sldId id="290" r:id="rId10"/>
    <p:sldId id="293" r:id="rId11"/>
    <p:sldId id="278" r:id="rId12"/>
    <p:sldId id="291" r:id="rId13"/>
    <p:sldId id="280" r:id="rId14"/>
    <p:sldId id="298" r:id="rId15"/>
    <p:sldId id="299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D661"/>
    <a:srgbClr val="EA0000"/>
    <a:srgbClr val="CC0000"/>
    <a:srgbClr val="D66764"/>
    <a:srgbClr val="FFABAB"/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A24FF3-24E7-4ADC-9755-E972300D0760}" type="datetimeFigureOut">
              <a:rPr lang="ru-RU" smtClean="0"/>
              <a:pPr/>
              <a:t>16.02.2024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E21136-C391-4C10-BBB7-92D5331EE0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4539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5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9309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fracture"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02043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fracture"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7870082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fracture"/>
      </p:transition>
    </mc:Choice>
    <mc:Fallback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36647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fracture"/>
      </p:transition>
    </mc:Choice>
    <mc:Fallback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40894044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fracture"/>
      </p:transition>
    </mc:Choice>
    <mc:Fallback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20946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fracture"/>
      </p:transition>
    </mc:Choice>
    <mc:Fallback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24850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fracture"/>
      </p:transition>
    </mc:Choice>
    <mc:Fallback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21020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fracture"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86654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fracture"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13813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fracture"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85515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fracture"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35717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fracture"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40376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fracture"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71760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fracture"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08475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fracture"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43055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fracture"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cxnSp>
          <p:nvCxnSpPr>
            <p:cNvPr id="7" name="Straight Connector 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5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0328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fracture"/>
      </p:transition>
    </mc:Choice>
    <mc:Fallback>
      <p:transition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microsoft.com/office/2007/relationships/hdphoto" Target="../media/hdphoto2.wdp"/><Relationship Id="rId7" Type="http://schemas.microsoft.com/office/2007/relationships/hdphoto" Target="../media/hdphoto3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xmlns="" id="{1F87447D-C2D2-A100-7C3D-6A68E81337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8310" y="5013176"/>
            <a:ext cx="5826719" cy="1096899"/>
          </a:xfrm>
        </p:spPr>
        <p:txBody>
          <a:bodyPr/>
          <a:lstStyle/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Классный час в 6 классе</a:t>
            </a:r>
          </a:p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МКОУ «СОШ с. </a:t>
            </a:r>
            <a:r>
              <a:rPr lang="ru-RU" b="1" dirty="0" err="1">
                <a:solidFill>
                  <a:schemeClr val="accent4">
                    <a:lumMod val="75000"/>
                  </a:schemeClr>
                </a:solidFill>
              </a:rPr>
              <a:t>Прималкинского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E08BDE84-FA2D-22F3-AE5B-36AAD85A24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1445726"/>
            <a:ext cx="726694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190628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fractur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57574E82-16F3-9789-2963-7A71E88984F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928" t="18424" b="4544"/>
          <a:stretch/>
        </p:blipFill>
        <p:spPr>
          <a:xfrm>
            <a:off x="639638" y="241493"/>
            <a:ext cx="3788346" cy="2899475"/>
          </a:xfrm>
        </p:spPr>
      </p:pic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72ED7FE3-F263-D8CD-71B0-C5FE90B754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67544" y="3284984"/>
            <a:ext cx="6347714" cy="180020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Привет! Я Вика, учусь в 8 классе лучшей школы Самары № 5. Через неделю мы всей семьей уезжаем на море в Анапу и я решила посмотреть в сети, на какие развлечения там можно рассчитывать. Может кто-то там уже бывал и что-то посоветует?</a:t>
            </a:r>
          </a:p>
        </p:txBody>
      </p:sp>
    </p:spTree>
    <p:extLst>
      <p:ext uri="{BB962C8B-B14F-4D97-AF65-F5344CB8AC3E}">
        <p14:creationId xmlns:p14="http://schemas.microsoft.com/office/powerpoint/2010/main" xmlns="" val="18779510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fractur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3109064"/>
            <a:ext cx="7145796" cy="329035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>
                <a:solidFill>
                  <a:schemeClr val="tx1"/>
                </a:solidFill>
                <a:latin typeface="Century Gothic" panose="020B0502020202020204" pitchFamily="34" charset="0"/>
              </a:rPr>
              <a:t>В социальной сети, где у Вас есть личная страница, неизвестным Вам человеком была размещена информация о Вас c оскорблениями (использовались сведения, которые Вы о себе опубликовали). 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Century Gothic" panose="020B0502020202020204" pitchFamily="34" charset="0"/>
              </a:rPr>
              <a:t>Вы хотите, чтобы эта информация </a:t>
            </a:r>
            <a:r>
              <a:rPr lang="ru-RU" sz="2000" u="sng" dirty="0">
                <a:solidFill>
                  <a:schemeClr val="tx1"/>
                </a:solidFill>
                <a:latin typeface="Century Gothic" panose="020B0502020202020204" pitchFamily="34" charset="0"/>
              </a:rPr>
              <a:t>срочно</a:t>
            </a:r>
            <a:r>
              <a:rPr lang="ru-RU" sz="2000" dirty="0">
                <a:solidFill>
                  <a:schemeClr val="tx1"/>
                </a:solidFill>
                <a:latin typeface="Century Gothic" panose="020B0502020202020204" pitchFamily="34" charset="0"/>
              </a:rPr>
              <a:t> исчезла.</a:t>
            </a:r>
          </a:p>
          <a:p>
            <a:pPr algn="ctr"/>
            <a:endParaRPr lang="ru-RU" sz="20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МЕДЛИТЬ НЕЛЬЗЯ!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Century Gothic" panose="020B0502020202020204" pitchFamily="34" charset="0"/>
              </a:rPr>
              <a:t>Определите алгоритм действий в данной ситуации.</a:t>
            </a:r>
          </a:p>
        </p:txBody>
      </p:sp>
      <p:pic>
        <p:nvPicPr>
          <p:cNvPr id="12" name="Picture 2" descr="E:\ВИКТОРИНА\wannabe-h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229" b="13275"/>
          <a:stretch/>
        </p:blipFill>
        <p:spPr bwMode="auto">
          <a:xfrm>
            <a:off x="611560" y="340192"/>
            <a:ext cx="6248811" cy="262871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147992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fractur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 flipV="1">
            <a:off x="1851984" y="980728"/>
            <a:ext cx="5588924" cy="5496236"/>
          </a:xfrm>
          <a:prstGeom prst="triangl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 rot="21395641">
            <a:off x="270486" y="3422430"/>
            <a:ext cx="6474849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/>
              <a:t>Ограничить доступ к своей странице для </a:t>
            </a:r>
          </a:p>
          <a:p>
            <a:r>
              <a:rPr lang="ru-RU" sz="2400" b="1" dirty="0"/>
              <a:t>посторонних лиц</a:t>
            </a:r>
          </a:p>
        </p:txBody>
      </p:sp>
      <p:sp>
        <p:nvSpPr>
          <p:cNvPr id="6" name="TextBox 5"/>
          <p:cNvSpPr txBox="1"/>
          <p:nvPr/>
        </p:nvSpPr>
        <p:spPr>
          <a:xfrm rot="410047">
            <a:off x="383204" y="5711049"/>
            <a:ext cx="7124971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/>
              <a:t>Удалить из друзей тех, кому Вы не доверяете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74386" y="2471180"/>
            <a:ext cx="4666522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/>
              <a:t>Сообщить об этом родителям</a:t>
            </a:r>
          </a:p>
        </p:txBody>
      </p:sp>
      <p:sp>
        <p:nvSpPr>
          <p:cNvPr id="8" name="TextBox 7"/>
          <p:cNvSpPr txBox="1"/>
          <p:nvPr/>
        </p:nvSpPr>
        <p:spPr>
          <a:xfrm rot="21303656">
            <a:off x="150684" y="1404961"/>
            <a:ext cx="7712368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/>
              <a:t>Написать обращение в техподдержку социальной</a:t>
            </a:r>
          </a:p>
          <a:p>
            <a:r>
              <a:rPr lang="ru-RU" sz="2400" b="1" dirty="0"/>
              <a:t> сети</a:t>
            </a:r>
          </a:p>
        </p:txBody>
      </p:sp>
      <p:sp>
        <p:nvSpPr>
          <p:cNvPr id="9" name="TextBox 8"/>
          <p:cNvSpPr txBox="1"/>
          <p:nvPr/>
        </p:nvSpPr>
        <p:spPr>
          <a:xfrm rot="439685">
            <a:off x="2090479" y="4693770"/>
            <a:ext cx="5764572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/>
              <a:t>Обратиться с жалобой в Роскомнадзор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56960" y="200518"/>
            <a:ext cx="6319296" cy="83099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/>
              <a:t>Определите правильный порядок действий</a:t>
            </a:r>
            <a:r>
              <a:rPr lang="en-US" sz="2400" b="1" dirty="0"/>
              <a:t>: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40019818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fractur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авнобедренный треугольник 7"/>
          <p:cNvSpPr/>
          <p:nvPr/>
        </p:nvSpPr>
        <p:spPr>
          <a:xfrm>
            <a:off x="1825691" y="848599"/>
            <a:ext cx="5588924" cy="5286200"/>
          </a:xfrm>
          <a:prstGeom prst="triangl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9617" y="386934"/>
            <a:ext cx="6936514" cy="83099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2400" b="1" dirty="0"/>
              <a:t>Ограничить доступ к своей странице для </a:t>
            </a:r>
          </a:p>
          <a:p>
            <a:r>
              <a:rPr lang="ru-RU" sz="2400" b="1" dirty="0"/>
              <a:t>посторонних лиц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9617" y="1573843"/>
            <a:ext cx="5958682" cy="83099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/>
              <a:t>2. Удалить из друзей тех, кому Вы не </a:t>
            </a:r>
          </a:p>
          <a:p>
            <a:r>
              <a:rPr lang="ru-RU" sz="2400" b="1" dirty="0"/>
              <a:t>доверяете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9617" y="2616319"/>
            <a:ext cx="595868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/>
              <a:t>3. Сообщить об этом родителям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89617" y="3506311"/>
            <a:ext cx="6974671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/>
              <a:t>4. Написать обращение в техподдержку </a:t>
            </a:r>
          </a:p>
          <a:p>
            <a:r>
              <a:rPr lang="ru-RU" sz="2400" b="1" dirty="0"/>
              <a:t>социальной сети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48896" y="4668812"/>
            <a:ext cx="6915392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/>
              <a:t>5. Обратиться с жалобой в Роскомнадзор</a:t>
            </a:r>
          </a:p>
        </p:txBody>
      </p:sp>
    </p:spTree>
    <p:extLst>
      <p:ext uri="{BB962C8B-B14F-4D97-AF65-F5344CB8AC3E}">
        <p14:creationId xmlns:p14="http://schemas.microsoft.com/office/powerpoint/2010/main" xmlns="" val="41570582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fractur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3A39291-1931-E6CF-F2DC-916406942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5505" y="253779"/>
            <a:ext cx="6347713" cy="1014981"/>
          </a:xfrm>
        </p:spPr>
        <p:txBody>
          <a:bodyPr>
            <a:noAutofit/>
          </a:bodyPr>
          <a:lstStyle/>
          <a:p>
            <a:r>
              <a:rPr lang="ru-RU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Интернет – это хорошо или всё- таки, плохо?</a:t>
            </a:r>
            <a:br>
              <a:rPr lang="ru-RU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054881D-A27D-7A24-1FF2-50C9BAFBC1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1" y="1278106"/>
            <a:ext cx="6347714" cy="3880773"/>
          </a:xfrm>
        </p:spPr>
        <p:txBody>
          <a:bodyPr>
            <a:noAutofit/>
          </a:bodyPr>
          <a:lstStyle/>
          <a:p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Интернет – это море информации – это хорошо или плохо?</a:t>
            </a:r>
          </a:p>
          <a:p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Общение в интернете - это хорошо или плохо?</a:t>
            </a:r>
          </a:p>
          <a:p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Интернет имеет неограниченные возможности для самообразования, и это -…</a:t>
            </a:r>
          </a:p>
          <a:p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Интернет - магазины это хорошо или плохо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8184168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fractur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E9830D0-D798-A93D-E73A-B7E8812D76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124744"/>
            <a:ext cx="6768752" cy="417646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1" kern="1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Интернет может быть прекрасным и полезным средством для обучения, отдыха или общения с друзьями. </a:t>
            </a:r>
          </a:p>
          <a:p>
            <a:pPr marL="0" indent="0" algn="ctr">
              <a:buNone/>
            </a:pPr>
            <a:r>
              <a:rPr lang="ru-RU" sz="2800" b="1" kern="1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 – как и реальный мир – Сеть тоже может быть опасна! </a:t>
            </a:r>
          </a:p>
          <a:p>
            <a:pPr marL="0" indent="0" algn="ctr">
              <a:buNone/>
            </a:pPr>
            <a:r>
              <a:rPr lang="ru-RU" sz="2800" b="1" kern="1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Поэтому Защищайте свою информацию так же тщательно, как свои самые драгоценные сокровища!</a:t>
            </a:r>
          </a:p>
          <a:p>
            <a:pPr marL="0" indent="0" algn="ctr">
              <a:buNone/>
            </a:pP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65329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fracture"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7871F70-9B9D-ACDA-7A39-896E1A6DF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8" y="348585"/>
            <a:ext cx="6347713" cy="1320800"/>
          </a:xfrm>
        </p:spPr>
        <p:txBody>
          <a:bodyPr>
            <a:normAutofit fontScale="90000"/>
          </a:bodyPr>
          <a:lstStyle/>
          <a:p>
            <a:r>
              <a:rPr lang="ru-RU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относится к персональным данным?</a:t>
            </a:r>
            <a:r>
              <a:rPr lang="ru-RU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9AB7427D-A797-8723-2875-E0BF880431B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934" r="-949" b="6934"/>
          <a:stretch/>
        </p:blipFill>
        <p:spPr>
          <a:xfrm>
            <a:off x="467544" y="1484784"/>
            <a:ext cx="6457247" cy="4146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449657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fractur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42773AA-239D-39B6-D99B-946A3A28A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5" y="332656"/>
            <a:ext cx="6696744" cy="1440160"/>
          </a:xfrm>
        </p:spPr>
        <p:txBody>
          <a:bodyPr>
            <a:noAutofit/>
          </a:bodyPr>
          <a:lstStyle/>
          <a:p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Последствия, которые могут возникнуть, если не соблюдать правила защиты персональных данных</a:t>
            </a:r>
            <a:endParaRPr lang="ru-RU" sz="28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5427EC4D-CECB-362C-E271-489C621708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193" r="866" b="5574"/>
          <a:stretch/>
        </p:blipFill>
        <p:spPr>
          <a:xfrm>
            <a:off x="539552" y="1916833"/>
            <a:ext cx="5976664" cy="4079994"/>
          </a:xfrm>
        </p:spPr>
      </p:pic>
    </p:spTree>
    <p:extLst>
      <p:ext uri="{BB962C8B-B14F-4D97-AF65-F5344CB8AC3E}">
        <p14:creationId xmlns:p14="http://schemas.microsoft.com/office/powerpoint/2010/main" xmlns="" val="4972955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fractur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FDF19B5-5EEF-4EEC-B3E0-B139BFBB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защитить свои персональные данные?</a:t>
            </a:r>
            <a:br>
              <a:rPr lang="ru-RU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A8A9BCC-7669-380A-999D-94106032A3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8" y="1628800"/>
            <a:ext cx="6347714" cy="3880773"/>
          </a:xfrm>
        </p:spPr>
        <p:txBody>
          <a:bodyPr>
            <a:noAutofit/>
          </a:bodyPr>
          <a:lstStyle/>
          <a:p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Защита персональных данных на своем устройстве </a:t>
            </a:r>
          </a:p>
          <a:p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Защита персональных данных на чужом устройстве </a:t>
            </a:r>
          </a:p>
          <a:p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сети Интернет нужно использовать надежный пароль. </a:t>
            </a:r>
            <a:endParaRPr lang="ru-RU" sz="2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EC6719E-1E85-061F-2989-0E60EE8074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3688" y="4927601"/>
            <a:ext cx="3161935" cy="177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179992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fractur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9557" y="4221088"/>
            <a:ext cx="7560840" cy="1440160"/>
          </a:xfrm>
          <a:prstGeom prst="rect">
            <a:avLst/>
          </a:prstGeom>
          <a:noFill/>
          <a:ln>
            <a:noFill/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b="1" dirty="0">
                <a:solidFill>
                  <a:schemeClr val="tx1"/>
                </a:solidFill>
                <a:latin typeface="Century Gothic" panose="020B0502020202020204" pitchFamily="34" charset="0"/>
              </a:rPr>
              <a:t>Наборы знаков, предназначенные для подтверждения личности в сети «Интернет»</a:t>
            </a:r>
            <a:r>
              <a:rPr lang="en-US" sz="2800" b="1" dirty="0">
                <a:solidFill>
                  <a:schemeClr val="tx1"/>
                </a:solidFill>
                <a:latin typeface="Century Gothic" panose="020B0502020202020204" pitchFamily="34" charset="0"/>
              </a:rPr>
              <a:t> ?</a:t>
            </a:r>
            <a:endParaRPr lang="ru-RU" sz="28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146" name="Picture 2" descr="E:\ВИКТОРИНА\123\Modal-Login-960x460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482364">
            <a:off x="3851920" y="1508475"/>
            <a:ext cx="2950103" cy="14134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 rot="370743">
            <a:off x="-337916" y="895757"/>
            <a:ext cx="3915564" cy="2638862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ln w="3175">
                  <a:noFill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ЛОГИН </a:t>
            </a:r>
          </a:p>
          <a:p>
            <a:pPr algn="ctr"/>
            <a:r>
              <a:rPr lang="ru-RU" sz="5400" b="1" dirty="0">
                <a:ln w="3175">
                  <a:noFill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</a:p>
          <a:p>
            <a:pPr algn="ctr"/>
            <a:r>
              <a:rPr lang="ru-RU" sz="5400" b="1" dirty="0">
                <a:ln w="3175">
                  <a:noFill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ПАРОЛЬ</a:t>
            </a:r>
          </a:p>
        </p:txBody>
      </p:sp>
    </p:spTree>
    <p:extLst>
      <p:ext uri="{BB962C8B-B14F-4D97-AF65-F5344CB8AC3E}">
        <p14:creationId xmlns:p14="http://schemas.microsoft.com/office/powerpoint/2010/main" xmlns="" val="39781441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fractur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480593D-04E0-EB88-5C5B-239340B84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404664"/>
            <a:ext cx="6347713" cy="1320800"/>
          </a:xfrm>
        </p:spPr>
        <p:txBody>
          <a:bodyPr>
            <a:normAutofit fontScale="90000"/>
          </a:bodyPr>
          <a:lstStyle/>
          <a:p>
            <a:r>
              <a:rPr lang="ru-RU" dirty="0"/>
              <a:t>Какой из приведенных паролей является самым надёжным?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98CDA36-46F8-3B36-652B-F5C0964345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Vika</a:t>
            </a:r>
            <a:r>
              <a:rPr lang="ru-RU" sz="2800" dirty="0"/>
              <a:t>2010</a:t>
            </a:r>
          </a:p>
          <a:p>
            <a:r>
              <a:rPr lang="ru-RU" sz="2800" dirty="0"/>
              <a:t>123321</a:t>
            </a:r>
            <a:endParaRPr lang="en-US" sz="2800" dirty="0"/>
          </a:p>
          <a:p>
            <a:r>
              <a:rPr lang="en-US" sz="2800" dirty="0"/>
              <a:t>Sch05V$10*</a:t>
            </a:r>
          </a:p>
          <a:p>
            <a:r>
              <a:rPr lang="en-US" sz="2800" dirty="0"/>
              <a:t>An123#</a:t>
            </a:r>
            <a:endParaRPr lang="ru-RU" sz="2800" dirty="0"/>
          </a:p>
          <a:p>
            <a:endParaRPr lang="ru-RU" sz="28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8B65A09-A33D-05AE-4A02-0668FCA440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7864" y="2157115"/>
            <a:ext cx="3720307" cy="1943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103633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fractur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9557" y="4345146"/>
            <a:ext cx="7560840" cy="1440160"/>
          </a:xfrm>
          <a:prstGeom prst="rect">
            <a:avLst/>
          </a:prstGeom>
          <a:noFill/>
          <a:ln>
            <a:noFill/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b="1" dirty="0">
                <a:solidFill>
                  <a:schemeClr val="tx1"/>
                </a:solidFill>
                <a:latin typeface="Century Gothic" panose="020B0502020202020204" pitchFamily="34" charset="0"/>
              </a:rPr>
              <a:t>Компьютерный гений, способный украсть информацию</a:t>
            </a:r>
            <a:r>
              <a:rPr lang="en-US" sz="2800" b="1" dirty="0">
                <a:solidFill>
                  <a:schemeClr val="tx1"/>
                </a:solidFill>
                <a:latin typeface="Century Gothic" panose="020B0502020202020204" pitchFamily="34" charset="0"/>
              </a:rPr>
              <a:t> ?</a:t>
            </a:r>
            <a:endParaRPr lang="ru-RU" sz="28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27" name="Picture 3" descr="E:\ВИКТОРИНА\f8256ef2daccd4754b8a2552d52aada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1" b="13265"/>
          <a:stretch/>
        </p:blipFill>
        <p:spPr bwMode="auto">
          <a:xfrm>
            <a:off x="971600" y="1017037"/>
            <a:ext cx="5847391" cy="28528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563960" y="1029354"/>
            <a:ext cx="7953622" cy="26388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ХАКЕР</a:t>
            </a:r>
          </a:p>
        </p:txBody>
      </p:sp>
    </p:spTree>
    <p:extLst>
      <p:ext uri="{BB962C8B-B14F-4D97-AF65-F5344CB8AC3E}">
        <p14:creationId xmlns:p14="http://schemas.microsoft.com/office/powerpoint/2010/main" xmlns="" val="16368814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fractur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9557" y="4149080"/>
            <a:ext cx="7560840" cy="1895698"/>
          </a:xfrm>
          <a:prstGeom prst="rect">
            <a:avLst/>
          </a:prstGeom>
          <a:noFill/>
          <a:ln>
            <a:noFill/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b="1" dirty="0">
                <a:solidFill>
                  <a:schemeClr val="tx1"/>
                </a:solidFill>
                <a:latin typeface="Century Gothic" panose="020B0502020202020204" pitchFamily="34" charset="0"/>
              </a:rPr>
              <a:t>Травля, оскорбление или угрозы, высказываемые жертве с помощью сообщений в социальных сетях, электронных писем и СМС</a:t>
            </a:r>
            <a:r>
              <a:rPr lang="en-US" sz="2800" b="1" dirty="0">
                <a:solidFill>
                  <a:schemeClr val="tx1"/>
                </a:solidFill>
                <a:latin typeface="Century Gothic" panose="020B0502020202020204" pitchFamily="34" charset="0"/>
              </a:rPr>
              <a:t> ?</a:t>
            </a:r>
            <a:endParaRPr lang="ru-RU" sz="28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Picture 6" descr="ÐÐ°ÑÑÐ¸Ð½ÐºÐ¸ Ð¿Ð¾ Ð·Ð°Ð¿ÑÐ¾ÑÑ ÐÐÐ±ÐÐ Ð±Ð£ÐÐÐÐÐ ÐÐÐ¯ ÐÐÐ¢ÐÐ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91782"/>
            <a:ext cx="4862344" cy="2890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 rot="21297115">
            <a:off x="-225434" y="1863251"/>
            <a:ext cx="8759945" cy="2638862"/>
          </a:xfrm>
          <a:prstGeom prst="rect">
            <a:avLst/>
          </a:prstGeom>
          <a:noFill/>
          <a:ln>
            <a:noFill/>
          </a:ln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КИБЕРБУЛЛИНГ</a:t>
            </a:r>
          </a:p>
        </p:txBody>
      </p:sp>
    </p:spTree>
    <p:extLst>
      <p:ext uri="{BB962C8B-B14F-4D97-AF65-F5344CB8AC3E}">
        <p14:creationId xmlns:p14="http://schemas.microsoft.com/office/powerpoint/2010/main" xmlns="" val="42772970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fractur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9557" y="4994495"/>
            <a:ext cx="7560840" cy="1345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b="1" dirty="0">
                <a:solidFill>
                  <a:schemeClr val="tx1"/>
                </a:solidFill>
                <a:latin typeface="Century Gothic" panose="020B0502020202020204" pitchFamily="34" charset="0"/>
              </a:rPr>
              <a:t>Перечислите примеры любых 3 типов биометрических данных</a:t>
            </a:r>
            <a:r>
              <a:rPr lang="en-US" sz="2800" b="1" dirty="0">
                <a:solidFill>
                  <a:schemeClr val="tx1"/>
                </a:solidFill>
                <a:latin typeface="Century Gothic" panose="020B0502020202020204" pitchFamily="34" charset="0"/>
              </a:rPr>
              <a:t>?</a:t>
            </a:r>
            <a:endParaRPr lang="ru-RU" sz="28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395536" y="576091"/>
            <a:ext cx="6602230" cy="4204199"/>
            <a:chOff x="-33240" y="136263"/>
            <a:chExt cx="9198055" cy="5458513"/>
          </a:xfrm>
        </p:grpSpPr>
        <p:pic>
          <p:nvPicPr>
            <p:cNvPr id="1026" name="Picture 2" descr="E:\ВИКТОРИНА\!!!\60a697616_660x300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4920" r="11894"/>
            <a:stretch/>
          </p:blipFill>
          <p:spPr bwMode="auto">
            <a:xfrm>
              <a:off x="5436096" y="136263"/>
              <a:ext cx="3483711" cy="216368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5367294" y="1815456"/>
              <a:ext cx="3455303" cy="1078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Радужная </a:t>
              </a:r>
            </a:p>
            <a:p>
              <a:r>
                <a:rPr lang="ru-RU" sz="24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оболочка глаза</a:t>
              </a:r>
            </a:p>
          </p:txBody>
        </p:sp>
        <p:pic>
          <p:nvPicPr>
            <p:cNvPr id="1027" name="Picture 3" descr="E:\ВИКТОРИНА\!!!\fingerprints-FB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9581" t="6671" r="10044" b="8272"/>
            <a:stretch/>
          </p:blipFill>
          <p:spPr bwMode="auto">
            <a:xfrm>
              <a:off x="-33240" y="757516"/>
              <a:ext cx="2473167" cy="261723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26554" y="3462396"/>
              <a:ext cx="2553065" cy="1078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Отпечаток </a:t>
              </a:r>
            </a:p>
            <a:p>
              <a:r>
                <a:rPr lang="ru-RU" sz="24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пальца</a:t>
              </a:r>
            </a:p>
          </p:txBody>
        </p:sp>
        <p:pic>
          <p:nvPicPr>
            <p:cNvPr id="1028" name="Picture 4" descr="E:\ВИКТОРИНА\!!!\voice-recognition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738" r="8386" b="6687"/>
            <a:stretch/>
          </p:blipFill>
          <p:spPr bwMode="auto">
            <a:xfrm>
              <a:off x="2630936" y="136263"/>
              <a:ext cx="2631726" cy="192986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3479533" y="1584623"/>
              <a:ext cx="1458767" cy="5994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Голос</a:t>
              </a:r>
            </a:p>
          </p:txBody>
        </p:sp>
        <p:pic>
          <p:nvPicPr>
            <p:cNvPr id="1030" name="Picture 6" descr="E:\ВИКТОРИНА\!!!\Без названия.jpe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5407" t="7725" r="24875" b="9730"/>
            <a:stretch/>
          </p:blipFill>
          <p:spPr bwMode="auto">
            <a:xfrm>
              <a:off x="2617591" y="2157487"/>
              <a:ext cx="2645071" cy="246671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2606025" y="4157504"/>
              <a:ext cx="4214612" cy="5994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Изображение лица</a:t>
              </a:r>
            </a:p>
          </p:txBody>
        </p:sp>
        <p:pic>
          <p:nvPicPr>
            <p:cNvPr id="1031" name="Picture 7" descr="E:\ВИКТОРИНА\!!!\123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44560" y="2930418"/>
              <a:ext cx="3475247" cy="26643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5423654" y="4163499"/>
              <a:ext cx="3741161" cy="1078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4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Рисунок вен </a:t>
              </a:r>
            </a:p>
            <a:p>
              <a:pPr algn="ctr"/>
              <a:r>
                <a:rPr lang="ru-RU" sz="24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ладони и пальца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8261379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fractur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Аспект">
  <a:themeElements>
    <a:clrScheme name="Фиолетовый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23659B44-6E34-4CE8-8F0D-387DA799682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1070</TotalTime>
  <Words>405</Words>
  <Application>Microsoft Office PowerPoint</Application>
  <PresentationFormat>Экран (4:3)</PresentationFormat>
  <Paragraphs>60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Аспект</vt:lpstr>
      <vt:lpstr>Слайд 1</vt:lpstr>
      <vt:lpstr>Что относится к персональным данным? </vt:lpstr>
      <vt:lpstr>Последствия, которые могут возникнуть, если не соблюдать правила защиты персональных данных</vt:lpstr>
      <vt:lpstr>Как защитить свои персональные данные? </vt:lpstr>
      <vt:lpstr>Слайд 5</vt:lpstr>
      <vt:lpstr>Какой из приведенных паролей является самым надёжным?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Интернет – это хорошо или всё- таки, плохо? 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</dc:title>
  <dc:creator>Ирина</dc:creator>
  <cp:lastModifiedBy>Ромашка</cp:lastModifiedBy>
  <cp:revision>160</cp:revision>
  <dcterms:created xsi:type="dcterms:W3CDTF">2019-09-12T11:52:25Z</dcterms:created>
  <dcterms:modified xsi:type="dcterms:W3CDTF">2024-02-15T22:43:24Z</dcterms:modified>
</cp:coreProperties>
</file>