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sldIdLst>
    <p:sldId id="256" r:id="rId2"/>
    <p:sldId id="280" r:id="rId3"/>
    <p:sldId id="306" r:id="rId4"/>
    <p:sldId id="320" r:id="rId5"/>
    <p:sldId id="290" r:id="rId6"/>
    <p:sldId id="319" r:id="rId7"/>
    <p:sldId id="298" r:id="rId8"/>
    <p:sldId id="315" r:id="rId9"/>
    <p:sldId id="300" r:id="rId10"/>
    <p:sldId id="304" r:id="rId11"/>
    <p:sldId id="301" r:id="rId12"/>
    <p:sldId id="31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117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4204A1-386F-485C-81C8-2B3EFA843A0F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8CDD2C6-CB85-4096-8C89-B09E76BDC92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0DE5E8C-D192-4AE9-8D79-33D7E32A0601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4221C9-86E8-4CC8-BDBD-C9FC90785A7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FA3D05-EB9B-4B12-AF29-6C5F412005F4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5BC9EB-0826-4743-8A68-62790A22267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6CCC60-9F68-42D1-8DB6-B7AE242465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00063" y="285750"/>
            <a:ext cx="8215312" cy="5857875"/>
          </a:xfrm>
          <a:prstGeom prst="rect">
            <a:avLst/>
          </a:prstGeom>
          <a:blipFill>
            <a:blip r:embed="rId2" cstate="email"/>
            <a:stretch>
              <a:fillRect/>
            </a:stretch>
          </a:blipFill>
          <a:ln w="2032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25" descr="i (5).jpg"/>
          <p:cNvPicPr>
            <a:picLocks noChangeAspect="1"/>
          </p:cNvPicPr>
          <p:nvPr userDrawn="1"/>
        </p:nvPicPr>
        <p:blipFill>
          <a:blip r:embed="rId3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5357813"/>
            <a:ext cx="183832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 userDrawn="1"/>
        </p:nvSpPr>
        <p:spPr>
          <a:xfrm>
            <a:off x="214313" y="6572250"/>
            <a:ext cx="500062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+mn-cs"/>
              </a:rPr>
              <a:t>nkard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+mn-cs"/>
            </a:endParaRPr>
          </a:p>
        </p:txBody>
      </p:sp>
      <p:pic>
        <p:nvPicPr>
          <p:cNvPr id="10" name="Рисунок 27" descr="божья коровка.jpg"/>
          <p:cNvPicPr>
            <a:picLocks noChangeAspect="1"/>
          </p:cNvPicPr>
          <p:nvPr userDrawn="1"/>
        </p:nvPicPr>
        <p:blipFill>
          <a:blip r:embed="rId4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0938" y="5051425"/>
            <a:ext cx="7143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1FD592-78E0-4E14-9EDD-02412C1E50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56FD73-9FD9-4F7C-B394-57A2053E3C6E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D9EC5-B168-4097-8D5E-930E02B871B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B5B2AB4-B5A2-4275-90FA-AE1A9A260807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C745B8-2911-4DE5-B3B5-964C9B92CC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E2AC23-7F3B-471D-82C4-FBD1CE04D09E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0F85AD-A7EE-4857-9E15-F149209FA1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C3E96CD-2B3A-4E19-A1F6-3D0FDDA555B7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797630-0B3D-4854-94B0-DD55FAC533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B7CB94-6959-40AE-9AA3-7ADE543F54A1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B6ED65-C834-4551-BD14-55E4134EE3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89D7AD-16D8-4CC4-A99B-1F7D3AB1F2E6}" type="datetimeFigureOut">
              <a:rPr lang="ru-RU" smtClean="0"/>
              <a:pPr>
                <a:defRPr/>
              </a:pPr>
              <a:t>30.05.2021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435F176A-9C90-4FC0-BD4D-7F9EA04E80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18" Type="http://schemas.openxmlformats.org/officeDocument/2006/relationships/image" Target="../media/image7.png"/><Relationship Id="rId26" Type="http://schemas.openxmlformats.org/officeDocument/2006/relationships/image" Target="../media/image15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0.pn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6.png"/><Relationship Id="rId25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.png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3.jpe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4.png"/><Relationship Id="rId23" Type="http://schemas.openxmlformats.org/officeDocument/2006/relationships/image" Target="../media/image1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Relationship Id="rId22" Type="http://schemas.openxmlformats.org/officeDocument/2006/relationships/image" Target="../media/image11.png"/><Relationship Id="rId27" Type="http://schemas.openxmlformats.org/officeDocument/2006/relationships/image" Target="../media/image1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9C64C16-D094-494A-99FA-60438DCC9B5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Прямоугольник 13"/>
          <p:cNvSpPr/>
          <p:nvPr userDrawn="1"/>
        </p:nvSpPr>
        <p:spPr>
          <a:xfrm>
            <a:off x="428625" y="357188"/>
            <a:ext cx="8286750" cy="5715000"/>
          </a:xfrm>
          <a:prstGeom prst="rect">
            <a:avLst/>
          </a:prstGeom>
          <a:blipFill>
            <a:blip r:embed="rId13" cstate="email"/>
            <a:stretch>
              <a:fillRect/>
            </a:stretch>
          </a:blipFill>
          <a:ln w="762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Рисунок 18" descr="4189028-thumb.png"/>
          <p:cNvPicPr>
            <a:picLocks noChangeAspect="1"/>
          </p:cNvPicPr>
          <p:nvPr userDrawn="1"/>
        </p:nvPicPr>
        <p:blipFill>
          <a:blip r:embed="rId14" cstate="email"/>
          <a:srcRect/>
          <a:stretch>
            <a:fillRect/>
          </a:stretch>
        </p:blipFill>
        <p:spPr bwMode="auto">
          <a:xfrm rot="630025">
            <a:off x="8358188" y="3143250"/>
            <a:ext cx="48577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6" descr="4189028-thumb.png"/>
          <p:cNvPicPr>
            <a:picLocks noChangeAspect="1"/>
          </p:cNvPicPr>
          <p:nvPr userDrawn="1"/>
        </p:nvPicPr>
        <p:blipFill>
          <a:blip r:embed="rId15" cstate="email"/>
          <a:srcRect/>
          <a:stretch>
            <a:fillRect/>
          </a:stretch>
        </p:blipFill>
        <p:spPr bwMode="auto">
          <a:xfrm rot="989061">
            <a:off x="8342313" y="1549400"/>
            <a:ext cx="4826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21" descr="4189028-thumb.png"/>
          <p:cNvPicPr>
            <a:picLocks noChangeAspect="1"/>
          </p:cNvPicPr>
          <p:nvPr userDrawn="1"/>
        </p:nvPicPr>
        <p:blipFill>
          <a:blip r:embed="rId16" cstate="email"/>
          <a:srcRect/>
          <a:stretch>
            <a:fillRect/>
          </a:stretch>
        </p:blipFill>
        <p:spPr bwMode="auto">
          <a:xfrm rot="903261">
            <a:off x="7986713" y="207963"/>
            <a:ext cx="6429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5" descr="4189028-thumb.png"/>
          <p:cNvPicPr>
            <a:picLocks noChangeAspect="1"/>
          </p:cNvPicPr>
          <p:nvPr userDrawn="1"/>
        </p:nvPicPr>
        <p:blipFill>
          <a:blip r:embed="rId17" cstate="email"/>
          <a:srcRect/>
          <a:stretch>
            <a:fillRect/>
          </a:stretch>
        </p:blipFill>
        <p:spPr bwMode="auto">
          <a:xfrm rot="917275">
            <a:off x="6757988" y="187325"/>
            <a:ext cx="4635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7" descr="4189028-thumb.png"/>
          <p:cNvPicPr>
            <a:picLocks noChangeAspect="1"/>
          </p:cNvPicPr>
          <p:nvPr userDrawn="1"/>
        </p:nvPicPr>
        <p:blipFill>
          <a:blip r:embed="rId18" cstate="email"/>
          <a:srcRect/>
          <a:stretch>
            <a:fillRect/>
          </a:stretch>
        </p:blipFill>
        <p:spPr bwMode="auto">
          <a:xfrm rot="-762205">
            <a:off x="4538663" y="57150"/>
            <a:ext cx="64293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2" descr="4189028-thumb.png"/>
          <p:cNvPicPr>
            <a:picLocks noChangeAspect="1"/>
          </p:cNvPicPr>
          <p:nvPr userDrawn="1"/>
        </p:nvPicPr>
        <p:blipFill>
          <a:blip r:embed="rId19" cstate="email"/>
          <a:srcRect/>
          <a:stretch>
            <a:fillRect/>
          </a:stretch>
        </p:blipFill>
        <p:spPr bwMode="auto">
          <a:xfrm rot="374482">
            <a:off x="2967038" y="241300"/>
            <a:ext cx="550862" cy="73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0" descr="4189028-thumb.png"/>
          <p:cNvPicPr>
            <a:picLocks noChangeAspect="1"/>
          </p:cNvPicPr>
          <p:nvPr userDrawn="1"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1643063" y="190500"/>
            <a:ext cx="571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4" descr="4189028-thumb.png"/>
          <p:cNvPicPr>
            <a:picLocks noChangeAspect="1"/>
          </p:cNvPicPr>
          <p:nvPr userDrawn="1"/>
        </p:nvPicPr>
        <p:blipFill>
          <a:blip r:embed="rId21" cstate="email"/>
          <a:srcRect/>
          <a:stretch>
            <a:fillRect/>
          </a:stretch>
        </p:blipFill>
        <p:spPr bwMode="auto">
          <a:xfrm rot="-887150">
            <a:off x="500063" y="357188"/>
            <a:ext cx="4286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13" descr="4189028-thumb.png"/>
          <p:cNvPicPr>
            <a:picLocks noChangeAspect="1"/>
          </p:cNvPicPr>
          <p:nvPr userDrawn="1"/>
        </p:nvPicPr>
        <p:blipFill>
          <a:blip r:embed="rId22" cstate="email"/>
          <a:srcRect/>
          <a:stretch>
            <a:fillRect/>
          </a:stretch>
        </p:blipFill>
        <p:spPr bwMode="auto">
          <a:xfrm rot="809371">
            <a:off x="241300" y="1765300"/>
            <a:ext cx="544513" cy="90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19" descr="4189028-thumb.png"/>
          <p:cNvPicPr>
            <a:picLocks noChangeAspect="1"/>
          </p:cNvPicPr>
          <p:nvPr userDrawn="1"/>
        </p:nvPicPr>
        <p:blipFill>
          <a:blip r:embed="rId23" cstate="email"/>
          <a:srcRect/>
          <a:stretch>
            <a:fillRect/>
          </a:stretch>
        </p:blipFill>
        <p:spPr bwMode="auto">
          <a:xfrm rot="-1133357">
            <a:off x="176213" y="3376613"/>
            <a:ext cx="444500" cy="71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7" descr="6lzHbX_Fxz.jpg"/>
          <p:cNvPicPr>
            <a:picLocks noChangeAspect="1"/>
          </p:cNvPicPr>
          <p:nvPr userDrawn="1"/>
        </p:nvPicPr>
        <p:blipFill>
          <a:blip r:embed="rId2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8" y="4286250"/>
            <a:ext cx="22860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8" descr="i (6).jpg"/>
          <p:cNvPicPr>
            <a:picLocks noChangeAspect="1"/>
          </p:cNvPicPr>
          <p:nvPr userDrawn="1"/>
        </p:nvPicPr>
        <p:blipFill>
          <a:blip r:embed="rId25" cstate="email"/>
          <a:srcRect/>
          <a:stretch>
            <a:fillRect/>
          </a:stretch>
        </p:blipFill>
        <p:spPr bwMode="auto">
          <a:xfrm>
            <a:off x="1428750" y="5214938"/>
            <a:ext cx="785813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9" descr="i (5).jpg"/>
          <p:cNvPicPr>
            <a:picLocks noChangeAspect="1"/>
          </p:cNvPicPr>
          <p:nvPr userDrawn="1"/>
        </p:nvPicPr>
        <p:blipFill>
          <a:blip r:embed="rId26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5000625"/>
            <a:ext cx="22145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10" descr="божья коровка.jpg"/>
          <p:cNvPicPr>
            <a:picLocks noChangeAspect="1"/>
          </p:cNvPicPr>
          <p:nvPr userDrawn="1"/>
        </p:nvPicPr>
        <p:blipFill>
          <a:blip r:embed="rId2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4700588"/>
            <a:ext cx="714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Прямоугольник 31"/>
          <p:cNvSpPr/>
          <p:nvPr userDrawn="1"/>
        </p:nvSpPr>
        <p:spPr>
          <a:xfrm>
            <a:off x="0" y="6581775"/>
            <a:ext cx="500063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 err="1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  <a:cs typeface="+mn-cs"/>
              </a:rPr>
              <a:t>nkard</a:t>
            </a:r>
            <a:endParaRPr lang="ru-RU" sz="12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.ribca.net/anim/animals/monkeys/20.gif" TargetMode="External"/><Relationship Id="rId3" Type="http://schemas.openxmlformats.org/officeDocument/2006/relationships/hyperlink" Target="http://img1.liveinternet.ru/images/attach/c/11/114/723/114723641_3437583_school21096.png" TargetMode="External"/><Relationship Id="rId7" Type="http://schemas.openxmlformats.org/officeDocument/2006/relationships/hyperlink" Target="http://kukharskiy.moscowfamily.ru/images/user/medium2156760.jpg?1332490075" TargetMode="External"/><Relationship Id="rId2" Type="http://schemas.openxmlformats.org/officeDocument/2006/relationships/hyperlink" Target="http://easyen.ru/load/metodika/k_prezentacijam/shablony_prezentacij_po_matematike/277-1-0-227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ymn37.minsk.edu.by/sm_full.aspx?guid=2673" TargetMode="External"/><Relationship Id="rId5" Type="http://schemas.openxmlformats.org/officeDocument/2006/relationships/hyperlink" Target="http://static3.depositphotos.com/1005091/225/v/950/depositphotos_2259985-Pupil-boy-with-school-bag.jpg" TargetMode="External"/><Relationship Id="rId10" Type="http://schemas.openxmlformats.org/officeDocument/2006/relationships/hyperlink" Target="http://www.viviamoinpositivo.org/crescere/images/book11.gif" TargetMode="External"/><Relationship Id="rId4" Type="http://schemas.openxmlformats.org/officeDocument/2006/relationships/hyperlink" Target="http://fotohomka.ru/images/Dec/01/85d4178ee94973e76591f8f0ec5f697a/1.jpg" TargetMode="External"/><Relationship Id="rId9" Type="http://schemas.openxmlformats.org/officeDocument/2006/relationships/hyperlink" Target="http://www.mos-eisley.dk/media/Avatars/thumbs/800pxHigh/abe012.gi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04856" cy="2595711"/>
          </a:xfrm>
          <a:solidFill>
            <a:schemeClr val="accent2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 задач.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Урок математики в 3 классе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2700" i="1" dirty="0" smtClean="0">
                <a:solidFill>
                  <a:schemeClr val="tx2">
                    <a:lumMod val="75000"/>
                  </a:schemeClr>
                </a:solidFill>
              </a:rPr>
              <a:t>УМК «Школа России»</a:t>
            </a:r>
            <a:endParaRPr lang="ru-RU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411760" y="3501008"/>
            <a:ext cx="4392488" cy="2680717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B050"/>
                </a:solidFill>
              </a:rPr>
              <a:t>Подготовила учитель начальных классов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B050"/>
                </a:solidFill>
              </a:rPr>
              <a:t>МБОУ СОШ №43 </a:t>
            </a: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i="1" dirty="0" smtClean="0">
              <a:solidFill>
                <a:srgbClr val="00B050"/>
              </a:solidFill>
            </a:endParaRPr>
          </a:p>
          <a:p>
            <a:pPr algn="l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smtClean="0">
                <a:solidFill>
                  <a:srgbClr val="00B050"/>
                </a:solidFill>
              </a:rPr>
              <a:t>Аносова С.В.</a:t>
            </a:r>
            <a:endParaRPr lang="ru-RU" sz="2400" b="1" i="1" dirty="0" smtClean="0">
              <a:solidFill>
                <a:srgbClr val="00B05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i="1" dirty="0" smtClean="0">
                <a:solidFill>
                  <a:srgbClr val="00B05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  <a:latin typeface="Bookman Old Style" pitchFamily="18" charset="0"/>
              </a:rPr>
              <a:t>Алгоритм действий                                                         при решении задачи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68313" y="1628775"/>
          <a:ext cx="8229600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488"/>
                <a:gridCol w="69231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Внимательно читаем задачу.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Bookman Old Style" pitchFamily="18" charset="0"/>
                        </a:rPr>
                        <a:t>2</a:t>
                      </a:r>
                      <a:endParaRPr lang="ru-RU" sz="32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Находим опорные слова.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Bookman Old Style" pitchFamily="18" charset="0"/>
                        </a:rPr>
                        <a:t>3</a:t>
                      </a:r>
                      <a:endParaRPr lang="ru-RU" sz="32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Составляем краткую запись, таблицу или чертёж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Bookman Old Style" pitchFamily="18" charset="0"/>
                        </a:rPr>
                        <a:t>4</a:t>
                      </a:r>
                      <a:endParaRPr lang="ru-RU" sz="32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Определяем количество действий в задаче.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Bookman Old Style" pitchFamily="18" charset="0"/>
                        </a:rPr>
                        <a:t>5</a:t>
                      </a:r>
                      <a:endParaRPr lang="ru-RU" sz="32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Записываем решение по действиям с пояснением</a:t>
                      </a:r>
                      <a:r>
                        <a:rPr lang="ru-RU" sz="2400" b="1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или одним выражением</a:t>
                      </a:r>
                      <a:endParaRPr lang="ru-RU" sz="2400" b="1" dirty="0" smtClean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  <a:p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latin typeface="Bookman Old Style" pitchFamily="18" charset="0"/>
                        </a:rPr>
                        <a:t>6</a:t>
                      </a:r>
                      <a:endParaRPr lang="ru-RU" sz="32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Записываем ответ.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     с.64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</a:p>
        </p:txBody>
      </p:sp>
      <p:sp>
        <p:nvSpPr>
          <p:cNvPr id="15363" name="Содержимое 4"/>
          <p:cNvSpPr>
            <a:spLocks noGrp="1"/>
          </p:cNvSpPr>
          <p:nvPr>
            <p:ph idx="1"/>
          </p:nvPr>
        </p:nvSpPr>
        <p:spPr>
          <a:xfrm>
            <a:off x="642938" y="1196752"/>
            <a:ext cx="7929562" cy="5661248"/>
          </a:xfrm>
        </p:spPr>
        <p:txBody>
          <a:bodyPr/>
          <a:lstStyle/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Учебник . Математика. 2 ч. М.И.Моро и др. «Школа России»</a:t>
            </a: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Поурочные разработки по математике  2 класс.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Т.Н.Ситникова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И.Ф.Яценко</a:t>
            </a:r>
            <a:endParaRPr lang="ru-RU" sz="1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Шаблон презентации  </a:t>
            </a:r>
            <a:r>
              <a:rPr lang="ru-RU" sz="16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Кардаева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Надежда Александровна </a:t>
            </a:r>
            <a:r>
              <a:rPr lang="en-US" sz="1600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http://easyen.ru/load/metodika/k_prezentacijam/shablony_prezentacij_po_matematike/277-1-0-22705</a:t>
            </a:r>
            <a:endParaRPr lang="ru-RU" sz="1600" dirty="0" smtClean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Мальчик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http://img1.liveinternet.ru/images/attach/c/11/114/723/114723641_3437583_school21096.png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http://fotohomka.ru/images/Dec/01/85d4178ee94973e76591f8f0ec5f697a/1.jpg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http://static3.depositphotos.com/1005091/225/v/950/depositphotos_2259985-Pupil-boy-with-school-bag.jpg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Ученица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http://gymn37.minsk.edu.by/sm_full.aspx?guid=2673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Девочка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http://kukharskiy.moscowfamily.ru/images/user/medium2156760.jpg?1332490075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Обезьянка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http://im.ribca.net/anim/animals/monkeys/20.gif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Обезьянка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http://www.mos-eisley.dk/media/Avatars/thumbs/800pxHigh/abe012.gif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http://www.viviamoinpositivo.org/crescere/images/book11.gif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ноября.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Классная  работа.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D:\neznaika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00240"/>
            <a:ext cx="2554432" cy="3913852"/>
          </a:xfrm>
          <a:prstGeom prst="rect">
            <a:avLst/>
          </a:prstGeom>
          <a:noFill/>
        </p:spPr>
      </p:pic>
      <p:pic>
        <p:nvPicPr>
          <p:cNvPr id="1029" name="Picture 5" descr="D:\s120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1571612"/>
            <a:ext cx="2295111" cy="4500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Найди ошибку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743015"/>
            <a:ext cx="8229600" cy="4389120"/>
          </a:xfrm>
        </p:spPr>
        <p:txBody>
          <a:bodyPr numCol="3"/>
          <a:lstStyle/>
          <a:p>
            <a:pPr>
              <a:buNone/>
            </a:pPr>
            <a:r>
              <a:rPr lang="ru-RU" b="1" dirty="0" smtClean="0"/>
              <a:t>   9·4=36</a:t>
            </a:r>
          </a:p>
          <a:p>
            <a:pPr>
              <a:buNone/>
            </a:pPr>
            <a:r>
              <a:rPr lang="ru-RU" b="1" dirty="0" smtClean="0"/>
              <a:t>   64:8=8</a:t>
            </a:r>
          </a:p>
          <a:p>
            <a:pPr>
              <a:buNone/>
            </a:pPr>
            <a:r>
              <a:rPr lang="ru-RU" b="1" dirty="0" smtClean="0"/>
              <a:t>   7·9=63</a:t>
            </a:r>
          </a:p>
          <a:p>
            <a:pPr>
              <a:buNone/>
            </a:pPr>
            <a:r>
              <a:rPr lang="ru-RU" b="1" dirty="0" smtClean="0"/>
              <a:t>   9:3=27</a:t>
            </a:r>
          </a:p>
          <a:p>
            <a:pPr>
              <a:buNone/>
            </a:pPr>
            <a:r>
              <a:rPr lang="ru-RU" b="1" dirty="0" smtClean="0"/>
              <a:t>   32:4=8</a:t>
            </a:r>
          </a:p>
          <a:p>
            <a:pPr>
              <a:buNone/>
            </a:pPr>
            <a:r>
              <a:rPr lang="ru-RU" b="1" dirty="0" smtClean="0"/>
              <a:t>   5·9=40</a:t>
            </a:r>
          </a:p>
          <a:p>
            <a:pPr>
              <a:buNone/>
            </a:pPr>
            <a:r>
              <a:rPr lang="ru-RU" b="1" dirty="0" smtClean="0"/>
              <a:t>   9·9=81</a:t>
            </a:r>
          </a:p>
          <a:p>
            <a:pPr>
              <a:buNone/>
            </a:pPr>
            <a:r>
              <a:rPr lang="ru-RU" b="1" smtClean="0"/>
              <a:t>    36:6=6</a:t>
            </a:r>
            <a:endParaRPr lang="ru-RU" b="1" dirty="0" smtClean="0"/>
          </a:p>
          <a:p>
            <a:pPr>
              <a:buNone/>
            </a:pPr>
            <a:r>
              <a:rPr lang="ru-RU" b="1" smtClean="0"/>
              <a:t>42:6=8</a:t>
            </a:r>
            <a:endParaRPr lang="ru-RU" b="1" dirty="0" smtClean="0"/>
          </a:p>
          <a:p>
            <a:pPr>
              <a:buNone/>
            </a:pPr>
            <a:r>
              <a:rPr lang="ru-RU" b="1" dirty="0" smtClean="0"/>
              <a:t>5·4=20</a:t>
            </a:r>
          </a:p>
          <a:p>
            <a:pPr>
              <a:buNone/>
            </a:pPr>
            <a:r>
              <a:rPr lang="ru-RU" b="1" dirty="0" smtClean="0"/>
              <a:t>21:3=7</a:t>
            </a:r>
          </a:p>
          <a:p>
            <a:pPr>
              <a:buNone/>
            </a:pPr>
            <a:r>
              <a:rPr lang="ru-RU" b="1" dirty="0" smtClean="0"/>
              <a:t>6·9=56</a:t>
            </a:r>
          </a:p>
          <a:p>
            <a:pPr>
              <a:buNone/>
            </a:pPr>
            <a:r>
              <a:rPr lang="ru-RU" b="1" dirty="0" smtClean="0"/>
              <a:t>16:4=4</a:t>
            </a:r>
          </a:p>
          <a:p>
            <a:pPr>
              <a:buNone/>
            </a:pPr>
            <a:r>
              <a:rPr lang="ru-RU" b="1" dirty="0" smtClean="0"/>
              <a:t>8·5=40</a:t>
            </a:r>
          </a:p>
          <a:p>
            <a:pPr>
              <a:buNone/>
            </a:pPr>
            <a:r>
              <a:rPr lang="ru-RU" b="1" dirty="0" smtClean="0"/>
              <a:t>7·8=56</a:t>
            </a:r>
          </a:p>
          <a:p>
            <a:pPr>
              <a:buNone/>
            </a:pPr>
            <a:r>
              <a:rPr lang="ru-RU" b="1" dirty="0" smtClean="0"/>
              <a:t>49:7=7</a:t>
            </a:r>
          </a:p>
          <a:p>
            <a:pPr>
              <a:buNone/>
            </a:pPr>
            <a:r>
              <a:rPr lang="ru-RU" b="1" dirty="0" smtClean="0"/>
              <a:t>63:9=6</a:t>
            </a:r>
          </a:p>
          <a:p>
            <a:pPr>
              <a:buNone/>
            </a:pPr>
            <a:r>
              <a:rPr lang="ru-RU" b="1" dirty="0" smtClean="0"/>
              <a:t>7·4=32</a:t>
            </a:r>
          </a:p>
          <a:p>
            <a:pPr>
              <a:buNone/>
            </a:pPr>
            <a:r>
              <a:rPr lang="ru-RU" b="1" dirty="0" smtClean="0"/>
              <a:t>18:3=6</a:t>
            </a:r>
          </a:p>
          <a:p>
            <a:pPr>
              <a:buNone/>
            </a:pPr>
            <a:r>
              <a:rPr lang="ru-RU" b="1" dirty="0" smtClean="0"/>
              <a:t>8·4=24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201767" y="3140968"/>
            <a:ext cx="500066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3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1767" y="4131498"/>
            <a:ext cx="714380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45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2209800"/>
            <a:ext cx="504828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7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40145" y="4135506"/>
            <a:ext cx="723904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54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5517232"/>
            <a:ext cx="457184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7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24400" y="5517232"/>
            <a:ext cx="64294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28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4495800"/>
            <a:ext cx="642942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32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Увеличьте: 8 в 4 раза; 8 на 4; 7 на 9.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 сколько раз одно число больше другого: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40 и 8;  3 и 18;  49 и 7;  9 и 63.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Уменьшите в 4 раза числа 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  12, 24, 36, 8.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u="sng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b="1" u="sng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b="1" u="sng" dirty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b="1" u="sng" dirty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b="1" u="sng" dirty="0" smtClean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b="1" u="sng" dirty="0" smtClean="0">
                <a:solidFill>
                  <a:schemeClr val="accent2"/>
                </a:solidFill>
                <a:latin typeface="Monotype Corsiva" pitchFamily="66" charset="0"/>
              </a:rPr>
            </a:br>
            <a:r>
              <a:rPr lang="ru-RU" sz="4800" b="1" u="sng" dirty="0">
                <a:solidFill>
                  <a:schemeClr val="accent2"/>
                </a:solidFill>
                <a:latin typeface="Monotype Corsiva" pitchFamily="66" charset="0"/>
              </a:rPr>
              <a:t/>
            </a:r>
            <a:br>
              <a:rPr lang="ru-RU" sz="4800" b="1" u="sng" dirty="0">
                <a:solidFill>
                  <a:schemeClr val="accent2"/>
                </a:solidFill>
                <a:latin typeface="Monotype Corsiva" pitchFamily="66" charset="0"/>
              </a:rPr>
            </a:br>
            <a:endParaRPr lang="ru-RU" sz="4800" b="1" u="sng" dirty="0" smtClean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35" name="Нижний колонтитул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lena.karapka</a:t>
            </a:r>
            <a:endParaRPr lang="ru-RU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39750" y="1557338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339975" y="1557338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4067175" y="1557338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6156325" y="1484313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8101013" y="1484313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8172450" y="3573463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427538" y="3500438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6372225" y="3573463"/>
            <a:ext cx="720725" cy="7207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>
            <a:off x="8532813" y="2276475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1403350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3132138" y="1916113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5003800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>
            <a:off x="7092950" y="19161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7235825" y="3860800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H="1">
            <a:off x="5364163" y="3933825"/>
            <a:ext cx="792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5" name="WordArt 19"/>
          <p:cNvSpPr>
            <a:spLocks noChangeArrowheads="1" noChangeShapeType="1" noTextEdit="1"/>
          </p:cNvSpPr>
          <p:nvPr/>
        </p:nvSpPr>
        <p:spPr bwMode="auto">
          <a:xfrm>
            <a:off x="611188" y="1628775"/>
            <a:ext cx="4857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35</a:t>
            </a:r>
          </a:p>
        </p:txBody>
      </p:sp>
      <p:sp>
        <p:nvSpPr>
          <p:cNvPr id="14356" name="WordArt 20"/>
          <p:cNvSpPr>
            <a:spLocks noChangeArrowheads="1" noChangeShapeType="1" noTextEdit="1"/>
          </p:cNvSpPr>
          <p:nvPr/>
        </p:nvSpPr>
        <p:spPr bwMode="auto">
          <a:xfrm>
            <a:off x="1476375" y="1196975"/>
            <a:ext cx="552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-19</a:t>
            </a:r>
          </a:p>
        </p:txBody>
      </p:sp>
      <p:sp>
        <p:nvSpPr>
          <p:cNvPr id="14357" name="WordArt 21"/>
          <p:cNvSpPr>
            <a:spLocks noChangeArrowheads="1" noChangeShapeType="1" noTextEdit="1"/>
          </p:cNvSpPr>
          <p:nvPr/>
        </p:nvSpPr>
        <p:spPr bwMode="auto">
          <a:xfrm>
            <a:off x="3348038" y="1196975"/>
            <a:ext cx="4000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: 4</a:t>
            </a:r>
          </a:p>
        </p:txBody>
      </p:sp>
      <p:sp>
        <p:nvSpPr>
          <p:cNvPr id="14359" name="WordArt 23"/>
          <p:cNvSpPr>
            <a:spLocks noChangeArrowheads="1" noChangeShapeType="1" noTextEdit="1"/>
          </p:cNvSpPr>
          <p:nvPr/>
        </p:nvSpPr>
        <p:spPr bwMode="auto">
          <a:xfrm>
            <a:off x="5076825" y="1268413"/>
            <a:ext cx="447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* 8</a:t>
            </a:r>
          </a:p>
        </p:txBody>
      </p:sp>
      <p:sp>
        <p:nvSpPr>
          <p:cNvPr id="14360" name="WordArt 24"/>
          <p:cNvSpPr>
            <a:spLocks noChangeArrowheads="1" noChangeShapeType="1" noTextEdit="1"/>
          </p:cNvSpPr>
          <p:nvPr/>
        </p:nvSpPr>
        <p:spPr bwMode="auto">
          <a:xfrm>
            <a:off x="7164388" y="1268413"/>
            <a:ext cx="55245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-18</a:t>
            </a:r>
          </a:p>
        </p:txBody>
      </p:sp>
      <p:sp>
        <p:nvSpPr>
          <p:cNvPr id="14361" name="WordArt 25"/>
          <p:cNvSpPr>
            <a:spLocks noChangeArrowheads="1" noChangeShapeType="1" noTextEdit="1"/>
          </p:cNvSpPr>
          <p:nvPr/>
        </p:nvSpPr>
        <p:spPr bwMode="auto">
          <a:xfrm>
            <a:off x="8101013" y="2636838"/>
            <a:ext cx="3524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: 7</a:t>
            </a:r>
          </a:p>
        </p:txBody>
      </p:sp>
      <p:sp>
        <p:nvSpPr>
          <p:cNvPr id="14362" name="WordArt 26"/>
          <p:cNvSpPr>
            <a:spLocks noChangeArrowheads="1" noChangeShapeType="1" noTextEdit="1"/>
          </p:cNvSpPr>
          <p:nvPr/>
        </p:nvSpPr>
        <p:spPr bwMode="auto">
          <a:xfrm>
            <a:off x="7451725" y="3141663"/>
            <a:ext cx="4476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* 8</a:t>
            </a:r>
          </a:p>
        </p:txBody>
      </p:sp>
      <p:sp>
        <p:nvSpPr>
          <p:cNvPr id="14363" name="WordArt 27"/>
          <p:cNvSpPr>
            <a:spLocks noChangeArrowheads="1" noChangeShapeType="1" noTextEdit="1"/>
          </p:cNvSpPr>
          <p:nvPr/>
        </p:nvSpPr>
        <p:spPr bwMode="auto">
          <a:xfrm>
            <a:off x="5364163" y="3141663"/>
            <a:ext cx="8001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+ 29</a:t>
            </a:r>
          </a:p>
        </p:txBody>
      </p:sp>
      <p:sp>
        <p:nvSpPr>
          <p:cNvPr id="14364" name="WordArt 28" descr="Белый мрамор"/>
          <p:cNvSpPr>
            <a:spLocks noChangeArrowheads="1" noChangeShapeType="1" noTextEdit="1"/>
          </p:cNvSpPr>
          <p:nvPr/>
        </p:nvSpPr>
        <p:spPr bwMode="auto">
          <a:xfrm>
            <a:off x="2411413" y="1628775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16</a:t>
            </a:r>
          </a:p>
        </p:txBody>
      </p:sp>
      <p:sp>
        <p:nvSpPr>
          <p:cNvPr id="14365" name="WordArt 29" descr="Белый мрамор"/>
          <p:cNvSpPr>
            <a:spLocks noChangeArrowheads="1" noChangeShapeType="1" noTextEdit="1"/>
          </p:cNvSpPr>
          <p:nvPr/>
        </p:nvSpPr>
        <p:spPr bwMode="auto">
          <a:xfrm>
            <a:off x="4284663" y="16287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4</a:t>
            </a:r>
          </a:p>
        </p:txBody>
      </p:sp>
      <p:sp>
        <p:nvSpPr>
          <p:cNvPr id="14366" name="WordArt 30" descr="Белый мрамор"/>
          <p:cNvSpPr>
            <a:spLocks noChangeArrowheads="1" noChangeShapeType="1" noTextEdit="1"/>
          </p:cNvSpPr>
          <p:nvPr/>
        </p:nvSpPr>
        <p:spPr bwMode="auto">
          <a:xfrm>
            <a:off x="6227763" y="1557338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32</a:t>
            </a:r>
          </a:p>
        </p:txBody>
      </p:sp>
      <p:sp>
        <p:nvSpPr>
          <p:cNvPr id="14367" name="WordArt 31" descr="Белый мрамор"/>
          <p:cNvSpPr>
            <a:spLocks noChangeArrowheads="1" noChangeShapeType="1" noTextEdit="1"/>
          </p:cNvSpPr>
          <p:nvPr/>
        </p:nvSpPr>
        <p:spPr bwMode="auto">
          <a:xfrm>
            <a:off x="8172450" y="1557338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14</a:t>
            </a:r>
          </a:p>
        </p:txBody>
      </p:sp>
      <p:sp>
        <p:nvSpPr>
          <p:cNvPr id="14368" name="WordArt 32" descr="Белый мрамор"/>
          <p:cNvSpPr>
            <a:spLocks noChangeArrowheads="1" noChangeShapeType="1" noTextEdit="1"/>
          </p:cNvSpPr>
          <p:nvPr/>
        </p:nvSpPr>
        <p:spPr bwMode="auto">
          <a:xfrm>
            <a:off x="8459788" y="36449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2</a:t>
            </a:r>
          </a:p>
        </p:txBody>
      </p:sp>
      <p:sp>
        <p:nvSpPr>
          <p:cNvPr id="14369" name="WordArt 33" descr="Белый мрамор"/>
          <p:cNvSpPr>
            <a:spLocks noChangeArrowheads="1" noChangeShapeType="1" noTextEdit="1"/>
          </p:cNvSpPr>
          <p:nvPr/>
        </p:nvSpPr>
        <p:spPr bwMode="auto">
          <a:xfrm>
            <a:off x="6372225" y="3716338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16</a:t>
            </a:r>
          </a:p>
        </p:txBody>
      </p:sp>
      <p:sp>
        <p:nvSpPr>
          <p:cNvPr id="14370" name="WordArt 34" descr="Белый мрамор"/>
          <p:cNvSpPr>
            <a:spLocks noChangeArrowheads="1" noChangeShapeType="1" noTextEdit="1"/>
          </p:cNvSpPr>
          <p:nvPr/>
        </p:nvSpPr>
        <p:spPr bwMode="auto">
          <a:xfrm>
            <a:off x="4500563" y="3644900"/>
            <a:ext cx="51435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45</a:t>
            </a:r>
          </a:p>
        </p:txBody>
      </p:sp>
      <p:sp>
        <p:nvSpPr>
          <p:cNvPr id="33" name="Управляющая кнопка: домой 32">
            <a:hlinkClick r:id="rId3" action="ppaction://hlinksldjump" highlightClick="1"/>
          </p:cNvPr>
          <p:cNvSpPr/>
          <p:nvPr/>
        </p:nvSpPr>
        <p:spPr>
          <a:xfrm>
            <a:off x="8100392" y="6093296"/>
            <a:ext cx="648072" cy="432048"/>
          </a:xfrm>
          <a:prstGeom prst="actionButtonHom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множение 33">
            <a:hlinkClick r:id="" action="ppaction://hlinkshowjump?jump=endshow"/>
          </p:cNvPr>
          <p:cNvSpPr/>
          <p:nvPr/>
        </p:nvSpPr>
        <p:spPr>
          <a:xfrm>
            <a:off x="8388424" y="116632"/>
            <a:ext cx="554360" cy="360040"/>
          </a:xfrm>
          <a:prstGeom prst="mathMultiply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4" grpId="0" animBg="1"/>
      <p:bldP spid="14365" grpId="0" animBg="1"/>
      <p:bldP spid="14366" grpId="0" animBg="1"/>
      <p:bldP spid="14367" grpId="0" animBg="1"/>
      <p:bldP spid="14368" grpId="0" animBg="1"/>
      <p:bldP spid="14369" grpId="0" animBg="1"/>
      <p:bldP spid="1437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Сравните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15см  * 1дм 5см    34мм  * 4см3мм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1ч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*  58 мин         90см  * 1 м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8903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Вычислите периметр и площадь фигуры 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 7см</a:t>
            </a:r>
          </a:p>
          <a:p>
            <a:pPr>
              <a:buNone/>
            </a:pPr>
            <a:r>
              <a:rPr lang="ru-RU" dirty="0" smtClean="0"/>
              <a:t>                                       2см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Р= (7+2) ·2=18 (см)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</a:t>
            </a:r>
            <a:r>
              <a:rPr lang="en-US" dirty="0" smtClean="0"/>
              <a:t>S</a:t>
            </a:r>
            <a:r>
              <a:rPr lang="ru-RU" dirty="0" smtClean="0"/>
              <a:t> = 7· 2 = 14 (см²)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109239"/>
            <a:ext cx="314327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-214313"/>
            <a:ext cx="8385175" cy="1431926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Тест </a:t>
            </a:r>
            <a:endParaRPr lang="ru-RU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625" y="857233"/>
          <a:ext cx="8286779" cy="3596287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43007"/>
                <a:gridCol w="4676269"/>
                <a:gridCol w="895896"/>
                <a:gridCol w="928694"/>
                <a:gridCol w="642913"/>
              </a:tblGrid>
              <a:tr h="700687">
                <a:tc>
                  <a:txBody>
                    <a:bodyPr/>
                    <a:lstStyle/>
                    <a:p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ЗАДАЧИ</a:t>
                      </a:r>
                      <a:endParaRPr lang="ru-RU" sz="36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ОТВЕТЫ</a:t>
                      </a:r>
                      <a:endParaRPr lang="ru-RU" sz="3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2386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Чтобы поужинать, волку достаточно 2 килограмма мяса, но если он голодал, то может съесть в 5 раз больше. Сколько килограммов мяса может съесть голодный волк?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92968">
                <a:tc>
                  <a:txBody>
                    <a:bodyPr/>
                    <a:lstStyle/>
                    <a:p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Маленькая мышка,  живущая</a:t>
                      </a:r>
                      <a:r>
                        <a:rPr lang="ru-RU" sz="1400" b="1" baseline="0" dirty="0" smtClean="0"/>
                        <a:t> под корнями деревьев , делает запасы на зиму. В норке одной мышки было найдено 5 килограммов семян. Сколько килограммов семян перетащат в свои норки 6 мышей?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875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Сурок спит 6 месяцев в году, а ёжик  в 2 раза меньше. Сколько месяцев спит ёжик?</a:t>
                      </a:r>
                      <a:endParaRPr lang="ru-RU" sz="20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219" name="Рисунок 6" descr="AG00317_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-214313"/>
            <a:ext cx="1038225" cy="133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0" name="Рисунок 7" descr="AG00315_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6688" y="0"/>
            <a:ext cx="1038225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1" name="Рисунок 8" descr="1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643050"/>
            <a:ext cx="1143000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2" name="Рисунок 10" descr="4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2571744"/>
            <a:ext cx="114300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3" name="Рисунок 13" descr="77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3500438"/>
            <a:ext cx="11430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33" name="TextBox 26"/>
          <p:cNvSpPr txBox="1">
            <a:spLocks noChangeArrowheads="1"/>
          </p:cNvSpPr>
          <p:nvPr/>
        </p:nvSpPr>
        <p:spPr bwMode="auto">
          <a:xfrm>
            <a:off x="6357938" y="1928813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7</a:t>
            </a:r>
          </a:p>
        </p:txBody>
      </p:sp>
      <p:sp>
        <p:nvSpPr>
          <p:cNvPr id="7234" name="TextBox 26"/>
          <p:cNvSpPr txBox="1">
            <a:spLocks noChangeArrowheads="1"/>
          </p:cNvSpPr>
          <p:nvPr/>
        </p:nvSpPr>
        <p:spPr bwMode="auto">
          <a:xfrm>
            <a:off x="7286625" y="1928813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12</a:t>
            </a:r>
          </a:p>
        </p:txBody>
      </p:sp>
      <p:sp>
        <p:nvSpPr>
          <p:cNvPr id="7235" name="TextBox 26"/>
          <p:cNvSpPr txBox="1">
            <a:spLocks noChangeArrowheads="1"/>
          </p:cNvSpPr>
          <p:nvPr/>
        </p:nvSpPr>
        <p:spPr bwMode="auto">
          <a:xfrm>
            <a:off x="8001024" y="1928813"/>
            <a:ext cx="78578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10</a:t>
            </a:r>
          </a:p>
        </p:txBody>
      </p:sp>
      <p:sp>
        <p:nvSpPr>
          <p:cNvPr id="7236" name="TextBox 26"/>
          <p:cNvSpPr txBox="1">
            <a:spLocks noChangeArrowheads="1"/>
          </p:cNvSpPr>
          <p:nvPr/>
        </p:nvSpPr>
        <p:spPr bwMode="auto">
          <a:xfrm>
            <a:off x="6357938" y="2643188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30</a:t>
            </a:r>
          </a:p>
        </p:txBody>
      </p:sp>
      <p:sp>
        <p:nvSpPr>
          <p:cNvPr id="7237" name="TextBox 26"/>
          <p:cNvSpPr txBox="1">
            <a:spLocks noChangeArrowheads="1"/>
          </p:cNvSpPr>
          <p:nvPr/>
        </p:nvSpPr>
        <p:spPr bwMode="auto">
          <a:xfrm>
            <a:off x="7286625" y="2643188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11</a:t>
            </a:r>
          </a:p>
        </p:txBody>
      </p:sp>
      <p:sp>
        <p:nvSpPr>
          <p:cNvPr id="7238" name="TextBox 26"/>
          <p:cNvSpPr txBox="1">
            <a:spLocks noChangeArrowheads="1"/>
          </p:cNvSpPr>
          <p:nvPr/>
        </p:nvSpPr>
        <p:spPr bwMode="auto">
          <a:xfrm>
            <a:off x="8001025" y="2643188"/>
            <a:ext cx="78581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28</a:t>
            </a:r>
          </a:p>
        </p:txBody>
      </p:sp>
      <p:sp>
        <p:nvSpPr>
          <p:cNvPr id="7239" name="TextBox 26"/>
          <p:cNvSpPr txBox="1">
            <a:spLocks noChangeArrowheads="1"/>
          </p:cNvSpPr>
          <p:nvPr/>
        </p:nvSpPr>
        <p:spPr bwMode="auto">
          <a:xfrm>
            <a:off x="6429375" y="3429000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4</a:t>
            </a:r>
          </a:p>
        </p:txBody>
      </p:sp>
      <p:sp>
        <p:nvSpPr>
          <p:cNvPr id="7240" name="TextBox 26"/>
          <p:cNvSpPr txBox="1">
            <a:spLocks noChangeArrowheads="1"/>
          </p:cNvSpPr>
          <p:nvPr/>
        </p:nvSpPr>
        <p:spPr bwMode="auto">
          <a:xfrm>
            <a:off x="7286625" y="3429000"/>
            <a:ext cx="642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/>
              <a:t>3</a:t>
            </a:r>
          </a:p>
        </p:txBody>
      </p:sp>
      <p:sp>
        <p:nvSpPr>
          <p:cNvPr id="7241" name="TextBox 26"/>
          <p:cNvSpPr txBox="1">
            <a:spLocks noChangeArrowheads="1"/>
          </p:cNvSpPr>
          <p:nvPr/>
        </p:nvSpPr>
        <p:spPr bwMode="auto">
          <a:xfrm>
            <a:off x="8143901" y="3429000"/>
            <a:ext cx="57150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8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8072462" y="1928813"/>
            <a:ext cx="71435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6" name="TextBox 26"/>
          <p:cNvSpPr txBox="1">
            <a:spLocks noChangeArrowheads="1"/>
          </p:cNvSpPr>
          <p:nvPr/>
        </p:nvSpPr>
        <p:spPr bwMode="auto">
          <a:xfrm>
            <a:off x="6357938" y="2643188"/>
            <a:ext cx="642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37" name="TextBox 26"/>
          <p:cNvSpPr txBox="1">
            <a:spLocks noChangeArrowheads="1"/>
          </p:cNvSpPr>
          <p:nvPr/>
        </p:nvSpPr>
        <p:spPr bwMode="auto">
          <a:xfrm>
            <a:off x="7215188" y="3429000"/>
            <a:ext cx="785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7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770" decel="100000"/>
                                        <p:tgtEl>
                                          <p:spTgt spid="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7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770" decel="100000"/>
                                        <p:tgtEl>
                                          <p:spTgt spid="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7" presetID="27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9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0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50" autoRev="1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197493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       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Умение решать задачи - такое же практическое искусство, как умение плавать или бегать на лыжах. Ему можно научиться только путём подражания или упражнения.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i="1" dirty="0" smtClean="0"/>
              <a:t>                                                           </a:t>
            </a:r>
            <a:r>
              <a:rPr lang="ru-RU" dirty="0" smtClean="0"/>
              <a:t>Д. Пойа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1844</TotalTime>
  <Words>427</Words>
  <Application>Microsoft Office PowerPoint</Application>
  <PresentationFormat>Экран (4:3)</PresentationFormat>
  <Paragraphs>117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Решение задач.  Урок математики в 3 классе УМК «Школа России»</vt:lpstr>
      <vt:lpstr> 28 ноября.</vt:lpstr>
      <vt:lpstr>Найди ошибку</vt:lpstr>
      <vt:lpstr>Презентация PowerPoint</vt:lpstr>
      <vt:lpstr>    </vt:lpstr>
      <vt:lpstr>Сравните :</vt:lpstr>
      <vt:lpstr>Вычислите периметр и площадь фигуры </vt:lpstr>
      <vt:lpstr>Тест </vt:lpstr>
      <vt:lpstr> </vt:lpstr>
      <vt:lpstr>Алгоритм действий                                                         при решении задачи</vt:lpstr>
      <vt:lpstr>Работа по учебнику     с.64</vt:lpstr>
      <vt:lpstr>Используемые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админ</cp:lastModifiedBy>
  <cp:revision>99</cp:revision>
  <dcterms:created xsi:type="dcterms:W3CDTF">2014-11-11T08:46:04Z</dcterms:created>
  <dcterms:modified xsi:type="dcterms:W3CDTF">2021-05-30T07:23:48Z</dcterms:modified>
</cp:coreProperties>
</file>