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78" r:id="rId5"/>
    <p:sldId id="258" r:id="rId6"/>
    <p:sldId id="279" r:id="rId7"/>
    <p:sldId id="280" r:id="rId8"/>
    <p:sldId id="281" r:id="rId9"/>
    <p:sldId id="259" r:id="rId10"/>
    <p:sldId id="282" r:id="rId11"/>
    <p:sldId id="283" r:id="rId12"/>
    <p:sldId id="285" r:id="rId13"/>
    <p:sldId id="288" r:id="rId14"/>
    <p:sldId id="286" r:id="rId15"/>
    <p:sldId id="287" r:id="rId16"/>
    <p:sldId id="271" r:id="rId17"/>
    <p:sldId id="276" r:id="rId18"/>
    <p:sldId id="289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66" d="100"/>
          <a:sy n="66" d="100"/>
        </p:scale>
        <p:origin x="-520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0315BAC-9BEE-4428-B8DF-37D67A4F1B7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AE27D29-BC53-4143-AC20-8084930FAAC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0513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5BAC-9BEE-4428-B8DF-37D67A4F1B7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27D29-BC53-4143-AC20-8084930FAA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480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5BAC-9BEE-4428-B8DF-37D67A4F1B7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27D29-BC53-4143-AC20-8084930FAAC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0272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5BAC-9BEE-4428-B8DF-37D67A4F1B7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27D29-BC53-4143-AC20-8084930FAAC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6550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5BAC-9BEE-4428-B8DF-37D67A4F1B7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27D29-BC53-4143-AC20-8084930FAA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9868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5BAC-9BEE-4428-B8DF-37D67A4F1B7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27D29-BC53-4143-AC20-8084930FAAC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25051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5BAC-9BEE-4428-B8DF-37D67A4F1B7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27D29-BC53-4143-AC20-8084930FAAC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4381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5BAC-9BEE-4428-B8DF-37D67A4F1B7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27D29-BC53-4143-AC20-8084930FAAC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49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5BAC-9BEE-4428-B8DF-37D67A4F1B7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27D29-BC53-4143-AC20-8084930FAAC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2186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5BAC-9BEE-4428-B8DF-37D67A4F1B7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27D29-BC53-4143-AC20-8084930FAA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257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5BAC-9BEE-4428-B8DF-37D67A4F1B7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27D29-BC53-4143-AC20-8084930FAAC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414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5BAC-9BEE-4428-B8DF-37D67A4F1B7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27D29-BC53-4143-AC20-8084930FAA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7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5BAC-9BEE-4428-B8DF-37D67A4F1B7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27D29-BC53-4143-AC20-8084930FAACB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877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5BAC-9BEE-4428-B8DF-37D67A4F1B7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27D29-BC53-4143-AC20-8084930FAAC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4605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5BAC-9BEE-4428-B8DF-37D67A4F1B7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27D29-BC53-4143-AC20-8084930FAA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63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5BAC-9BEE-4428-B8DF-37D67A4F1B7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27D29-BC53-4143-AC20-8084930FAAC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010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5BAC-9BEE-4428-B8DF-37D67A4F1B7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27D29-BC53-4143-AC20-8084930FAA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222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0315BAC-9BEE-4428-B8DF-37D67A4F1B79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AE27D29-BC53-4143-AC20-8084930FAA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637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b="1" dirty="0" smtClean="0">
                <a:latin typeface="Arial" pitchFamily="34" charset="0"/>
                <a:cs typeface="Arial" pitchFamily="34" charset="0"/>
              </a:rPr>
              <a:t>КРЕДИТЫ</a:t>
            </a:r>
            <a:endParaRPr lang="ru-RU" sz="6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35192" y="3619095"/>
            <a:ext cx="7190070" cy="161704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Разработал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2400" b="1" u="sng" dirty="0">
                <a:latin typeface="Arial" pitchFamily="34" charset="0"/>
                <a:cs typeface="Arial" pitchFamily="34" charset="0"/>
              </a:rPr>
              <a:t>Коновалов Алексей Леонидович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i="1" dirty="0">
                <a:latin typeface="Arial" pitchFamily="34" charset="0"/>
                <a:cs typeface="Arial" pitchFamily="34" charset="0"/>
              </a:rPr>
              <a:t>студент 3 курса очной формы обучения,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latin typeface="Arial" pitchFamily="34" charset="0"/>
                <a:cs typeface="Arial" pitchFamily="34" charset="0"/>
              </a:rPr>
              <a:t> направление подготовки </a:t>
            </a:r>
            <a:r>
              <a:rPr lang="ru-RU" sz="2000" b="1" i="1">
                <a:latin typeface="Arial" pitchFamily="34" charset="0"/>
                <a:cs typeface="Arial" pitchFamily="34" charset="0"/>
              </a:rPr>
              <a:t>44.03.05 </a:t>
            </a:r>
            <a:endParaRPr lang="ru-RU" sz="2000" b="1" i="1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b="1" i="1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2000" b="1" i="1" dirty="0">
                <a:latin typeface="Arial" pitchFamily="34" charset="0"/>
                <a:cs typeface="Arial" pitchFamily="34" charset="0"/>
              </a:rPr>
              <a:t>ПО История и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обществознание»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1145" y="623039"/>
            <a:ext cx="105781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ФГБОУ ВО «</a:t>
            </a:r>
            <a:r>
              <a:rPr lang="ru-RU" dirty="0">
                <a:latin typeface="Arial Black" panose="020B0A04020102020204" pitchFamily="34" charset="0"/>
                <a:cs typeface="Arial" panose="020B0604020202020204" pitchFamily="34" charset="0"/>
              </a:rPr>
              <a:t>САХАЛИНСКИЙ ГОСУДАРСТВЕННЫЙ УНИВЕРСИТЕТ»</a:t>
            </a:r>
          </a:p>
          <a:p>
            <a:pPr algn="ctr"/>
            <a:r>
              <a:rPr lang="ru-RU" dirty="0">
                <a:latin typeface="Arial Black" panose="020B0A04020102020204" pitchFamily="34" charset="0"/>
                <a:cs typeface="Arial" panose="020B0604020202020204" pitchFamily="34" charset="0"/>
              </a:rPr>
              <a:t>Институт филологии, истории и востоковедения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23014" y="5786024"/>
            <a:ext cx="31068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Южно-Сахалинск, 2021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2708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sus\Desktop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874" y="1638701"/>
            <a:ext cx="9699750" cy="445740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731520" y="738555"/>
            <a:ext cx="10501162" cy="109987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96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Задание 1. </a:t>
            </a:r>
            <a:r>
              <a:rPr lang="ru-RU" sz="11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Семье </a:t>
            </a:r>
            <a:r>
              <a:rPr lang="ru-RU" sz="1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Ивановых на покупку дома не хватает 500 000 рублей</a:t>
            </a:r>
            <a:r>
              <a:rPr lang="ru-RU" sz="11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Какой </a:t>
            </a:r>
            <a:r>
              <a:rPr lang="ru-RU" sz="1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вариант кредита выбрать?</a:t>
            </a:r>
          </a:p>
        </p:txBody>
      </p:sp>
      <p:sp>
        <p:nvSpPr>
          <p:cNvPr id="2" name="Овал 1"/>
          <p:cNvSpPr/>
          <p:nvPr/>
        </p:nvSpPr>
        <p:spPr>
          <a:xfrm>
            <a:off x="1049152" y="3493971"/>
            <a:ext cx="9877471" cy="1366786"/>
          </a:xfrm>
          <a:prstGeom prst="ellipse">
            <a:avLst/>
          </a:prstGeom>
          <a:noFill/>
          <a:ln w="1016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8317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Users\Asus\Desktop\9144б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12" y="908217"/>
            <a:ext cx="10604133" cy="5107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457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58" y="921018"/>
            <a:ext cx="10691111" cy="5037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0900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333485" y="613427"/>
            <a:ext cx="9601196" cy="65364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Внимательно изучи кредитный договор, прежде чем подписывать его!</a:t>
            </a:r>
            <a:endParaRPr lang="ru-RU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6" name="Picture 2" descr="C:\Users\Asus\Desktop\лл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188" y="2074428"/>
            <a:ext cx="6565900" cy="405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371409" y="1834232"/>
            <a:ext cx="6551210" cy="653648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Условия договора, на которые необходимо обратить внимание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31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Asus\Desktop\оид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255" y="913865"/>
            <a:ext cx="9883675" cy="5201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232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70460" y="1634343"/>
            <a:ext cx="6208295" cy="3477875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Какие советы вы можете дать человеку, решившему взять кредит?</a:t>
            </a: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92" y="945227"/>
            <a:ext cx="1956711" cy="1843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209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56648" y="826598"/>
            <a:ext cx="10395286" cy="5275819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just"/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Кредит выдаётся во временное пользование! Его нужно отдать!</a:t>
            </a:r>
          </a:p>
          <a:p>
            <a:pPr algn="just"/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 заключении кредитного договора будьте внимательными! Читайте всю информацию (не ленитесь ознакомиться с информацией, напечатанной мелким шрифтом!).</a:t>
            </a:r>
          </a:p>
          <a:p>
            <a:pPr algn="just"/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Прежде чем выбрать кредитную организацию (банк), составьте перечень банков, узнайте, имеют ли они лицензию.</a:t>
            </a:r>
          </a:p>
          <a:p>
            <a:pPr algn="just"/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Выбирая вид кредита, сравните ПСК и суммы переплаты! Выбирайте более выгодный для вас!</a:t>
            </a:r>
            <a:endParaRPr lang="ru-RU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442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8025" y="780003"/>
            <a:ext cx="9601196" cy="50015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ИСТОЧНИКИ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ИНФОРМАЦИИ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0080" y="1376411"/>
            <a:ext cx="10888578" cy="4822257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Литература:</a:t>
            </a:r>
          </a:p>
          <a:p>
            <a:pPr marL="0" indent="355600" algn="just">
              <a:lnSpc>
                <a:spcPct val="110000"/>
              </a:lnSpc>
              <a:buNone/>
              <a:tabLst>
                <a:tab pos="625475" algn="l"/>
                <a:tab pos="808038" algn="l"/>
              </a:tabLst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>1. Учебник и/ или учебное пособие для учащихся: </a:t>
            </a:r>
            <a:r>
              <a:rPr lang="ru-RU" sz="3200" dirty="0" err="1">
                <a:latin typeface="Arial" pitchFamily="34" charset="0"/>
                <a:cs typeface="Arial" pitchFamily="34" charset="0"/>
              </a:rPr>
              <a:t>Липсиц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, И. В. Финансовая грамотность: материалы для учащихся. 5–7 классы </a:t>
            </a:r>
            <a:r>
              <a:rPr lang="ru-RU" sz="3200" dirty="0" err="1">
                <a:latin typeface="Arial" pitchFamily="34" charset="0"/>
                <a:cs typeface="Arial" pitchFamily="34" charset="0"/>
              </a:rPr>
              <a:t>общеобразоват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. орг. Дополнительное образование: Серия «Учимся разумному финансовому поведению»/ И. В. </a:t>
            </a:r>
            <a:r>
              <a:rPr lang="ru-RU" sz="3200" dirty="0" err="1">
                <a:latin typeface="Arial" pitchFamily="34" charset="0"/>
                <a:cs typeface="Arial" pitchFamily="34" charset="0"/>
              </a:rPr>
              <a:t>Липсиц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, Е. А. Вигдорчик — М.: ВИТА-ПРЕСС, 2014.</a:t>
            </a:r>
          </a:p>
          <a:p>
            <a:pPr marL="0" indent="355600" algn="just">
              <a:lnSpc>
                <a:spcPct val="110000"/>
              </a:lnSpc>
              <a:buNone/>
              <a:tabLst>
                <a:tab pos="625475" algn="l"/>
                <a:tab pos="808038" algn="l"/>
              </a:tabLst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>2. Методические материалы для учителя: Вигдорчик Е. А. Финансовая грамотность: методические рекомендации для учителя. 5–7 классы </a:t>
            </a:r>
            <a:r>
              <a:rPr lang="ru-RU" sz="3200" dirty="0" err="1">
                <a:latin typeface="Arial" pitchFamily="34" charset="0"/>
                <a:cs typeface="Arial" pitchFamily="34" charset="0"/>
              </a:rPr>
              <a:t>общеобразоват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. орг. / Е. А. Вигдорчик, И. В. </a:t>
            </a:r>
            <a:r>
              <a:rPr lang="ru-RU" sz="3200" dirty="0" err="1">
                <a:latin typeface="Arial" pitchFamily="34" charset="0"/>
                <a:cs typeface="Arial" pitchFamily="34" charset="0"/>
              </a:rPr>
              <a:t>Липсиц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, Ю. Н. </a:t>
            </a:r>
            <a:r>
              <a:rPr lang="ru-RU" sz="3200" dirty="0" err="1">
                <a:latin typeface="Arial" pitchFamily="34" charset="0"/>
                <a:cs typeface="Arial" pitchFamily="34" charset="0"/>
              </a:rPr>
              <a:t>Корлюгова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. — М.: ВИТА-ПРЕСС,</a:t>
            </a:r>
          </a:p>
          <a:p>
            <a:pPr marL="0" indent="355600" algn="just">
              <a:lnSpc>
                <a:spcPct val="110000"/>
              </a:lnSpc>
              <a:buNone/>
              <a:tabLst>
                <a:tab pos="625475" algn="l"/>
                <a:tab pos="808038" algn="l"/>
              </a:tabLst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>3. Справочник учителя истории и обществознания. А вт.-сост. Т.И. </a:t>
            </a:r>
            <a:r>
              <a:rPr lang="ru-RU" sz="3200" dirty="0" err="1">
                <a:latin typeface="Arial" pitchFamily="34" charset="0"/>
                <a:cs typeface="Arial" pitchFamily="34" charset="0"/>
              </a:rPr>
              <a:t>Сечина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.- Волгоград, Учитель,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2013 г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355600" algn="just">
              <a:lnSpc>
                <a:spcPct val="110000"/>
              </a:lnSpc>
              <a:buNone/>
              <a:tabLst>
                <a:tab pos="625475" algn="l"/>
                <a:tab pos="808038" algn="l"/>
              </a:tabLst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>4.	Смирнова Н.Ю. Все о кредитах. Как просчитать все риски. Что делать, если нечем платить. Изд. - М.: </a:t>
            </a:r>
            <a:r>
              <a:rPr lang="ru-RU" sz="3200" dirty="0" err="1">
                <a:latin typeface="Arial" pitchFamily="34" charset="0"/>
                <a:cs typeface="Arial" pitchFamily="34" charset="0"/>
              </a:rPr>
              <a:t>Эксмо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, 2009. – 128 с.</a:t>
            </a:r>
          </a:p>
          <a:p>
            <a:pPr marL="0" indent="355600" algn="just">
              <a:lnSpc>
                <a:spcPct val="110000"/>
              </a:lnSpc>
              <a:buNone/>
              <a:tabLst>
                <a:tab pos="625475" algn="l"/>
                <a:tab pos="808038" algn="l"/>
              </a:tabLst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>5.	</a:t>
            </a:r>
            <a:r>
              <a:rPr lang="ru-RU" sz="3200" dirty="0" err="1">
                <a:latin typeface="Arial" pitchFamily="34" charset="0"/>
                <a:cs typeface="Arial" pitchFamily="34" charset="0"/>
              </a:rPr>
              <a:t>Б.В.Федоров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. Как правильно взять и вернуть кредит: на покупку недвижимости, автомобиля, техники. 2-е изд., доп. Изд.: Питер,  2008. – 208 с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42584" y="4940787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35689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8025" y="780003"/>
            <a:ext cx="9601196" cy="50015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ИСТОЧНИКИ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ИНФОРМАЦИИ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9037" y="1597793"/>
            <a:ext cx="9673390" cy="419661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Интернет-источники:</a:t>
            </a:r>
          </a:p>
          <a:p>
            <a:pPr marL="514350" indent="-514350" algn="just">
              <a:lnSpc>
                <a:spcPct val="110000"/>
              </a:lnSpc>
              <a:buFont typeface="+mj-lt"/>
              <a:buAutoNum type="arabicPeriod"/>
              <a:tabLst>
                <a:tab pos="625475" algn="l"/>
                <a:tab pos="808038" algn="l"/>
              </a:tabLst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https</a:t>
            </a:r>
            <a:r>
              <a:rPr lang="en-US" dirty="0">
                <a:latin typeface="Arial" pitchFamily="34" charset="0"/>
                <a:cs typeface="Arial" pitchFamily="34" charset="0"/>
              </a:rPr>
              <a:t>://fincult.info/article/potrebitelskiy-kredit/</a:t>
            </a:r>
          </a:p>
          <a:p>
            <a:pPr marL="514350" indent="-514350" algn="just">
              <a:lnSpc>
                <a:spcPct val="110000"/>
              </a:lnSpc>
              <a:buFont typeface="+mj-lt"/>
              <a:buAutoNum type="arabicPeriod"/>
              <a:tabLst>
                <a:tab pos="625475" algn="l"/>
                <a:tab pos="808038" algn="l"/>
              </a:tabLst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https</a:t>
            </a:r>
            <a:r>
              <a:rPr lang="en-US" dirty="0">
                <a:latin typeface="Arial" pitchFamily="34" charset="0"/>
                <a:cs typeface="Arial" pitchFamily="34" charset="0"/>
              </a:rPr>
              <a:t>://www.sravni.ru/enciklopediya/info/chto-takoe-potrebitelskij-kredit/</a:t>
            </a:r>
          </a:p>
          <a:p>
            <a:pPr marL="514350" indent="-514350" algn="just">
              <a:lnSpc>
                <a:spcPct val="110000"/>
              </a:lnSpc>
              <a:buFont typeface="+mj-lt"/>
              <a:buAutoNum type="arabicPeriod"/>
              <a:tabLst>
                <a:tab pos="625475" algn="l"/>
                <a:tab pos="808038" algn="l"/>
              </a:tabLst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https</a:t>
            </a:r>
            <a:r>
              <a:rPr lang="en-US" dirty="0">
                <a:latin typeface="Arial" pitchFamily="34" charset="0"/>
                <a:cs typeface="Arial" pitchFamily="34" charset="0"/>
              </a:rPr>
              <a:t>://www.banki.ru/wikibank/potrebitelskiy_kredit/</a:t>
            </a:r>
          </a:p>
          <a:p>
            <a:pPr marL="514350" indent="-514350" algn="just">
              <a:lnSpc>
                <a:spcPct val="110000"/>
              </a:lnSpc>
              <a:buFont typeface="+mj-lt"/>
              <a:buAutoNum type="arabicPeriod"/>
              <a:tabLst>
                <a:tab pos="625475" algn="l"/>
                <a:tab pos="808038" algn="l"/>
              </a:tabLst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https</a:t>
            </a:r>
            <a:r>
              <a:rPr lang="en-US" dirty="0">
                <a:latin typeface="Arial" pitchFamily="34" charset="0"/>
                <a:cs typeface="Arial" pitchFamily="34" charset="0"/>
              </a:rPr>
              <a:t>://www.cbr.ru/fmp_check/</a:t>
            </a:r>
          </a:p>
          <a:p>
            <a:pPr marL="514350" indent="-514350" algn="just">
              <a:lnSpc>
                <a:spcPct val="110000"/>
              </a:lnSpc>
              <a:buFont typeface="+mj-lt"/>
              <a:buAutoNum type="arabicPeriod"/>
              <a:tabLst>
                <a:tab pos="625475" algn="l"/>
                <a:tab pos="808038" algn="l"/>
              </a:tabLst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https</a:t>
            </a:r>
            <a:r>
              <a:rPr lang="en-US" dirty="0">
                <a:latin typeface="Arial" pitchFamily="34" charset="0"/>
                <a:cs typeface="Arial" pitchFamily="34" charset="0"/>
              </a:rPr>
              <a:t>://www.vsu.ru/ru/university/partnership/crbank/docs/consumer_credit.pdf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42584" y="4940787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2771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236" y="3657272"/>
            <a:ext cx="4379495" cy="2319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136755" y="2456943"/>
            <a:ext cx="822847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atin typeface="Arial" pitchFamily="34" charset="0"/>
                <a:cs typeface="Arial" pitchFamily="34" charset="0"/>
              </a:rPr>
              <a:t>Какие ассоциации у вас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возникают</a:t>
            </a:r>
          </a:p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3600" b="1" dirty="0">
                <a:latin typeface="Arial" pitchFamily="34" charset="0"/>
                <a:cs typeface="Arial" pitchFamily="34" charset="0"/>
              </a:rPr>
              <a:t>слове «КРЕДИТ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»?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79" y="613665"/>
            <a:ext cx="1956711" cy="1843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1333901" y="1655110"/>
            <a:ext cx="9601196" cy="65364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Ответьте на вопрос:</a:t>
            </a:r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65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762451" y="1733329"/>
            <a:ext cx="6641431" cy="3847207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1200"/>
              </a:spcAft>
              <a:buFont typeface="Wingdings" pitchFamily="2" charset="2"/>
              <a:buChar char="v"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Первые кредиты появились в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Ассирии, Вавилоне и Древнем Египте. 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Aft>
                <a:spcPts val="1200"/>
              </a:spcAft>
              <a:buFont typeface="Wingdings" pitchFamily="2" charset="2"/>
              <a:buChar char="v"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Д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олжник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, не сумевший вовремя погасить свою задолженность, становился рабом кредитора или мог попасть в долговую яму. 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Aft>
                <a:spcPts val="1200"/>
              </a:spcAft>
              <a:buFont typeface="Wingdings" pitchFamily="2" charset="2"/>
              <a:buChar char="v"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В кредит давали зерно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скот.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83178" y="895770"/>
            <a:ext cx="45999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Немного истории</a:t>
            </a:r>
            <a:endParaRPr lang="ru-RU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06" y="2517256"/>
            <a:ext cx="1857592" cy="2029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9760" y="2517254"/>
            <a:ext cx="1871361" cy="1913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367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13811" y="2907612"/>
            <a:ext cx="7498080" cy="1754326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Как </a:t>
            </a:r>
            <a:r>
              <a:rPr lang="ru-RU" sz="3600" b="1" dirty="0">
                <a:latin typeface="Arial" pitchFamily="34" charset="0"/>
                <a:cs typeface="Arial" pitchFamily="34" charset="0"/>
              </a:rPr>
              <a:t>вы думаете, что чаще всего служило причиной для обращения за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кредитом?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333901" y="1866866"/>
            <a:ext cx="9601196" cy="65364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Ответьте на вопрос:</a:t>
            </a:r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455" y="945227"/>
            <a:ext cx="1956711" cy="1843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344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2444818" y="1183909"/>
            <a:ext cx="6987941" cy="4504621"/>
          </a:xfrm>
          <a:prstGeom prst="rect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КРЕДИТ - </a:t>
            </a:r>
            <a:r>
              <a:rPr lang="ru-RU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предоставление банком денег во временное пользование на условиях платности, срочности и возвратности, которые прописывают </a:t>
            </a:r>
          </a:p>
          <a:p>
            <a:r>
              <a:rPr lang="ru-RU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договоре</a:t>
            </a:r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0949" y="4031628"/>
            <a:ext cx="2589110" cy="205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646" y="694280"/>
            <a:ext cx="2292339" cy="2154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53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636" y="1267075"/>
            <a:ext cx="6461184" cy="3739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074019" y="613427"/>
            <a:ext cx="9601196" cy="65364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График платежей</a:t>
            </a:r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98896" y="5112348"/>
            <a:ext cx="10616665" cy="954107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ПЕРЕПЛАТА ПО КРЕДИТУ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– это сумма, которую заемщик платит кредитору сверх того, что было получено в кредит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63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Asus\Desktop\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257" y="1367822"/>
            <a:ext cx="8541652" cy="4782416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333485" y="613427"/>
            <a:ext cx="9601196" cy="65364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Виды кредитов</a:t>
            </a:r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64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sus\Desktop\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354" y="1447499"/>
            <a:ext cx="9985574" cy="4670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333485" y="613427"/>
            <a:ext cx="9601196" cy="65364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Другие виды кредитов</a:t>
            </a:r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07333" y="1447499"/>
            <a:ext cx="2215513" cy="30429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178393" y="1445895"/>
            <a:ext cx="2308458" cy="30429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264795" y="1445894"/>
            <a:ext cx="2215513" cy="62353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91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sus\Desktop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378" y="1638701"/>
            <a:ext cx="9699750" cy="445740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731520" y="738555"/>
            <a:ext cx="10501162" cy="109987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96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Задание 1. </a:t>
            </a:r>
            <a:r>
              <a:rPr lang="ru-RU" sz="11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Семье </a:t>
            </a:r>
            <a:r>
              <a:rPr lang="ru-RU" sz="1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Ивановых на покупку дома не хватает 500 000 рублей</a:t>
            </a:r>
            <a:r>
              <a:rPr lang="ru-RU" sz="11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Какой </a:t>
            </a:r>
            <a:r>
              <a:rPr lang="ru-RU" sz="1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вариант кредита выбрать?</a:t>
            </a:r>
          </a:p>
        </p:txBody>
      </p:sp>
    </p:spTree>
    <p:extLst>
      <p:ext uri="{BB962C8B-B14F-4D97-AF65-F5344CB8AC3E}">
        <p14:creationId xmlns:p14="http://schemas.microsoft.com/office/powerpoint/2010/main" val="408344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711</TotalTime>
  <Words>436</Words>
  <Application>Microsoft Office PowerPoint</Application>
  <PresentationFormat>Произвольный</PresentationFormat>
  <Paragraphs>45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Натуральные материалы</vt:lpstr>
      <vt:lpstr>КРЕДИТЫ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 ИНФОРМАЦИИ</vt:lpstr>
      <vt:lpstr>ИСТОЧНИКИ ИНФОРМАЦИИ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Кредиты</dc:title>
  <dc:creator>Учитель; Алексей</dc:creator>
  <cp:lastModifiedBy>Asus</cp:lastModifiedBy>
  <cp:revision>43</cp:revision>
  <dcterms:created xsi:type="dcterms:W3CDTF">2020-03-16T00:37:24Z</dcterms:created>
  <dcterms:modified xsi:type="dcterms:W3CDTF">2021-03-14T17:26:26Z</dcterms:modified>
</cp:coreProperties>
</file>