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92" r:id="rId2"/>
    <p:sldId id="369" r:id="rId3"/>
    <p:sldId id="314" r:id="rId4"/>
    <p:sldId id="339" r:id="rId5"/>
    <p:sldId id="315" r:id="rId6"/>
    <p:sldId id="316" r:id="rId7"/>
    <p:sldId id="317" r:id="rId8"/>
    <p:sldId id="318" r:id="rId9"/>
    <p:sldId id="319" r:id="rId10"/>
    <p:sldId id="320" r:id="rId11"/>
    <p:sldId id="294" r:id="rId12"/>
    <p:sldId id="330" r:id="rId13"/>
    <p:sldId id="331" r:id="rId14"/>
    <p:sldId id="332" r:id="rId15"/>
    <p:sldId id="333" r:id="rId16"/>
    <p:sldId id="340" r:id="rId17"/>
    <p:sldId id="289" r:id="rId18"/>
    <p:sldId id="290" r:id="rId19"/>
    <p:sldId id="291" r:id="rId20"/>
    <p:sldId id="361" r:id="rId21"/>
    <p:sldId id="297" r:id="rId22"/>
    <p:sldId id="341" r:id="rId23"/>
    <p:sldId id="300" r:id="rId24"/>
    <p:sldId id="301" r:id="rId25"/>
    <p:sldId id="344" r:id="rId26"/>
    <p:sldId id="362" r:id="rId27"/>
    <p:sldId id="303" r:id="rId28"/>
    <p:sldId id="346" r:id="rId29"/>
    <p:sldId id="363" r:id="rId30"/>
    <p:sldId id="283" r:id="rId31"/>
    <p:sldId id="284" r:id="rId32"/>
    <p:sldId id="285" r:id="rId33"/>
    <p:sldId id="286" r:id="rId34"/>
    <p:sldId id="364" r:id="rId35"/>
    <p:sldId id="350" r:id="rId36"/>
    <p:sldId id="351" r:id="rId37"/>
    <p:sldId id="352" r:id="rId38"/>
    <p:sldId id="353" r:id="rId39"/>
    <p:sldId id="354" r:id="rId40"/>
    <p:sldId id="356" r:id="rId41"/>
    <p:sldId id="357" r:id="rId42"/>
    <p:sldId id="365" r:id="rId43"/>
    <p:sldId id="321" r:id="rId44"/>
    <p:sldId id="334" r:id="rId45"/>
    <p:sldId id="367" r:id="rId46"/>
    <p:sldId id="370" r:id="rId47"/>
    <p:sldId id="368" r:id="rId48"/>
    <p:sldId id="264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0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D2135-3E01-4085-9B74-5607038270C9}" type="datetimeFigureOut">
              <a:rPr lang="ru-RU" smtClean="0"/>
              <a:t>26.10.2022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68B25-4322-432A-A1FA-6B24911B2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252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68B25-4322-432A-A1FA-6B24911B2EC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3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136904" cy="39933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n>
                  <a:solidFill>
                    <a:srgbClr val="00B050"/>
                  </a:solidFill>
                </a:ln>
                <a:solidFill>
                  <a:srgbClr val="160EC0"/>
                </a:solidFill>
              </a:rPr>
              <a:t>ПРОБЛЕМНЫЙ СЕМИНАР</a:t>
            </a:r>
          </a:p>
          <a:p>
            <a:pPr algn="ctr">
              <a:buNone/>
            </a:pPr>
            <a:r>
              <a:rPr lang="ru-RU" sz="4400" b="1" dirty="0" smtClean="0">
                <a:ln>
                  <a:solidFill>
                    <a:srgbClr val="00B050"/>
                  </a:solidFill>
                </a:ln>
                <a:solidFill>
                  <a:srgbClr val="160EC0"/>
                </a:solidFill>
              </a:rPr>
              <a:t>«РАБОЧАЯ ПРОГРАММА ПЕДАГОГА ДОУ?!...»</a:t>
            </a:r>
            <a:endParaRPr lang="ru-RU" sz="4400" b="1" dirty="0">
              <a:ln>
                <a:solidFill>
                  <a:srgbClr val="00B050"/>
                </a:solidFill>
              </a:ln>
              <a:solidFill>
                <a:srgbClr val="160E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08920"/>
            <a:ext cx="7941240" cy="35288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3"/>
            <a:ext cx="7920880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 smtClean="0">
                <a:solidFill>
                  <a:srgbClr val="160EC0"/>
                </a:solidFill>
              </a:rPr>
              <a:t>Таким </a:t>
            </a:r>
            <a:r>
              <a:rPr lang="ru-RU" sz="2600" b="1" dirty="0">
                <a:solidFill>
                  <a:srgbClr val="160EC0"/>
                </a:solidFill>
              </a:rPr>
              <a:t>образом:</a:t>
            </a:r>
            <a:endParaRPr lang="ru-RU" sz="2600" dirty="0">
              <a:solidFill>
                <a:srgbClr val="160EC0"/>
              </a:solidFill>
            </a:endParaRPr>
          </a:p>
          <a:p>
            <a:pPr algn="just"/>
            <a:r>
              <a:rPr lang="ru-RU" sz="2500" dirty="0" smtClean="0">
                <a:solidFill>
                  <a:srgbClr val="002060"/>
                </a:solidFill>
              </a:rPr>
              <a:t>Рабочая </a:t>
            </a:r>
            <a:r>
              <a:rPr lang="ru-RU" sz="2500" dirty="0">
                <a:solidFill>
                  <a:srgbClr val="002060"/>
                </a:solidFill>
              </a:rPr>
              <a:t>программа для педагога есть обязательный к разработке и исполнению нормативный документ. Рабочие программы необходимо иметь педагогам всех возрастных групп и специалистам. </a:t>
            </a:r>
          </a:p>
          <a:p>
            <a:pPr algn="just">
              <a:tabLst>
                <a:tab pos="892175" algn="l"/>
              </a:tabLst>
            </a:pPr>
            <a:r>
              <a:rPr lang="ru-RU" sz="2500" dirty="0" smtClean="0">
                <a:solidFill>
                  <a:srgbClr val="002060"/>
                </a:solidFill>
              </a:rPr>
              <a:t>Структура </a:t>
            </a:r>
            <a:r>
              <a:rPr lang="ru-RU" sz="2500" dirty="0">
                <a:solidFill>
                  <a:srgbClr val="002060"/>
                </a:solidFill>
              </a:rPr>
              <a:t>рабочей программы воспитателя не нормируется документами Федерального уровня,  следовательно, для её разработки могут быть созданы свои внутренние нормативные акты в большей степени методического и </a:t>
            </a:r>
            <a:r>
              <a:rPr lang="ru-RU" sz="2500" dirty="0" smtClean="0">
                <a:solidFill>
                  <a:srgbClr val="002060"/>
                </a:solidFill>
              </a:rPr>
              <a:t>рекомендательного </a:t>
            </a:r>
            <a:r>
              <a:rPr lang="ru-RU" sz="2500" dirty="0">
                <a:solidFill>
                  <a:srgbClr val="002060"/>
                </a:solidFill>
              </a:rPr>
              <a:t>характера.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04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3319" y="764704"/>
            <a:ext cx="7772400" cy="504055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</a:rPr>
              <a:t>ПОЛОЖЕНИЕ О РАБОЧЕЙ ПРОГРАММЕ</a:t>
            </a:r>
            <a:endParaRPr lang="ru-RU" sz="2600" b="1" dirty="0">
              <a:solidFill>
                <a:srgbClr val="160EC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577" y="1196752"/>
            <a:ext cx="784887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25" marR="12065" algn="ctr">
              <a:lnSpc>
                <a:spcPct val="150000"/>
              </a:lnSpc>
              <a:spcAft>
                <a:spcPts val="0"/>
              </a:spcAft>
            </a:pPr>
            <a:r>
              <a:rPr lang="ru-RU" sz="2000" spc="-10" dirty="0">
                <a:solidFill>
                  <a:srgbClr val="002060"/>
                </a:solidFill>
                <a:ea typeface="Times New Roman"/>
              </a:rPr>
              <a:t>Положение о рабочей программе, закреплённое локальным актом. </a:t>
            </a:r>
            <a:endParaRPr lang="ru-RU" sz="2000" spc="-10" dirty="0" smtClean="0">
              <a:solidFill>
                <a:srgbClr val="002060"/>
              </a:solidFill>
              <a:ea typeface="Times New Roman"/>
            </a:endParaRPr>
          </a:p>
          <a:p>
            <a:pPr marL="390525" marR="12065" indent="-34290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spc="-10" dirty="0" smtClean="0">
                <a:solidFill>
                  <a:srgbClr val="002060"/>
                </a:solidFill>
                <a:ea typeface="Times New Roman"/>
              </a:rPr>
              <a:t>В </a:t>
            </a:r>
            <a:r>
              <a:rPr lang="ru-RU" sz="2000" spc="-10" dirty="0">
                <a:solidFill>
                  <a:srgbClr val="002060"/>
                </a:solidFill>
                <a:ea typeface="Times New Roman"/>
              </a:rPr>
              <a:t>положении указываются требования к программам, их структура, сроки утверждения, ответственные исполнители и процедура разработки. Решение о коллективном создании рабочих программ, а также о конкретном составе рабочих групп и их объёме должно быть принято коллегиально на педагогическом совете и также закреплено в Положении.  </a:t>
            </a:r>
            <a:endParaRPr lang="ru-RU" sz="2000" spc="-10" dirty="0" smtClean="0">
              <a:solidFill>
                <a:srgbClr val="002060"/>
              </a:solidFill>
              <a:ea typeface="Times New Roman"/>
            </a:endParaRPr>
          </a:p>
          <a:p>
            <a:pPr marL="390525" marR="12065" indent="-34290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spc="-10" dirty="0" smtClean="0">
                <a:solidFill>
                  <a:srgbClr val="002060"/>
                </a:solidFill>
                <a:ea typeface="Times New Roman"/>
              </a:rPr>
              <a:t>Рабочие </a:t>
            </a:r>
            <a:r>
              <a:rPr lang="ru-RU" sz="2000" spc="-10" dirty="0">
                <a:solidFill>
                  <a:srgbClr val="002060"/>
                </a:solidFill>
                <a:ea typeface="Times New Roman"/>
              </a:rPr>
              <a:t>программы утверждаются ежегодно в начале учебного года приказом руководителя ДОО. Утверждение предполагает следующие процедуры: </a:t>
            </a:r>
            <a:endParaRPr lang="ru-RU" sz="2000" spc="-10" dirty="0" smtClean="0">
              <a:solidFill>
                <a:srgbClr val="002060"/>
              </a:solidFill>
              <a:ea typeface="Times New Roman"/>
            </a:endParaRPr>
          </a:p>
          <a:p>
            <a:pPr marL="390525" marR="12065" indent="-34290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spc="-10" dirty="0" smtClean="0">
                <a:solidFill>
                  <a:srgbClr val="002060"/>
                </a:solidFill>
                <a:ea typeface="Times New Roman"/>
              </a:rPr>
              <a:t>Обсуждение </a:t>
            </a:r>
            <a:r>
              <a:rPr lang="ru-RU" sz="2000" spc="-10" dirty="0">
                <a:solidFill>
                  <a:srgbClr val="002060"/>
                </a:solidFill>
                <a:ea typeface="Times New Roman"/>
              </a:rPr>
              <a:t>и принятие (рассмотрение) на заседании педагогического совета; </a:t>
            </a:r>
            <a:endParaRPr lang="ru-RU" sz="2000" spc="-10" dirty="0" smtClean="0">
              <a:solidFill>
                <a:srgbClr val="002060"/>
              </a:solidFill>
              <a:ea typeface="Times New Roman"/>
            </a:endParaRPr>
          </a:p>
          <a:p>
            <a:pPr marL="390525" marR="12065" indent="-34290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spc="-10" dirty="0" smtClean="0">
                <a:solidFill>
                  <a:srgbClr val="002060"/>
                </a:solidFill>
                <a:ea typeface="Times New Roman"/>
              </a:rPr>
              <a:t>Утверждение </a:t>
            </a:r>
            <a:r>
              <a:rPr lang="ru-RU" sz="2000" spc="-10" dirty="0">
                <a:solidFill>
                  <a:srgbClr val="002060"/>
                </a:solidFill>
                <a:ea typeface="Times New Roman"/>
              </a:rPr>
              <a:t>программ руководителем </a:t>
            </a:r>
            <a:r>
              <a:rPr lang="ru-RU" sz="2000" spc="-10" dirty="0" smtClean="0">
                <a:solidFill>
                  <a:srgbClr val="002060"/>
                </a:solidFill>
                <a:ea typeface="Times New Roman"/>
              </a:rPr>
              <a:t>ДОО</a:t>
            </a:r>
            <a:r>
              <a:rPr lang="ru-RU" sz="2000" spc="-10" dirty="0">
                <a:solidFill>
                  <a:srgbClr val="002060"/>
                </a:solidFill>
                <a:ea typeface="Times New Roman"/>
              </a:rPr>
              <a:t>.</a:t>
            </a:r>
          </a:p>
          <a:p>
            <a:pPr marL="47625" marR="12065" algn="just">
              <a:spcAft>
                <a:spcPts val="0"/>
              </a:spcAft>
            </a:pPr>
            <a:endParaRPr lang="ru-RU" spc="-10" dirty="0" smtClean="0">
              <a:solidFill>
                <a:srgbClr val="002060"/>
              </a:solidFill>
              <a:ea typeface="Times New Roman"/>
            </a:endParaRPr>
          </a:p>
          <a:p>
            <a:pPr marL="333375" marR="12065" indent="-285750" algn="just">
              <a:spcAft>
                <a:spcPts val="0"/>
              </a:spcAft>
              <a:buFontTx/>
              <a:buChar char="-"/>
            </a:pPr>
            <a:endParaRPr lang="ru-RU" spc="-10" dirty="0">
              <a:solidFill>
                <a:srgbClr val="002060"/>
              </a:solidFill>
              <a:ea typeface="Times New Roman"/>
            </a:endParaRPr>
          </a:p>
          <a:p>
            <a:pPr marL="333375" marR="12065" indent="-285750" algn="just">
              <a:spcAft>
                <a:spcPts val="0"/>
              </a:spcAft>
              <a:buFontTx/>
              <a:buChar char="-"/>
            </a:pPr>
            <a:endParaRPr lang="ru-RU" spc="-10" dirty="0" smtClean="0">
              <a:solidFill>
                <a:srgbClr val="002060"/>
              </a:solidFill>
              <a:ea typeface="Times New Roman"/>
            </a:endParaRPr>
          </a:p>
          <a:p>
            <a:pPr marL="333375" marR="12065" indent="-285750" algn="just">
              <a:spcAft>
                <a:spcPts val="0"/>
              </a:spcAft>
              <a:buFontTx/>
              <a:buChar char="-"/>
            </a:pPr>
            <a:endParaRPr lang="ru-RU" spc="-10" dirty="0">
              <a:solidFill>
                <a:srgbClr val="002060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887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20171204_102529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3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1" r="3206"/>
          <a:stretch/>
        </p:blipFill>
        <p:spPr bwMode="auto">
          <a:xfrm rot="5400000">
            <a:off x="401695" y="2270711"/>
            <a:ext cx="4308162" cy="316835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User\Desktop\20171204_102512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8119" y="2270714"/>
            <a:ext cx="4308161" cy="316835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6" name="Прямоугольник 5"/>
          <p:cNvSpPr/>
          <p:nvPr/>
        </p:nvSpPr>
        <p:spPr>
          <a:xfrm>
            <a:off x="755576" y="692696"/>
            <a:ext cx="784887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160EC0"/>
                </a:solidFill>
                <a:cs typeface="Times New Roman" panose="02020603050405020304" pitchFamily="18" charset="0"/>
              </a:rPr>
              <a:t>методическая литература по составлению рабочей программы воспитателя</a:t>
            </a:r>
          </a:p>
        </p:txBody>
      </p:sp>
    </p:spTree>
    <p:extLst>
      <p:ext uri="{BB962C8B-B14F-4D97-AF65-F5344CB8AC3E}">
        <p14:creationId xmlns:p14="http://schemas.microsoft.com/office/powerpoint/2010/main" val="190787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46138"/>
            <a:ext cx="7931224" cy="524715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800" dirty="0" smtClean="0"/>
          </a:p>
          <a:p>
            <a:endParaRPr lang="ru-RU" dirty="0"/>
          </a:p>
          <a:p>
            <a:endParaRPr lang="ru-RU" sz="1800" dirty="0" smtClean="0"/>
          </a:p>
          <a:p>
            <a:endParaRPr lang="ru-RU" sz="1800" dirty="0"/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2500" dirty="0">
                <a:solidFill>
                  <a:srgbClr val="002060"/>
                </a:solidFill>
                <a:cs typeface="Times New Roman" panose="02020603050405020304" pitchFamily="18" charset="0"/>
              </a:rPr>
              <a:t>Титульный </a:t>
            </a:r>
            <a:r>
              <a:rPr lang="ru-RU" sz="2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лист.</a:t>
            </a:r>
            <a:endParaRPr lang="ru-RU" sz="25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cs typeface="Times New Roman" panose="02020603050405020304" pitchFamily="18" charset="0"/>
              </a:rPr>
              <a:t>2.  Пояснительная записка.</a:t>
            </a: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cs typeface="Times New Roman" panose="02020603050405020304" pitchFamily="18" charset="0"/>
              </a:rPr>
              <a:t>3. </a:t>
            </a:r>
            <a:r>
              <a:rPr lang="ru-RU" sz="2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Календарно-тематический план.</a:t>
            </a:r>
            <a:endParaRPr lang="ru-RU" sz="25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cs typeface="Times New Roman" panose="02020603050405020304" pitchFamily="18" charset="0"/>
              </a:rPr>
              <a:t>4. Содержание </a:t>
            </a:r>
            <a:r>
              <a:rPr lang="ru-RU" sz="2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программы.</a:t>
            </a:r>
            <a:endParaRPr lang="ru-RU" sz="25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cs typeface="Times New Roman" panose="02020603050405020304" pitchFamily="18" charset="0"/>
              </a:rPr>
              <a:t>5. Планируемые результаты освоения </a:t>
            </a:r>
            <a:r>
              <a:rPr lang="ru-RU" sz="2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программы.</a:t>
            </a:r>
            <a:endParaRPr lang="ru-RU" sz="25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cs typeface="Times New Roman" panose="02020603050405020304" pitchFamily="18" charset="0"/>
              </a:rPr>
              <a:t>6. Условия реализации рабочей </a:t>
            </a:r>
            <a:r>
              <a:rPr lang="ru-RU" sz="2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программы.</a:t>
            </a:r>
            <a:endParaRPr lang="ru-RU" sz="25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>
                <a:solidFill>
                  <a:srgbClr val="002060"/>
                </a:solidFill>
                <a:cs typeface="Times New Roman" panose="02020603050405020304" pitchFamily="18" charset="0"/>
              </a:rPr>
              <a:t>7. Список </a:t>
            </a:r>
            <a:r>
              <a:rPr lang="ru-RU" sz="2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литературы.</a:t>
            </a:r>
            <a:endParaRPr lang="ru-RU" sz="25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8. </a:t>
            </a:r>
            <a:r>
              <a:rPr lang="ru-RU" sz="2500" dirty="0">
                <a:solidFill>
                  <a:srgbClr val="002060"/>
                </a:solidFill>
                <a:cs typeface="Times New Roman" panose="02020603050405020304" pitchFamily="18" charset="0"/>
              </a:rPr>
              <a:t>Приложения к </a:t>
            </a:r>
            <a:r>
              <a:rPr lang="ru-RU" sz="25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программе.</a:t>
            </a:r>
            <a:endParaRPr lang="ru-RU" sz="25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877757"/>
            <a:ext cx="807524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160EC0"/>
                </a:solidFill>
                <a:cs typeface="Times New Roman" panose="02020603050405020304" pitchFamily="18" charset="0"/>
              </a:rPr>
              <a:t>Примерные структурные элементы </a:t>
            </a:r>
            <a:endParaRPr lang="ru-RU" sz="2600" b="1" dirty="0" smtClean="0">
              <a:solidFill>
                <a:srgbClr val="160EC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160EC0"/>
                </a:solidFill>
                <a:cs typeface="Times New Roman" panose="02020603050405020304" pitchFamily="18" charset="0"/>
              </a:rPr>
              <a:t>рабочей </a:t>
            </a:r>
            <a:r>
              <a:rPr lang="ru-RU" sz="2600" b="1" dirty="0">
                <a:solidFill>
                  <a:srgbClr val="160EC0"/>
                </a:solidFill>
                <a:cs typeface="Times New Roman" panose="02020603050405020304" pitchFamily="18" charset="0"/>
              </a:rPr>
              <a:t>программы </a:t>
            </a:r>
            <a:br>
              <a:rPr lang="ru-RU" sz="2600" b="1" dirty="0">
                <a:solidFill>
                  <a:srgbClr val="160EC0"/>
                </a:solidFill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160EC0"/>
                </a:solidFill>
                <a:cs typeface="Times New Roman" panose="02020603050405020304" pitchFamily="18" charset="0"/>
              </a:rPr>
              <a:t>автор - Ксения Юрьевна Белая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75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9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Структура рабочей программы воспитателя автор </a:t>
            </a:r>
            <a:br>
              <a:rPr lang="ru-RU" sz="29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9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Наталья </a:t>
            </a:r>
            <a:r>
              <a:rPr lang="ru-RU" sz="2900" b="1" dirty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В</a:t>
            </a:r>
            <a:r>
              <a:rPr lang="ru-RU" sz="29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икторовна </a:t>
            </a:r>
            <a:r>
              <a:rPr lang="ru-RU" sz="2900" b="1" dirty="0" err="1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Микляева</a:t>
            </a:r>
            <a:endParaRPr lang="ru-RU" sz="2900" b="1" dirty="0">
              <a:solidFill>
                <a:srgbClr val="160EC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859216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записка: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жизнедеятельности детей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режим дня;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комплексно-тематическое планирование;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содержание психолого-педагогической работы;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предметно-развивающей среды и центров активности.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2.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Целевые ориентиры как результат возможных достижений  воспитанниками освоения программы (мониторинг)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 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комплексно-тематическое планирование работы со специалистами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перспективный план работы с родителями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перспективный план работы с социальными партнерами (со школой)</a:t>
            </a:r>
          </a:p>
          <a:p>
            <a:pPr>
              <a:buNone/>
            </a:pP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4</a:t>
            </a:r>
            <a:r>
              <a:rPr lang="ru-RU" sz="7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Программно-методическое обеспечение  (список литературы)</a:t>
            </a:r>
            <a:endParaRPr lang="ru-RU" sz="7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b="1" dirty="0" smtClean="0"/>
              <a:t> </a:t>
            </a:r>
            <a:endParaRPr lang="ru-RU" sz="7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54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3138494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1. Титульный лист.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2. Пояснительная записка.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3. Возрастные и индивидуальные особенности детей.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4. Общие и возрастные задачи по областям.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5. Планируемые результаты образовательной деятельности.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6. Модели работы с детьми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день;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неделю (календарный план);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-модель работы на год (перспективный план)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7. Взаимодействие с семьями воспитанников.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8. Перечень пособий, методических и дидактических материалов.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987573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Структура рабочей программы  автор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Оксана Алексеевна </a:t>
            </a:r>
            <a:r>
              <a:rPr lang="ru-RU" sz="2600" b="1" dirty="0" err="1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Скоролупова</a:t>
            </a:r>
            <a:endParaRPr lang="ru-RU" sz="2600" b="1" dirty="0">
              <a:solidFill>
                <a:srgbClr val="160EC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85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113854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</a:rPr>
              <a:t>Структура рабочей программы</a:t>
            </a:r>
            <a:r>
              <a:rPr lang="ru-RU" sz="2600" dirty="0" smtClean="0">
                <a:solidFill>
                  <a:srgbClr val="160EC0"/>
                </a:solidFill>
                <a:latin typeface="+mn-lt"/>
              </a:rPr>
              <a:t/>
            </a:r>
            <a:br>
              <a:rPr lang="ru-RU" sz="2600" dirty="0" smtClean="0">
                <a:solidFill>
                  <a:srgbClr val="160EC0"/>
                </a:solidFill>
                <a:latin typeface="+mn-lt"/>
              </a:rPr>
            </a:br>
            <a:r>
              <a:rPr lang="ru-RU" sz="2600" dirty="0" smtClean="0">
                <a:solidFill>
                  <a:srgbClr val="160EC0"/>
                </a:solidFill>
                <a:latin typeface="+mn-lt"/>
              </a:rPr>
              <a:t>из опыта работы ДОУ Первомайского района</a:t>
            </a:r>
            <a:endParaRPr lang="ru-RU" sz="2600" dirty="0">
              <a:solidFill>
                <a:srgbClr val="160EC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352928" cy="5616624"/>
          </a:xfrm>
        </p:spPr>
        <p:txBody>
          <a:bodyPr>
            <a:normAutofit/>
          </a:bodyPr>
          <a:lstStyle/>
          <a:p>
            <a:pPr marL="342900" indent="-342900" algn="l">
              <a:spcBef>
                <a:spcPts val="0"/>
              </a:spcBef>
              <a:buAutoNum type="arabicPeriod"/>
            </a:pPr>
            <a:r>
              <a:rPr lang="ru-RU" sz="1600" b="1" dirty="0" smtClean="0">
                <a:solidFill>
                  <a:srgbClr val="002060"/>
                </a:solidFill>
              </a:rPr>
              <a:t>Целевой раздел 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Пояснительная записка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Цели и задачи обязательной части Программы 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Принципы и подходы к формированию рабочей Программы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Значимые для разработки и реализации рабочей Программы характеристики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Возрастные характеристики группы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Планируемые результаты освоения Программы</a:t>
            </a:r>
          </a:p>
          <a:p>
            <a:pPr algn="l">
              <a:spcBef>
                <a:spcPts val="0"/>
              </a:spcBef>
            </a:pPr>
            <a:r>
              <a:rPr lang="ru-RU" sz="1600" b="1" dirty="0" smtClean="0">
                <a:solidFill>
                  <a:srgbClr val="002060"/>
                </a:solidFill>
              </a:rPr>
              <a:t>2. Содержательный раздел Программы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Содержание образования по образовательным областям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Учебный план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Расписание непосредственно-образовательной деятельности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Комплексно-тематическое планирование 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Формы, способы, методы, средства реализации Программы</a:t>
            </a:r>
          </a:p>
          <a:p>
            <a:pPr algn="l">
              <a:spcBef>
                <a:spcPts val="0"/>
              </a:spcBef>
            </a:pPr>
            <a:r>
              <a:rPr lang="ru-RU" sz="1600" b="1" dirty="0" smtClean="0">
                <a:solidFill>
                  <a:srgbClr val="002060"/>
                </a:solidFill>
              </a:rPr>
              <a:t>3. Организационный раздел Программы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Организация режима пребывания детей 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Модель воспитательно-образовательного процесса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Материально-техническое оснащение группы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Перечень методических пособий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Приложения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Перспективное планирование воспитательно-образовательной   работы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2060"/>
                </a:solidFill>
              </a:rPr>
              <a:t>План работы с родителями</a:t>
            </a: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marL="342900" indent="-342900" algn="l">
              <a:buAutoNum type="arabicPeriod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3196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dirty="0">
                <a:solidFill>
                  <a:srgbClr val="160EC0"/>
                </a:solidFill>
                <a:latin typeface="+mn-lt"/>
              </a:rPr>
              <a:t>Структура рабочей программы</a:t>
            </a:r>
            <a:br>
              <a:rPr lang="ru-RU" sz="2600" b="1" dirty="0">
                <a:solidFill>
                  <a:srgbClr val="160EC0"/>
                </a:solidFill>
                <a:latin typeface="+mn-lt"/>
              </a:rPr>
            </a:br>
            <a:r>
              <a:rPr lang="ru-RU" sz="2600" dirty="0">
                <a:solidFill>
                  <a:srgbClr val="160EC0"/>
                </a:solidFill>
                <a:latin typeface="+mn-lt"/>
              </a:rPr>
              <a:t>из опыта работы ДОУ </a:t>
            </a:r>
            <a:r>
              <a:rPr lang="ru-RU" sz="2600" dirty="0" smtClean="0">
                <a:solidFill>
                  <a:srgbClr val="160EC0"/>
                </a:solidFill>
                <a:latin typeface="+mn-lt"/>
              </a:rPr>
              <a:t>Ленинского </a:t>
            </a:r>
            <a:r>
              <a:rPr lang="ru-RU" sz="2600" dirty="0">
                <a:solidFill>
                  <a:srgbClr val="160EC0"/>
                </a:solidFill>
                <a:latin typeface="+mn-lt"/>
              </a:rPr>
              <a:t>района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8424936" cy="5256584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1700" dirty="0" smtClean="0">
                <a:solidFill>
                  <a:srgbClr val="002060"/>
                </a:solidFill>
              </a:rPr>
              <a:t>Пояснительная записка</a:t>
            </a:r>
          </a:p>
          <a:p>
            <a:pPr marL="457200" indent="-457200">
              <a:buAutoNum type="arabicPeriod"/>
            </a:pPr>
            <a:r>
              <a:rPr lang="ru-RU" sz="1700" dirty="0" smtClean="0">
                <a:solidFill>
                  <a:srgbClr val="002060"/>
                </a:solidFill>
              </a:rPr>
              <a:t>Цели и задачи</a:t>
            </a:r>
          </a:p>
          <a:p>
            <a:pPr marL="457200" indent="-457200">
              <a:buAutoNum type="arabicPeriod"/>
            </a:pPr>
            <a:r>
              <a:rPr lang="ru-RU" sz="1700" dirty="0" smtClean="0">
                <a:solidFill>
                  <a:srgbClr val="002060"/>
                </a:solidFill>
              </a:rPr>
              <a:t>Адресность и срок реализации</a:t>
            </a:r>
          </a:p>
          <a:p>
            <a:pPr marL="457200" indent="-457200">
              <a:buAutoNum type="arabicPeriod"/>
            </a:pPr>
            <a:r>
              <a:rPr lang="ru-RU" sz="1700" dirty="0" smtClean="0">
                <a:solidFill>
                  <a:srgbClr val="002060"/>
                </a:solidFill>
              </a:rPr>
              <a:t>Формы и режимы занятий</a:t>
            </a:r>
          </a:p>
          <a:p>
            <a:pPr marL="457200" indent="-457200">
              <a:buAutoNum type="arabicPeriod"/>
            </a:pPr>
            <a:r>
              <a:rPr lang="ru-RU" sz="1700" dirty="0" smtClean="0">
                <a:solidFill>
                  <a:srgbClr val="002060"/>
                </a:solidFill>
              </a:rPr>
              <a:t>Планируемые результаты</a:t>
            </a:r>
          </a:p>
          <a:p>
            <a:pPr marL="457200" indent="-457200">
              <a:buAutoNum type="arabicPeriod"/>
            </a:pPr>
            <a:r>
              <a:rPr lang="ru-RU" sz="1700" dirty="0" smtClean="0">
                <a:solidFill>
                  <a:srgbClr val="002060"/>
                </a:solidFill>
              </a:rPr>
              <a:t>Описание образовательной деятельности в соответствии с направлениями развития ребенка в пяти образовательных областях</a:t>
            </a:r>
          </a:p>
          <a:p>
            <a:r>
              <a:rPr lang="ru-RU" sz="1700" dirty="0" smtClean="0">
                <a:solidFill>
                  <a:srgbClr val="002060"/>
                </a:solidFill>
              </a:rPr>
              <a:t> Социально-коммуникативное развитие</a:t>
            </a:r>
          </a:p>
          <a:p>
            <a:r>
              <a:rPr lang="ru-RU" sz="1700" dirty="0" smtClean="0">
                <a:solidFill>
                  <a:srgbClr val="002060"/>
                </a:solidFill>
              </a:rPr>
              <a:t>Познавательное развитие</a:t>
            </a:r>
          </a:p>
          <a:p>
            <a:r>
              <a:rPr lang="ru-RU" sz="1700" dirty="0" smtClean="0">
                <a:solidFill>
                  <a:srgbClr val="002060"/>
                </a:solidFill>
              </a:rPr>
              <a:t>Речевое развитие</a:t>
            </a:r>
          </a:p>
          <a:p>
            <a:r>
              <a:rPr lang="ru-RU" sz="1700" dirty="0" smtClean="0">
                <a:solidFill>
                  <a:srgbClr val="002060"/>
                </a:solidFill>
              </a:rPr>
              <a:t>Художественно-эстетическое развитие</a:t>
            </a:r>
          </a:p>
          <a:p>
            <a:r>
              <a:rPr lang="ru-RU" sz="1700" dirty="0" smtClean="0">
                <a:solidFill>
                  <a:srgbClr val="002060"/>
                </a:solidFill>
              </a:rPr>
              <a:t>Физическое развитие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002060"/>
                </a:solidFill>
              </a:rPr>
              <a:t>7. Комплексно – тематическое планирование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002060"/>
                </a:solidFill>
              </a:rPr>
              <a:t>8. Перспективное планирование</a:t>
            </a:r>
          </a:p>
          <a:p>
            <a:pPr marL="0" indent="0">
              <a:buNone/>
            </a:pPr>
            <a:r>
              <a:rPr lang="ru-RU" sz="1700" dirty="0" smtClean="0">
                <a:solidFill>
                  <a:srgbClr val="002060"/>
                </a:solidFill>
              </a:rPr>
              <a:t>9. Взаимодействие с родителями</a:t>
            </a:r>
            <a:endParaRPr lang="ru-RU" sz="17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67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rgbClr val="160EC0"/>
                </a:solidFill>
                <a:latin typeface="+mn-lt"/>
              </a:rPr>
              <a:t>Структура рабочей программы</a:t>
            </a:r>
            <a:r>
              <a:rPr lang="ru-RU" sz="2600" dirty="0">
                <a:solidFill>
                  <a:srgbClr val="160EC0"/>
                </a:solidFill>
                <a:latin typeface="+mn-lt"/>
              </a:rPr>
              <a:t/>
            </a:r>
            <a:br>
              <a:rPr lang="ru-RU" sz="2600" dirty="0">
                <a:solidFill>
                  <a:srgbClr val="160EC0"/>
                </a:solidFill>
                <a:latin typeface="+mn-lt"/>
              </a:rPr>
            </a:br>
            <a:r>
              <a:rPr lang="ru-RU" sz="2600" dirty="0">
                <a:solidFill>
                  <a:srgbClr val="160EC0"/>
                </a:solidFill>
                <a:latin typeface="+mn-lt"/>
              </a:rPr>
              <a:t>из опыта работы ДОУ </a:t>
            </a:r>
            <a:r>
              <a:rPr lang="ru-RU" sz="2600" dirty="0" smtClean="0">
                <a:solidFill>
                  <a:srgbClr val="160EC0"/>
                </a:solidFill>
                <a:latin typeface="+mn-lt"/>
              </a:rPr>
              <a:t>Октябрьского </a:t>
            </a:r>
            <a:r>
              <a:rPr lang="ru-RU" sz="2600" dirty="0">
                <a:solidFill>
                  <a:srgbClr val="160EC0"/>
                </a:solidFill>
                <a:latin typeface="+mn-lt"/>
              </a:rPr>
              <a:t>района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075240" cy="51845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1.Целевой раздел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Пояснительная  записка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Цель и задачи рабочей программы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Принципы и подходы в организации образовательного процесса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Возрастные особенности воспитанников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2. Содержательный раздел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Особенности организации образовательного процесса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Содержание образовательной деятельности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ОО «Социально-коммуникативное развитие»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ОО «Познавательное развитие»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ОО «Речевое развитие»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ОО «Художественно-эстетическое развитие»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ОО «Физическое развитие»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3. Организационный раздел 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Организация режима пребывания детей в ДОУ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Формы, способы, методы и средства реализации программы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Традиционные события, мероприятия, проводимые в группе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Взаимодействие с родителями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Список литературы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56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" y="6350"/>
            <a:ext cx="9138852" cy="685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b="1" dirty="0">
                <a:solidFill>
                  <a:srgbClr val="160EC0"/>
                </a:solidFill>
                <a:latin typeface="+mn-lt"/>
              </a:rPr>
              <a:t>Структура рабочей программы</a:t>
            </a:r>
            <a:r>
              <a:rPr lang="ru-RU" sz="2600" dirty="0">
                <a:solidFill>
                  <a:srgbClr val="160EC0"/>
                </a:solidFill>
                <a:latin typeface="+mn-lt"/>
              </a:rPr>
              <a:t/>
            </a:r>
            <a:br>
              <a:rPr lang="ru-RU" sz="2600" dirty="0">
                <a:solidFill>
                  <a:srgbClr val="160EC0"/>
                </a:solidFill>
                <a:latin typeface="+mn-lt"/>
              </a:rPr>
            </a:br>
            <a:r>
              <a:rPr lang="ru-RU" sz="2600" dirty="0">
                <a:solidFill>
                  <a:srgbClr val="160EC0"/>
                </a:solidFill>
                <a:latin typeface="+mn-lt"/>
              </a:rPr>
              <a:t>из опыта работы ДОУ </a:t>
            </a:r>
            <a:r>
              <a:rPr lang="ru-RU" sz="2600" dirty="0" smtClean="0">
                <a:solidFill>
                  <a:srgbClr val="160EC0"/>
                </a:solidFill>
                <a:latin typeface="+mn-lt"/>
              </a:rPr>
              <a:t> Устиновского </a:t>
            </a:r>
            <a:r>
              <a:rPr lang="ru-RU" sz="2600" dirty="0">
                <a:solidFill>
                  <a:srgbClr val="160EC0"/>
                </a:solidFill>
                <a:latin typeface="+mn-lt"/>
              </a:rPr>
              <a:t>района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848872" cy="525658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300" b="1" dirty="0" smtClean="0">
                <a:solidFill>
                  <a:srgbClr val="002060"/>
                </a:solidFill>
              </a:rPr>
              <a:t>1.    </a:t>
            </a:r>
            <a:r>
              <a:rPr lang="ru-RU" sz="1400" b="1" dirty="0" smtClean="0">
                <a:solidFill>
                  <a:srgbClr val="002060"/>
                </a:solidFill>
              </a:rPr>
              <a:t>Целевой раздел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Пояснительная записка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Цели и задачи реализации Рабочей программы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Принципы и подходы к формированию Рабочей программы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Основания для разработки Рабочей программы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Возрастные особенности детей группы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Социальный портрет группы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Планируемые результаты освоения программы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2. Содержательный раздел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Описание образовательной деятельности в соответствии с направлениями развития ребенка.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Содержание образовательной деятельности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Организация и формы взаимодействия с родителями.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3. Организационный раздел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 Описание материально-технического обеспечения Программы методическими материалами,  средствами обучения и воспитания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Режим пребывания детей в группе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Учебный план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Календарный график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Циклограмма образовательной  деятельности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Особенности традиционных событий, праздников, мероприятий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Особенности организации РПРС </a:t>
            </a:r>
          </a:p>
          <a:p>
            <a:pPr>
              <a:spcBef>
                <a:spcPts val="0"/>
              </a:spcBef>
            </a:pPr>
            <a:r>
              <a:rPr lang="ru-RU" sz="1400" dirty="0" smtClean="0">
                <a:solidFill>
                  <a:srgbClr val="002060"/>
                </a:solidFill>
              </a:rPr>
              <a:t>Комплексно-тематическое планирование</a:t>
            </a:r>
          </a:p>
          <a:p>
            <a:pPr>
              <a:spcBef>
                <a:spcPts val="0"/>
              </a:spcBef>
            </a:pPr>
            <a:endParaRPr lang="ru-RU" sz="1300" dirty="0" smtClean="0"/>
          </a:p>
          <a:p>
            <a:pPr>
              <a:spcBef>
                <a:spcPts val="0"/>
              </a:spcBef>
            </a:pPr>
            <a:endParaRPr lang="ru-RU" sz="1300" dirty="0" smtClean="0"/>
          </a:p>
          <a:p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193534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701" r="97436">
                        <a14:foregroundMark x1="54701" y1="24759" x2="54701" y2="24759"/>
                        <a14:foregroundMark x1="58547" y1="84566" x2="58547" y2="845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12" y="1020726"/>
            <a:ext cx="971567" cy="1294128"/>
          </a:xfrm>
        </p:spPr>
      </p:pic>
      <p:sp>
        <p:nvSpPr>
          <p:cNvPr id="5" name="TextBox 4"/>
          <p:cNvSpPr txBox="1"/>
          <p:nvPr/>
        </p:nvSpPr>
        <p:spPr>
          <a:xfrm>
            <a:off x="1982891" y="1484784"/>
            <a:ext cx="6192688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     Отношусь положительно,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знаю о теме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8" y="2492896"/>
            <a:ext cx="2300656" cy="129614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051720" y="2956302"/>
            <a:ext cx="580869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Ничего не знаю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547664" y="4365104"/>
            <a:ext cx="360040" cy="36004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82891" y="4365104"/>
            <a:ext cx="356861" cy="36004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42156" y="4362647"/>
            <a:ext cx="360040" cy="36004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30624" y="4336846"/>
            <a:ext cx="5569768" cy="49244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  <a:cs typeface="Times New Roman" pitchFamily="18" charset="0"/>
              </a:rPr>
              <a:t>  Знаю, но не подробно</a:t>
            </a:r>
            <a:endParaRPr lang="ru-RU" sz="2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03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3138494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1. 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Титульный лист.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2. 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Пояснительная записка.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3. Возрастные и индивидуальные особенности детей.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4. Общие и возрастные задачи по областям.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5. Планируемые результаты образовательной деятельности.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6. Модели работы с детьми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день;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неделю (календарный план);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-модель работы на год (перспективный план)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7. Взаимодействие с семьями воспитанников.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8. Перечень пособий, методических и дидактических материалов.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987573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Структура рабочей программы  автор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Оксана Алексеевна </a:t>
            </a:r>
            <a:r>
              <a:rPr lang="ru-RU" sz="2600" b="1" dirty="0" err="1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Скоролупова</a:t>
            </a:r>
            <a:endParaRPr lang="ru-RU" sz="2600" b="1" dirty="0">
              <a:solidFill>
                <a:srgbClr val="160EC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2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3333CC"/>
                </a:solidFill>
                <a:latin typeface="+mn-lt"/>
              </a:rPr>
              <a:t>ТИТУЛЬНЫЙ ЛИСТ</a:t>
            </a:r>
            <a:endParaRPr lang="ru-RU" sz="26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7200800" cy="4082008"/>
          </a:xfrm>
        </p:spPr>
        <p:txBody>
          <a:bodyPr>
            <a:normAutofit fontScale="47500" lnSpcReduction="20000"/>
          </a:bodyPr>
          <a:lstStyle/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П</a:t>
            </a:r>
            <a:r>
              <a:rPr lang="ru-RU" sz="4500" dirty="0" smtClean="0">
                <a:solidFill>
                  <a:srgbClr val="002060"/>
                </a:solidFill>
              </a:rPr>
              <a:t>олное </a:t>
            </a:r>
            <a:r>
              <a:rPr lang="ru-RU" sz="4500" dirty="0">
                <a:solidFill>
                  <a:srgbClr val="002060"/>
                </a:solidFill>
              </a:rPr>
              <a:t>наименование дошкольной образовательной организации;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С</a:t>
            </a:r>
            <a:r>
              <a:rPr lang="ru-RU" sz="4500" dirty="0" smtClean="0">
                <a:solidFill>
                  <a:srgbClr val="002060"/>
                </a:solidFill>
              </a:rPr>
              <a:t>ведения </a:t>
            </a:r>
            <a:r>
              <a:rPr lang="ru-RU" sz="4500" dirty="0">
                <a:solidFill>
                  <a:srgbClr val="002060"/>
                </a:solidFill>
              </a:rPr>
              <a:t>о принятии и утверждении документа руководителем ДОУ(грифы «Принято» (дата, № протокола педагогического совета) и «Утверждаю»);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Н</a:t>
            </a:r>
            <a:r>
              <a:rPr lang="ru-RU" sz="4500" dirty="0" smtClean="0">
                <a:solidFill>
                  <a:srgbClr val="002060"/>
                </a:solidFill>
              </a:rPr>
              <a:t>азвание </a:t>
            </a:r>
            <a:r>
              <a:rPr lang="ru-RU" sz="4500" dirty="0">
                <a:solidFill>
                  <a:srgbClr val="002060"/>
                </a:solidFill>
              </a:rPr>
              <a:t>программы;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(возрастная группа, возраст детей);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С</a:t>
            </a:r>
            <a:r>
              <a:rPr lang="ru-RU" sz="4500" dirty="0" smtClean="0">
                <a:solidFill>
                  <a:srgbClr val="002060"/>
                </a:solidFill>
              </a:rPr>
              <a:t>рок </a:t>
            </a:r>
            <a:r>
              <a:rPr lang="ru-RU" sz="4500" dirty="0">
                <a:solidFill>
                  <a:srgbClr val="002060"/>
                </a:solidFill>
              </a:rPr>
              <a:t>реализации программы;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Ф</a:t>
            </a:r>
            <a:r>
              <a:rPr lang="ru-RU" sz="4500" dirty="0" smtClean="0">
                <a:solidFill>
                  <a:srgbClr val="002060"/>
                </a:solidFill>
              </a:rPr>
              <a:t>амилия</a:t>
            </a:r>
            <a:r>
              <a:rPr lang="ru-RU" sz="4500" dirty="0">
                <a:solidFill>
                  <a:srgbClr val="002060"/>
                </a:solidFill>
              </a:rPr>
              <a:t>, имя и отчество разработчика (разработчиков) программы;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Д</a:t>
            </a:r>
            <a:r>
              <a:rPr lang="ru-RU" sz="4500" dirty="0" smtClean="0">
                <a:solidFill>
                  <a:srgbClr val="002060"/>
                </a:solidFill>
              </a:rPr>
              <a:t>олжность</a:t>
            </a:r>
            <a:r>
              <a:rPr lang="ru-RU" sz="4500" dirty="0">
                <a:solidFill>
                  <a:srgbClr val="002060"/>
                </a:solidFill>
              </a:rPr>
              <a:t>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Н</a:t>
            </a:r>
            <a:r>
              <a:rPr lang="ru-RU" sz="4500" dirty="0" smtClean="0">
                <a:solidFill>
                  <a:srgbClr val="002060"/>
                </a:solidFill>
              </a:rPr>
              <a:t>азвание </a:t>
            </a:r>
            <a:r>
              <a:rPr lang="ru-RU" sz="4500" dirty="0">
                <a:solidFill>
                  <a:srgbClr val="002060"/>
                </a:solidFill>
              </a:rPr>
              <a:t>города;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4500" dirty="0">
                <a:solidFill>
                  <a:srgbClr val="002060"/>
                </a:solidFill>
              </a:rPr>
              <a:t>Г</a:t>
            </a:r>
            <a:r>
              <a:rPr lang="ru-RU" sz="4500" dirty="0" smtClean="0">
                <a:solidFill>
                  <a:srgbClr val="002060"/>
                </a:solidFill>
              </a:rPr>
              <a:t>од </a:t>
            </a:r>
            <a:r>
              <a:rPr lang="ru-RU" sz="4500" dirty="0">
                <a:solidFill>
                  <a:srgbClr val="002060"/>
                </a:solidFill>
              </a:rPr>
              <a:t>написания рабочей программы.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87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51867"/>
            <a:ext cx="8229600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600" b="1" dirty="0" smtClean="0">
              <a:solidFill>
                <a:srgbClr val="160EC0"/>
              </a:solidFill>
            </a:endParaRPr>
          </a:p>
          <a:p>
            <a:pPr marL="0" indent="0" algn="ctr">
              <a:buNone/>
            </a:pPr>
            <a:r>
              <a:rPr lang="ru-RU" sz="2600" b="1" dirty="0" smtClean="0">
                <a:solidFill>
                  <a:srgbClr val="160EC0"/>
                </a:solidFill>
              </a:rPr>
              <a:t>ПОЯСНИТЕЛЬНАЯ ЗАПИСКА</a:t>
            </a:r>
          </a:p>
          <a:p>
            <a:pPr marL="0" indent="0" algn="ctr">
              <a:buNone/>
            </a:pPr>
            <a:endParaRPr lang="ru-RU" sz="2600" b="1" dirty="0">
              <a:solidFill>
                <a:srgbClr val="160EC0"/>
              </a:solidFill>
            </a:endParaRPr>
          </a:p>
          <a:p>
            <a:pPr marL="0" indent="0" algn="ctr">
              <a:buNone/>
            </a:pPr>
            <a:endParaRPr lang="ru-RU" sz="2600" b="1" dirty="0">
              <a:solidFill>
                <a:srgbClr val="160EC0"/>
              </a:solidFill>
            </a:endParaRPr>
          </a:p>
        </p:txBody>
      </p:sp>
      <p:pic>
        <p:nvPicPr>
          <p:cNvPr id="3074" name="Picture 2" descr="C:\Users\Педагог\всякая ерунда\Desktop\палп\juggling-questions-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1169" y1="28860" x2="31169" y2="28860"/>
                        <a14:foregroundMark x1="51804" y1="17027" x2="51804" y2="17027"/>
                        <a14:foregroundMark x1="73449" y1="35065" x2="73449" y2="35065"/>
                        <a14:foregroundMark x1="48773" y1="38672" x2="48773" y2="38672"/>
                        <a14:foregroundMark x1="46465" y1="63203" x2="46465" y2="63203"/>
                        <a14:foregroundMark x1="64935" y1="55700" x2="64935" y2="55700"/>
                        <a14:foregroundMark x1="30880" y1="55988" x2="30880" y2="55988"/>
                        <a14:foregroundMark x1="47475" y1="86580" x2="47475" y2="86580"/>
                        <a14:foregroundMark x1="39394" y1="78644" x2="39394" y2="78644"/>
                        <a14:foregroundMark x1="30880" y1="38672" x2="30880" y2="38672"/>
                        <a14:foregroundMark x1="70418" y1="41991" x2="70418" y2="41991"/>
                        <a14:foregroundMark x1="51371" y1="22222" x2="51371" y2="22222"/>
                        <a14:foregroundMark x1="56999" y1="79942" x2="56999" y2="79942"/>
                        <a14:foregroundMark x1="49206" y1="51515" x2="49206" y2="515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460851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8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</a:rPr>
              <a:t>ПОЯСНИТЕЛЬНАЯ ЗАПИСКА</a:t>
            </a:r>
            <a:endParaRPr lang="ru-RU" sz="2600" b="1" dirty="0">
              <a:solidFill>
                <a:srgbClr val="160E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1"/>
            <a:ext cx="7776864" cy="4349080"/>
          </a:xfrm>
        </p:spPr>
        <p:txBody>
          <a:bodyPr>
            <a:normAutofit/>
          </a:bodyPr>
          <a:lstStyle/>
          <a:p>
            <a:endParaRPr lang="ru-RU" sz="25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500" dirty="0" smtClean="0">
                <a:solidFill>
                  <a:srgbClr val="002060"/>
                </a:solidFill>
              </a:rPr>
              <a:t>Раскрывает:</a:t>
            </a:r>
          </a:p>
          <a:p>
            <a:r>
              <a:rPr lang="ru-RU" sz="2500" dirty="0" smtClean="0">
                <a:solidFill>
                  <a:srgbClr val="002060"/>
                </a:solidFill>
              </a:rPr>
              <a:t>Актуальность реализации содержания рабочей программы;</a:t>
            </a:r>
          </a:p>
          <a:p>
            <a:r>
              <a:rPr lang="ru-RU" sz="2500" dirty="0" smtClean="0">
                <a:solidFill>
                  <a:srgbClr val="002060"/>
                </a:solidFill>
              </a:rPr>
              <a:t>Цели;</a:t>
            </a:r>
          </a:p>
          <a:p>
            <a:r>
              <a:rPr lang="ru-RU" sz="2500" dirty="0" smtClean="0">
                <a:solidFill>
                  <a:srgbClr val="002060"/>
                </a:solidFill>
              </a:rPr>
              <a:t>Задачи;</a:t>
            </a:r>
          </a:p>
          <a:p>
            <a:r>
              <a:rPr lang="ru-RU" sz="2500" dirty="0" smtClean="0">
                <a:solidFill>
                  <a:srgbClr val="002060"/>
                </a:solidFill>
              </a:rPr>
              <a:t>Основные принципы;</a:t>
            </a:r>
          </a:p>
          <a:p>
            <a:r>
              <a:rPr lang="ru-RU" sz="2500" dirty="0" smtClean="0">
                <a:solidFill>
                  <a:srgbClr val="002060"/>
                </a:solidFill>
              </a:rPr>
              <a:t>Особенности организации образовательного процесса.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31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599487"/>
              </p:ext>
            </p:extLst>
          </p:nvPr>
        </p:nvGraphicFramePr>
        <p:xfrm>
          <a:off x="436621" y="116632"/>
          <a:ext cx="8445624" cy="6578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640"/>
                <a:gridCol w="2512538"/>
                <a:gridCol w="3494446"/>
              </a:tblGrid>
              <a:tr h="92278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Пояснительная</a:t>
                      </a:r>
                      <a:r>
                        <a:rPr lang="ru-RU" sz="1600" baseline="0" dirty="0" smtClean="0">
                          <a:latin typeface="+mn-lt"/>
                        </a:rPr>
                        <a:t> записка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+mn-lt"/>
                        </a:rPr>
                        <a:t>(Майер Алексей Александрович –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+mn-lt"/>
                        </a:rPr>
                        <a:t>автор книги «Конструирование </a:t>
                      </a:r>
                      <a:r>
                        <a:rPr lang="ru-RU" sz="1600" baseline="0" smtClean="0">
                          <a:latin typeface="+mn-lt"/>
                        </a:rPr>
                        <a:t>рабочей программы»)</a:t>
                      </a:r>
                      <a:endParaRPr lang="ru-RU" sz="16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Целевой</a:t>
                      </a:r>
                      <a:r>
                        <a:rPr lang="ru-RU" sz="1600" b="1" baseline="0" dirty="0" smtClean="0"/>
                        <a:t> раздел Программы</a:t>
                      </a:r>
                    </a:p>
                    <a:p>
                      <a:pPr algn="ctr"/>
                      <a:r>
                        <a:rPr lang="ru-RU" sz="1600" b="1" baseline="0" dirty="0" smtClean="0"/>
                        <a:t>(методические  рекомендации)</a:t>
                      </a:r>
                      <a:endParaRPr lang="ru-RU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Целевой</a:t>
                      </a:r>
                      <a:r>
                        <a:rPr lang="ru-RU" sz="1600" baseline="0" dirty="0" smtClean="0"/>
                        <a:t> раздел Программы (Пирожкова Ольга Николаевна -старший воспитатель Свердловская область)</a:t>
                      </a:r>
                      <a:endParaRPr lang="ru-RU" sz="1600" dirty="0" smtClean="0"/>
                    </a:p>
                  </a:txBody>
                  <a:tcPr/>
                </a:tc>
              </a:tr>
              <a:tr h="76920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Назначение программы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Пояснительная записка (Нормативно-правовые документы)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Пояснительная записка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6977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Мотивы и истоки ее создания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Цели и задачи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обязат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части 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Цели и задачи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Основания разработки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Принципы и подходы к формированию Рабочей 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Принципы и подходы к организации образовательного процесса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Направления реализации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Возрастные психофизические особенности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Содержание психолого-педагогической работы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42312"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Планируемые результаты освоения Программы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Особенности организации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образоват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процесса в группе (климатические,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нац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-культ и др.)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Возрастные и индивидуальные особенности детей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7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Планируемые результаты освоения Программы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40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368178"/>
              </p:ext>
            </p:extLst>
          </p:nvPr>
        </p:nvGraphicFramePr>
        <p:xfrm>
          <a:off x="611560" y="692696"/>
          <a:ext cx="7848872" cy="5726048"/>
        </p:xfrm>
        <a:graphic>
          <a:graphicData uri="http://schemas.openxmlformats.org/drawingml/2006/table">
            <a:tbl>
              <a:tblPr/>
              <a:tblGrid>
                <a:gridCol w="7848872"/>
              </a:tblGrid>
              <a:tr h="5726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160EC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Принципы, сформулированные на основе требований ФГОС </a:t>
                      </a:r>
                      <a:r>
                        <a:rPr lang="ru-RU" sz="2400" b="1" i="1" dirty="0" smtClean="0">
                          <a:solidFill>
                            <a:srgbClr val="160EC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ДО</a:t>
                      </a:r>
                      <a:endParaRPr lang="ru-RU" sz="1900" b="1" dirty="0" smtClean="0">
                        <a:solidFill>
                          <a:srgbClr val="160EC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.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Полноценное проживание ребенком всех этапов детства,</a:t>
                      </a:r>
                      <a:r>
                        <a:rPr lang="ru-RU" sz="190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обогащение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(амплификация) детского развития.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2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. Построение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образовательной деятельности на основе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индивид. особенностей</a:t>
                      </a:r>
                      <a:r>
                        <a:rPr lang="ru-RU" sz="19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каждого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ребенка, при котором сам ребенок становится активным в выборе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содержания</a:t>
                      </a:r>
                      <a:r>
                        <a:rPr lang="ru-RU" sz="19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своего образования.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3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. Содействие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и сотрудничество детей и взрослых, признание ребенка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полноценным</a:t>
                      </a:r>
                      <a:r>
                        <a:rPr lang="ru-RU" sz="19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участником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(субъектом) образовательных отношений.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4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. Поддержка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инициативы детей в различных видах деятельности.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5. Сотрудничество ДОУ с семьей.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6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. Приобщение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детей к социокультурным нормам, традициям семьи, общества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и</a:t>
                      </a:r>
                      <a:r>
                        <a:rPr lang="ru-RU" sz="19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государства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7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. Формирование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познавательных интересов и познавательных действий ребенка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в</a:t>
                      </a:r>
                      <a:r>
                        <a:rPr lang="ru-RU" sz="1900" baseline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различных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видах деятельности.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8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. Возрастная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адекватность дошкольного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образования.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9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. Учет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Calibri" panose="020F0502020204030204" pitchFamily="34" charset="0"/>
                        </a:rPr>
                        <a:t>этнокультурной ситуации развития детей.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900" b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Microsoft Sans Serif" panose="020B0604020202020204" pitchFamily="34" charset="0"/>
                        </a:rPr>
                        <a:t> </a:t>
                      </a:r>
                      <a:endParaRPr lang="ru-RU" sz="190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21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3138494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1. Титульный лист.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2. Пояснительная записка.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3. Возрастные и индивидуальные особенности детей.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4. Общие и возрастные задачи по областям.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5. 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Планируемые результаты образовательной деятельности.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6. Модели работы с детьми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день;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неделю (календарный план);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-модель работы на год (перспективный план)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7. Взаимодействие с семьями воспитанников.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8. Перечень пособий, методических и дидактических материалов.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987573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Структура рабочей программы  автор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Оксана Алексеевна </a:t>
            </a:r>
            <a:r>
              <a:rPr lang="ru-RU" sz="2600" b="1" dirty="0" err="1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Скоролупова</a:t>
            </a:r>
            <a:endParaRPr lang="ru-RU" sz="2600" b="1" dirty="0">
              <a:solidFill>
                <a:srgbClr val="160EC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2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rgbClr val="160EC0"/>
                </a:solidFill>
                <a:latin typeface="+mn-lt"/>
              </a:rPr>
              <a:t>Планируемые результаты освоения программы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027851"/>
              </p:ext>
            </p:extLst>
          </p:nvPr>
        </p:nvGraphicFramePr>
        <p:xfrm>
          <a:off x="683568" y="1916832"/>
          <a:ext cx="7776865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5373"/>
                <a:gridCol w="1555373"/>
                <a:gridCol w="1425759"/>
                <a:gridCol w="1684987"/>
                <a:gridCol w="1555373"/>
              </a:tblGrid>
              <a:tr h="129614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Целевые ориентиры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/>
                        <a:t>Образова</a:t>
                      </a:r>
                      <a:r>
                        <a:rPr lang="ru-RU" sz="1800" dirty="0" smtClean="0"/>
                        <a:t>-тельная область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Задачи ОО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Результаты освоения ОО (показатели)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Оценочные материалы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Педагог\всякая ерунда\Desktop\палп\mini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488" y="3874491"/>
            <a:ext cx="2656267" cy="19791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45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160EC0"/>
                </a:solidFill>
                <a:latin typeface="+mn-lt"/>
              </a:rPr>
              <a:t>Удачного написания пояснительной записки!</a:t>
            </a:r>
            <a:endParaRPr lang="ru-RU" sz="4800" b="1" dirty="0">
              <a:solidFill>
                <a:srgbClr val="160EC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Педагог\всякая ерунда\Desktop\палп\3425367-728x48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330" b="89897" l="2610" r="92995">
                        <a14:foregroundMark x1="55632" y1="28247" x2="55632" y2="28247"/>
                        <a14:foregroundMark x1="39698" y1="54227" x2="39698" y2="54227"/>
                        <a14:foregroundMark x1="52335" y1="11546" x2="52335" y2="11546"/>
                        <a14:foregroundMark x1="35989" y1="47629" x2="35989" y2="47629"/>
                        <a14:foregroundMark x1="21703" y1="57938" x2="21703" y2="57938"/>
                        <a14:foregroundMark x1="59341" y1="59588" x2="59341" y2="595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368" y="2780928"/>
            <a:ext cx="4788880" cy="318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1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3138494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1. Титульный лист.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2. Пояснительная записка.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3. Возрастные и индивидуальные особенности детей.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4. 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Общие и возрастные задачи по областям.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5. Планируемые результаты образовательной деятельности.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6. Модели работы с детьми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день;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неделю (календарный план);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-модель работы на год (перспективный план)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7. Взаимодействие с семьями воспитанников.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8. Перечень пособий, методических и дидактических материалов.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987573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Структура рабочей программы  автор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Оксана Алексеевна </a:t>
            </a:r>
            <a:r>
              <a:rPr lang="ru-RU" sz="2600" b="1" dirty="0" err="1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Скоролупова</a:t>
            </a:r>
            <a:endParaRPr lang="ru-RU" sz="2600" b="1" dirty="0">
              <a:solidFill>
                <a:srgbClr val="160EC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2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5"/>
            <a:ext cx="7992888" cy="2088231"/>
          </a:xfrm>
        </p:spPr>
        <p:txBody>
          <a:bodyPr>
            <a:noAutofit/>
          </a:bodyPr>
          <a:lstStyle/>
          <a:p>
            <a:r>
              <a:rPr lang="ru-RU" sz="2600" b="1" dirty="0">
                <a:solidFill>
                  <a:srgbClr val="3333CC"/>
                </a:solidFill>
                <a:latin typeface="+mn-lt"/>
              </a:rPr>
              <a:t>Нормативные документы, регламентирующие деятельность образовательных учреждений и </a:t>
            </a:r>
            <a:r>
              <a:rPr lang="ru-RU" sz="2600" b="1" dirty="0" smtClean="0">
                <a:solidFill>
                  <a:srgbClr val="3333CC"/>
                </a:solidFill>
                <a:latin typeface="+mn-lt"/>
              </a:rPr>
              <a:t>педагогов</a:t>
            </a:r>
            <a:br>
              <a:rPr lang="ru-RU" sz="2600" b="1" dirty="0" smtClean="0">
                <a:solidFill>
                  <a:srgbClr val="3333CC"/>
                </a:solidFill>
                <a:latin typeface="+mn-lt"/>
              </a:rPr>
            </a:br>
            <a:endParaRPr lang="ru-RU" sz="2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920880" cy="280831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ru-RU" sz="2200" dirty="0"/>
          </a:p>
        </p:txBody>
      </p:sp>
      <p:pic>
        <p:nvPicPr>
          <p:cNvPr id="1027" name="Picture 3" descr="C:\Users\Педагог\всякая ерунда\Desktop\палп\NP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06960"/>
            <a:ext cx="4904159" cy="36791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18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78098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</a:rPr>
              <a:t>Общие и возрастные задачи 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</a:rPr>
              <a:t>по образовательным областям</a:t>
            </a:r>
            <a:endParaRPr lang="ru-RU" sz="2600" b="1" dirty="0">
              <a:solidFill>
                <a:srgbClr val="160EC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7650706"/>
              </p:ext>
            </p:extLst>
          </p:nvPr>
        </p:nvGraphicFramePr>
        <p:xfrm>
          <a:off x="755576" y="1628800"/>
          <a:ext cx="7632848" cy="4392005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611973"/>
                <a:gridCol w="4020875"/>
              </a:tblGrid>
              <a:tr h="2874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Общие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задачи (по ФГОС)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Задачи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по возрасту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472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472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472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472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472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7157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508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58552" marR="58552" marT="0" marB="0"/>
                </a:tc>
              </a:tr>
              <a:tr h="447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58552" marR="5855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4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rgbClr val="160EC0"/>
                </a:solidFill>
                <a:latin typeface="+mn-lt"/>
              </a:rPr>
              <a:t>Общие задачи образовательной работы по </a:t>
            </a:r>
            <a:br>
              <a:rPr lang="ru-RU" sz="2600" b="1" dirty="0">
                <a:solidFill>
                  <a:srgbClr val="160EC0"/>
                </a:solidFill>
                <a:latin typeface="+mn-lt"/>
              </a:rPr>
            </a:br>
            <a:r>
              <a:rPr lang="ru-RU" sz="2600" b="1" dirty="0">
                <a:solidFill>
                  <a:srgbClr val="160EC0"/>
                </a:solidFill>
                <a:latin typeface="+mn-lt"/>
              </a:rPr>
              <a:t>социально-коммуникативному развитию</a:t>
            </a:r>
            <a:endParaRPr lang="ru-RU" sz="2600" dirty="0">
              <a:solidFill>
                <a:srgbClr val="160EC0"/>
              </a:solidFill>
              <a:latin typeface="+mn-lt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72227"/>
              </p:ext>
            </p:extLst>
          </p:nvPr>
        </p:nvGraphicFramePr>
        <p:xfrm>
          <a:off x="683568" y="1556792"/>
          <a:ext cx="7776864" cy="4476057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5573419"/>
                <a:gridCol w="2203445"/>
              </a:tblGrid>
              <a:tr h="310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Общие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задачи (по ФГОС)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Задачи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по возрасту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510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Усвоение норм и ценностей, принятых в обществе, включая моральные и нравственные ценности;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510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Развитие общения и взаимодействия ребенка со взрослыми и сверстниками;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510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Становление самостоятельности, целенаправленности и саморегуляции собственных действий;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510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effectLst/>
                        </a:rPr>
                        <a:t>Развитие социального и эмоционального интеллекта, эмоциональной отзывчивости, сопереживания;</a:t>
                      </a:r>
                      <a:endParaRPr lang="ru-RU" sz="14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510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Формирование готовности к совместной деятельности со сверстниками;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5655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Формирование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</a:rPr>
                        <a:t>уважит.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отношения и чувства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effectLst/>
                        </a:rPr>
                        <a:t>принадлежности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к своей семье и к сообществу детей и взрослых;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</a:tr>
              <a:tr h="549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Формирование позитивных установок к различным видам труда и творчества;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</a:txBody>
                  <a:tcPr marL="58552" marR="58552" marT="0" marB="0"/>
                </a:tc>
              </a:tr>
              <a:tr h="48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Формирование  основ безопасного поведения в быту, социуме, природе.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552" marR="585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</a:txBody>
                  <a:tcPr marL="58552" marR="5855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01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28"/>
            <a:ext cx="9144000" cy="6865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94122"/>
          </a:xfrm>
        </p:spPr>
        <p:txBody>
          <a:bodyPr>
            <a:noAutofit/>
          </a:bodyPr>
          <a:lstStyle/>
          <a:p>
            <a:r>
              <a:rPr lang="ru-RU" sz="2300" b="1" dirty="0" smtClean="0">
                <a:solidFill>
                  <a:srgbClr val="160EC0"/>
                </a:solidFill>
                <a:latin typeface="+mn-lt"/>
              </a:rPr>
              <a:t>Общие и возрастные задачи образовательной работы по </a:t>
            </a:r>
            <a:br>
              <a:rPr lang="ru-RU" sz="2300" b="1" dirty="0" smtClean="0">
                <a:solidFill>
                  <a:srgbClr val="160EC0"/>
                </a:solidFill>
                <a:latin typeface="+mn-lt"/>
              </a:rPr>
            </a:br>
            <a:r>
              <a:rPr lang="ru-RU" sz="2300" b="1" dirty="0" smtClean="0">
                <a:solidFill>
                  <a:srgbClr val="160EC0"/>
                </a:solidFill>
                <a:latin typeface="+mn-lt"/>
              </a:rPr>
              <a:t>социально-коммуникативному развитию</a:t>
            </a:r>
            <a:endParaRPr lang="ru-RU" sz="2300" b="1" dirty="0">
              <a:solidFill>
                <a:srgbClr val="160EC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5445675"/>
              </p:ext>
            </p:extLst>
          </p:nvPr>
        </p:nvGraphicFramePr>
        <p:xfrm>
          <a:off x="683568" y="1484785"/>
          <a:ext cx="7776864" cy="4464495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088232"/>
                <a:gridCol w="5688632"/>
              </a:tblGrid>
              <a:tr h="649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Общие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задачи </a:t>
                      </a:r>
                      <a:endParaRPr lang="ru-RU" sz="1800" dirty="0" smtClean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по ФГОС)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Задачи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по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возрасту       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48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Формирование  основ безопасного поведения в быту, социуме, природе.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средняя группа)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Развивать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навыки безопасного поведения у детей при: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- обращении с огнем (профилактика возникновения пожара и правила поведения в пожароопасной ситуации), включая вызов и телефонный диалог с пожарной службой ( № телефона 01)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- обращении с электричеством и электроприборами (электрочайник, утюг, микроволновая печь, стиральная машина и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другие)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- при использовании острых и колюще-режущих предметов (ножка, вилка, ножницы, иголка, стекло, зеркало и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т.д.)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53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160EC0"/>
                </a:solidFill>
                <a:latin typeface="+mn-lt"/>
              </a:rPr>
              <a:t>Общие </a:t>
            </a:r>
            <a:r>
              <a:rPr lang="ru-RU" sz="2400" b="1" dirty="0" smtClean="0">
                <a:solidFill>
                  <a:srgbClr val="160EC0"/>
                </a:solidFill>
                <a:latin typeface="+mn-lt"/>
              </a:rPr>
              <a:t>и возрастные задачи </a:t>
            </a:r>
            <a:r>
              <a:rPr lang="ru-RU" sz="2400" b="1" dirty="0">
                <a:solidFill>
                  <a:srgbClr val="160EC0"/>
                </a:solidFill>
                <a:latin typeface="+mn-lt"/>
              </a:rPr>
              <a:t>образовательной работы по социально-коммуникативному развитию</a:t>
            </a:r>
            <a:endParaRPr lang="ru-RU" sz="2400" dirty="0">
              <a:solidFill>
                <a:srgbClr val="160EC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28354"/>
              </p:ext>
            </p:extLst>
          </p:nvPr>
        </p:nvGraphicFramePr>
        <p:xfrm>
          <a:off x="683568" y="1700808"/>
          <a:ext cx="7776864" cy="4323304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872208"/>
                <a:gridCol w="5904656"/>
              </a:tblGrid>
              <a:tr h="347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Общие задачи </a:t>
                      </a:r>
                      <a:endParaRPr lang="ru-RU" sz="1800" dirty="0" smtClean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Задачи по возрасту 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72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Формирование  основ безопасного поведения в быту, социуме,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природе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(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подготовит.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</a:rPr>
                        <a:t>к школе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группа)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2060"/>
                          </a:solidFill>
                          <a:effectLst/>
                        </a:rPr>
                        <a:t>Развивать у детей навыки безопасного поведения в экстремальных ситуациях, в том числе: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2060"/>
                          </a:solidFill>
                          <a:effectLst/>
                        </a:rPr>
                        <a:t>- создающих угрозу жизни и здоровью (застрял в лифте, потерялся, остался без электричества, порезался, ощутил запах газа и 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effectLst/>
                        </a:rPr>
                        <a:t>т.д.);</a:t>
                      </a:r>
                      <a:endParaRPr lang="ru-RU" sz="15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2060"/>
                          </a:solidFill>
                          <a:effectLst/>
                        </a:rPr>
                        <a:t>- связанных с оказанием элементарной помощи себе и другому человеку (использование дезинфицирующих и перевязочных средств аптечки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effectLst/>
                        </a:rPr>
                        <a:t>);</a:t>
                      </a:r>
                      <a:endParaRPr lang="ru-RU" sz="15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2060"/>
                          </a:solidFill>
                          <a:effectLst/>
                        </a:rPr>
                        <a:t>- в совместной деятельности со сверстниками: не участвовать в играх и действиях, которые предполагают нарушение правил безопасности, рассказать взрослым о ситуации, когда на твоих глазах нарушают правила безопасности и </a:t>
                      </a:r>
                      <a:r>
                        <a:rPr lang="ru-RU" sz="1500" dirty="0" err="1">
                          <a:solidFill>
                            <a:srgbClr val="002060"/>
                          </a:solidFill>
                          <a:effectLst/>
                        </a:rPr>
                        <a:t>др</a:t>
                      </a:r>
                      <a:r>
                        <a:rPr lang="ru-RU" sz="1500" dirty="0">
                          <a:solidFill>
                            <a:srgbClr val="002060"/>
                          </a:solidFill>
                          <a:effectLst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2060"/>
                          </a:solidFill>
                          <a:effectLst/>
                        </a:rPr>
                        <a:t>- требующих вызова скорой помощи,  службы газа и службы спасения ( в 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effectLst/>
                        </a:rPr>
                        <a:t>том </a:t>
                      </a:r>
                      <a:r>
                        <a:rPr lang="ru-RU" sz="1500" dirty="0">
                          <a:solidFill>
                            <a:srgbClr val="002060"/>
                          </a:solidFill>
                          <a:effectLst/>
                        </a:rPr>
                        <a:t>числе освоение норм телефонного диалога с диспетчером экстренных служб)</a:t>
                      </a:r>
                      <a:endParaRPr lang="ru-RU" sz="15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71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3138494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1. Титульный лист.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2. Пояснительная записка.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3. Возрастные и индивидуальные особенности детей.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4. Общие и возрастные задачи по областям.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5. Планируемые результаты образовательной деятельности.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6. 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Модели работы с детьми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день;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неделю (календарный план);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-модель работы на год (перспективный план)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7. Взаимодействие с семьями воспитанников.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8. Перечень пособий, методических и дидактических материалов.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987573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Структура рабочей программы  автор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Оксана Алексеевна </a:t>
            </a:r>
            <a:r>
              <a:rPr lang="ru-RU" sz="2600" b="1" dirty="0" err="1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Скоролупова</a:t>
            </a:r>
            <a:endParaRPr lang="ru-RU" sz="2600" b="1" dirty="0">
              <a:solidFill>
                <a:srgbClr val="160EC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2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8784976" cy="64807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6200000">
            <a:off x="-3219772" y="2795836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образовательного процесса на ДЕНЬ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942898"/>
              </p:ext>
            </p:extLst>
          </p:nvPr>
        </p:nvGraphicFramePr>
        <p:xfrm>
          <a:off x="899592" y="188640"/>
          <a:ext cx="8064896" cy="6615916"/>
        </p:xfrm>
        <a:graphic>
          <a:graphicData uri="http://schemas.openxmlformats.org/drawingml/2006/table">
            <a:tbl>
              <a:tblPr firstRow="1" firstCol="1" bandRow="1"/>
              <a:tblGrid>
                <a:gridCol w="1050729"/>
                <a:gridCol w="2446802"/>
                <a:gridCol w="2936162"/>
                <a:gridCol w="897161"/>
                <a:gridCol w="734042"/>
              </a:tblGrid>
              <a:tr h="331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Режимные моменты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Формы организации образовательного процесса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Вид деятельности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Время в режиме дня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Длительность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6408">
                <a:tc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Прием детей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Игры( дидактические, настольно-печатные, сюжетно-ролевые, подвижные)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совместная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 взрослым игровая деятельность, познавательно-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исследовательская деятельность,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конструктивная,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коммуникативная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деятельность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Физическая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активность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7.00-8.10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час 10 мин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1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Беседы с детьми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Коммуникативная деятельность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1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Экскурсии по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участку (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теплое время года)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Поисково-исследовательская, коммуникативная деятельность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Наблюдения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1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Гигиенические процедуры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Самообслуживание 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Дежурство в уголке природы, в столовой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Элементарная трудовая деятельность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1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Утренняя гимнастика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Физическая активность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8.12-8.20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 мин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1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Завтрак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Формирование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культуры еды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Самообслуживание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8.20-8.50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 мин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Игра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 игровая деятельность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8.50-9.00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мин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7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Подготовка к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НОД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Элементарная трудовая деятельность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75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Специально организованная образовательная  деятельность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НОД 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Коллекционирование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Реализация проектов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Решение ситуативных задач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Чтение художественной и познавательной литературы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Дидактические и сюжетно-дидактические игры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Конструирование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Познавательно-исследовательская, конструктивная, изобразительная( продуктивная), музыкальная, коммуникативная, речевая, восприятие художественной литературы и фольклора, игровая, двигательная активность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9.00-9.50 ( с учетом 10 минутного перерыва между занятиями, динамическим паузами на занятиях)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40 минут( подсчет времени 50/50)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35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 деятельность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 деятельность по интересам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Игровая деятельность, коммуникативная деятельность( общение), конструирование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9.50-10.10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 минут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73" marR="29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635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2960"/>
            <a:ext cx="8784976" cy="64807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 rot="16200000">
            <a:off x="-3067372" y="29482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образовательного процесса на ДЕНЬ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508306"/>
              </p:ext>
            </p:extLst>
          </p:nvPr>
        </p:nvGraphicFramePr>
        <p:xfrm>
          <a:off x="971599" y="487397"/>
          <a:ext cx="8064897" cy="5888736"/>
        </p:xfrm>
        <a:graphic>
          <a:graphicData uri="http://schemas.openxmlformats.org/drawingml/2006/table">
            <a:tbl>
              <a:tblPr firstRow="1" firstCol="1" bandRow="1"/>
              <a:tblGrid>
                <a:gridCol w="864096"/>
                <a:gridCol w="2822176"/>
                <a:gridCol w="2765447"/>
                <a:gridCol w="921815"/>
                <a:gridCol w="691363"/>
              </a:tblGrid>
              <a:tr h="1687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Подготовка к прогулке, прогулка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НОД 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Коллекционирование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Реализация проектов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Решение ситуативных задач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Чтение художественной литературы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Наблюдения и экскурсии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Беседы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Элементарные опыты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Дидактически и сюжетно-дидактические игры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Конструирование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Труд в природе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 и совместная со взрослыми игровая деятельность,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познавательно-исследовательская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коммуникативная, конструктивная, изобразительная( продуктивная), Элементарная трудовая деятельность, восприятие художественной литературы и фольклора, физическая активность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10.10-12.10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 деятельность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 деятельность детей по интересам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Игровая деятельность, элементарный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труд (дежурство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), коммуникативная деятельность(общение)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12.10-12.30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 мин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Подготовка к обеду. Обед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Формирование культуры еды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Самообслуживание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12.30-13.00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Сон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Воспитание навыков здорового образа жизни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13.10-15.00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19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Постепенный переход от сна к бодрствованию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Гимнастика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пробуждения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Физическая активность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15.00-15.20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4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Закаливающие процедуры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Воспитание навыков здорового образа жизни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Игра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игровая деятельность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Подготовка к полдику. Полдник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Формирование культуры еды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Самообслуживание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15.20-15.45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13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784976" cy="64807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3530043" y="2867844"/>
            <a:ext cx="8229600" cy="1143000"/>
          </a:xfrm>
        </p:spPr>
        <p:txBody>
          <a:bodyPr/>
          <a:lstStyle/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образовательного процесса на ДЕНЬ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561376"/>
              </p:ext>
            </p:extLst>
          </p:nvPr>
        </p:nvGraphicFramePr>
        <p:xfrm>
          <a:off x="755576" y="404664"/>
          <a:ext cx="8205093" cy="5468112"/>
        </p:xfrm>
        <a:graphic>
          <a:graphicData uri="http://schemas.openxmlformats.org/drawingml/2006/table">
            <a:tbl>
              <a:tblPr firstRow="1" firstCol="1" bandRow="1"/>
              <a:tblGrid>
                <a:gridCol w="936104"/>
                <a:gridCol w="2952328"/>
                <a:gridCol w="2880320"/>
                <a:gridCol w="732626"/>
                <a:gridCol w="703715"/>
              </a:tblGrid>
              <a:tr h="4440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Совместная деятель </a:t>
                      </a:r>
                      <a:r>
                        <a:rPr lang="ru-RU" sz="1200" b="1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ность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педагога с детьми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Игра сюжетно-ролевая, сюжетно- дидактическая, дидактическая, чтение художественной литературы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Игровая, коммуникативная, восприятие художественной литературы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15.45-16.15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Дополнительное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15.45-16.15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57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Совместная со взрослым образовательная деятельность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Мастерская, коллекционирование, беседы, чтение художественной и познавательной литературы, тематические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досуги 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игровые, физкультурные, познавательные, музыкальные и </a:t>
                      </a:r>
                      <a:r>
                        <a:rPr lang="ru-RU" sz="12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др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),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реализация проектов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Изобразительная (продуктивная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), музыкальная, игровая,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познавательно-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исследовательская, конструктивная, игровая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16.15-16.45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Подготовка к прогулке, прогулка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Коллекционирование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Реализация проектов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Решение ситуативных задач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Дидактические,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сюжетно-дидактические, подвижные,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сюжетно-ролевые игры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Конструирование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Труд в природе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Самостоятельная и совместная со взрослыми игровая деятельность, познавательно- исследовательская, конструктивная, коммуникативная, элементарная трудовая деятельность 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16.45-19.00т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 15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Уход детей домой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19.00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18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Общий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подсчет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времени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НОД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40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 прогулку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 часа 15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игру (без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учета времени игр на прогулке и в перерывах между занятиями)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часа 10 минут</a:t>
                      </a:r>
                    </a:p>
                  </a:txBody>
                  <a:tcPr marL="22055" marR="22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98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784976" cy="64807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078375"/>
              </p:ext>
            </p:extLst>
          </p:nvPr>
        </p:nvGraphicFramePr>
        <p:xfrm>
          <a:off x="971601" y="332656"/>
          <a:ext cx="7920880" cy="6264692"/>
        </p:xfrm>
        <a:graphic>
          <a:graphicData uri="http://schemas.openxmlformats.org/drawingml/2006/table">
            <a:tbl>
              <a:tblPr firstRow="1" firstCol="1" bandRow="1"/>
              <a:tblGrid>
                <a:gridCol w="2336654"/>
                <a:gridCol w="123476"/>
                <a:gridCol w="2336654"/>
                <a:gridCol w="939369"/>
                <a:gridCol w="432238"/>
                <a:gridCol w="391581"/>
                <a:gridCol w="449356"/>
                <a:gridCol w="455776"/>
                <a:gridCol w="455776"/>
              </a:tblGrid>
              <a:tr h="223739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Формы организации образовательного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процесса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Образовательная область, направление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День недели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73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Пн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вт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ср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чет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пят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695">
                <a:tc rowSpan="4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Занятие (на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любой НОД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решаются задачи социально-коммуникативного развития детей)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Познавательное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развитие 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РЭМП, ознакомление с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окружающим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миром (ОМ), конструирование (К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ОМ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РЭМИ/К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69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Речевое развитие(развитие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речи 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РР). Подготовка к обучению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грамоте 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Г), восприятие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художественной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литературы и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фольклора (ХЛ)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РР/ХЛ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69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Художественно – эстетическое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развитие (рисование) 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Р),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лепка 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Л), аппликация(А), художественный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труд 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ХТ),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музыка 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М)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Л/А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21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Физическое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развитие (физкультура)(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Ф),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плавание (П)</a:t>
                      </a:r>
                      <a:endParaRPr lang="ru-RU" sz="12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Беседа, загадки, разговор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Мастерская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Чтение художественной литературы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Экспериментирование и наблюдение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Игра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Решение ситуативных задач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Работа в книжном уголке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Другие формы: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501" marR="5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3179204" y="3475348"/>
            <a:ext cx="8229600" cy="21602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Модель образовательного процесса на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НЕДЕЛЮ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53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784976" cy="64807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3538427" y="2795836"/>
            <a:ext cx="8229600" cy="11430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Модель образовательного процесса на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ГОД</a:t>
            </a:r>
            <a:r>
              <a:rPr lang="ru-RU" sz="2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Средняя группа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243487"/>
              </p:ext>
            </p:extLst>
          </p:nvPr>
        </p:nvGraphicFramePr>
        <p:xfrm>
          <a:off x="1331638" y="332657"/>
          <a:ext cx="7560842" cy="6266519"/>
        </p:xfrm>
        <a:graphic>
          <a:graphicData uri="http://schemas.openxmlformats.org/drawingml/2006/table">
            <a:tbl>
              <a:tblPr firstRow="1" firstCol="1" bandRow="1"/>
              <a:tblGrid>
                <a:gridCol w="864098"/>
                <a:gridCol w="1655656"/>
                <a:gridCol w="1259877"/>
                <a:gridCol w="1259877"/>
                <a:gridCol w="1260667"/>
                <a:gridCol w="1260667"/>
              </a:tblGrid>
              <a:tr h="399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Неделя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Месяц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1-ая неделя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2-ая неделя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3-ая неделя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4-ая неделя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5-ая неделя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Сентябрь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«Наш детский сад»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«По дороге в детский сад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Что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мы видели на улице»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«Наши взрослые помощники в детском саду»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«Экскурсия на кухню»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«Экскурсия в прачечную»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Октябрь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«Что такое осень»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«Дары осени»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«Осенние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витамины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«Что бывает осенью»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85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«День и ночь- сутки прочь»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«Домашние животные и их детеныши»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«Дикие животные средней полосы России и их детеныши»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«Какие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еще бывают животные. Зоопарк»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«Что бывает зимой»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Январь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«Зимние игры и забавы»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«Какая бывает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посуда»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«Разные материалы( дерево, металл) Что из них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делают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9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Май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 Город и село. Жизнь и труд людей»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«Мой родной город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(село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«Наша Родина Россия»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«Скоро лето»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ТН «Собираемся в путешествие»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Июнь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ТОП «Я ребенок!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я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имею право!»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ТОП «Наши любимые сказки»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ТОП «Летние игры и забавы»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76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Июль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Тематический образовательный проект «Наши любимые игрушки»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92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«Дымковскаие игрушки»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«Лепим игрушки из глины»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«Русская игрушка- матрешка»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Август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ТОП </a:t>
                      </a:r>
                      <a:r>
                        <a:rPr lang="ru-RU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«Любимые </a:t>
                      </a: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книги»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ТОП «Школа здоровья»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1936" marR="519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369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7920880" cy="5433467"/>
          </a:xfrm>
        </p:spPr>
        <p:txBody>
          <a:bodyPr>
            <a:normAutofit fontScale="77500" lnSpcReduction="2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3400" b="1" dirty="0">
                <a:solidFill>
                  <a:srgbClr val="160EC0"/>
                </a:solidFill>
              </a:rPr>
              <a:t> Федеральный закон от 29.12.2012   № 273-ФЗ </a:t>
            </a:r>
          </a:p>
          <a:p>
            <a:pPr marL="0" indent="0" algn="ctr">
              <a:buNone/>
            </a:pPr>
            <a:r>
              <a:rPr lang="ru-RU" sz="3400" b="1" dirty="0">
                <a:solidFill>
                  <a:srgbClr val="160EC0"/>
                </a:solidFill>
              </a:rPr>
              <a:t>"Об образовании в Российской Федерации"                </a:t>
            </a:r>
          </a:p>
          <a:p>
            <a:pPr marL="0" indent="0" algn="ctr">
              <a:buNone/>
            </a:pPr>
            <a:r>
              <a:rPr lang="ru-RU" sz="3400" b="1" dirty="0">
                <a:solidFill>
                  <a:srgbClr val="160EC0"/>
                </a:solidFill>
              </a:rPr>
              <a:t>п.9 Статьи 2. Основные понятия, используемые в настоящем Федеральном </a:t>
            </a:r>
            <a:r>
              <a:rPr lang="ru-RU" sz="3400" b="1" dirty="0" smtClean="0">
                <a:solidFill>
                  <a:srgbClr val="160EC0"/>
                </a:solidFill>
              </a:rPr>
              <a:t>законе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</a:rPr>
              <a:t>Образовательная программа - комплекс основных характеристик образования (объем, содержание, планируемые результаты), организационно-педагогических условий и в случаях, предусмотренных настоящим Федеральным законом, форм аттестации, который представлен в виде учебного плана, календарного учебного графика, </a:t>
            </a:r>
            <a:r>
              <a:rPr lang="ru-RU" b="1" dirty="0">
                <a:solidFill>
                  <a:srgbClr val="002060"/>
                </a:solidFill>
              </a:rPr>
              <a:t>рабочих программ учебных предметов, курсов, дисциплин (модулей), </a:t>
            </a:r>
            <a:r>
              <a:rPr lang="ru-RU" dirty="0">
                <a:solidFill>
                  <a:srgbClr val="002060"/>
                </a:solidFill>
              </a:rPr>
              <a:t>иных компонентов, а также оценочных и методических 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260804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784976" cy="64807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49006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Комплексно-тематическое планирование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296605"/>
              </p:ext>
            </p:extLst>
          </p:nvPr>
        </p:nvGraphicFramePr>
        <p:xfrm>
          <a:off x="467544" y="1628800"/>
          <a:ext cx="8496947" cy="3089942"/>
        </p:xfrm>
        <a:graphic>
          <a:graphicData uri="http://schemas.openxmlformats.org/drawingml/2006/table">
            <a:tbl>
              <a:tblPr firstRow="1" firstCol="1" bandRow="1"/>
              <a:tblGrid>
                <a:gridCol w="432048"/>
                <a:gridCol w="504056"/>
                <a:gridCol w="648072"/>
                <a:gridCol w="792088"/>
                <a:gridCol w="576064"/>
                <a:gridCol w="576064"/>
                <a:gridCol w="648072"/>
                <a:gridCol w="792088"/>
                <a:gridCol w="1224136"/>
                <a:gridCol w="1152128"/>
                <a:gridCol w="1152131"/>
              </a:tblGrid>
              <a:tr h="285898">
                <a:tc rowSpan="2"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 недели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Тема недели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Формы организации образовательного процесса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Особенности организации РППС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6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НОД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Реализация </a:t>
                      </a: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проектов </a:t>
                      </a:r>
                      <a:endParaRPr lang="ru-RU" sz="1400" b="1" dirty="0" smtClean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71755" marR="7175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(краткосрочных </a:t>
                      </a: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длительных)</a:t>
                      </a:r>
                      <a:endParaRPr lang="ru-RU" sz="14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Мастерская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Беседа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Игра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Коллекционирование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Решение ситуативных задач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Другие формы организации образовательного процесса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47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Rectangle 43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Рисунок 30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4904" t="16818" r="43750" b="31931"/>
          <a:stretch/>
        </p:blipFill>
        <p:spPr bwMode="auto">
          <a:xfrm>
            <a:off x="539552" y="457200"/>
            <a:ext cx="8136904" cy="56360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529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3138494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1. Титульный лист.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2. Пояснительная записка.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3. Возрастные и индивидуальные особенности детей.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4. Общие и возрастные задачи по областям.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5. Планируемые результаты образовательной деятельности.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6. Модели работы с детьми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день;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неделю (календарный план);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-модель работы на год (перспективный план)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7. 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Взаимодействие с семьями воспитанников.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8. Перечень пособий, методических и дидактических материалов.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987573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Структура рабочей программы  автор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Оксана Алексеевна </a:t>
            </a:r>
            <a:r>
              <a:rPr lang="ru-RU" sz="2600" b="1" dirty="0" err="1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Скоролупова</a:t>
            </a:r>
            <a:endParaRPr lang="ru-RU" sz="2600" b="1" dirty="0">
              <a:solidFill>
                <a:srgbClr val="160EC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2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792088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</a:rPr>
              <a:t>П. 1.4   Принцип   ФГОС   ДО</a:t>
            </a:r>
            <a:endParaRPr lang="ru-RU" sz="2600" b="1" dirty="0">
              <a:solidFill>
                <a:srgbClr val="160E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3"/>
            <a:ext cx="8136904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5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500" b="1" dirty="0" smtClean="0">
                <a:solidFill>
                  <a:srgbClr val="002060"/>
                </a:solidFill>
              </a:rPr>
              <a:t>Сотрудничество Организации с семьёй</a:t>
            </a:r>
            <a:endParaRPr lang="ru-RU" sz="2500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D:\экология фото 2017\S60040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087" y="2924944"/>
            <a:ext cx="4435692" cy="2772308"/>
          </a:xfrm>
          <a:prstGeom prst="rect">
            <a:avLst/>
          </a:prstGeom>
          <a:noFill/>
          <a:effectLst>
            <a:softEdge rad="63500"/>
          </a:effectLst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42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" y="3174"/>
            <a:ext cx="9135781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06613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</a:rPr>
              <a:t>Направления взаимодействия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</a:rPr>
              <a:t>с семьей</a:t>
            </a:r>
            <a:endParaRPr lang="ru-RU" sz="2600" b="1" dirty="0">
              <a:solidFill>
                <a:srgbClr val="160E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672" y="2060848"/>
            <a:ext cx="78488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b="1" dirty="0" smtClean="0">
                <a:solidFill>
                  <a:srgbClr val="002060"/>
                </a:solidFill>
              </a:rPr>
              <a:t>1. </a:t>
            </a:r>
            <a:r>
              <a:rPr lang="ru-RU" sz="2500" dirty="0" smtClean="0">
                <a:solidFill>
                  <a:srgbClr val="002060"/>
                </a:solidFill>
              </a:rPr>
              <a:t>Оказание помощи родителям в воспитании детей, охране и укреплении их физического и психического здоровья;</a:t>
            </a:r>
          </a:p>
          <a:p>
            <a:pPr marL="0" indent="0">
              <a:buNone/>
            </a:pPr>
            <a:r>
              <a:rPr lang="ru-RU" sz="2500" b="1" dirty="0" smtClean="0">
                <a:solidFill>
                  <a:srgbClr val="002060"/>
                </a:solidFill>
              </a:rPr>
              <a:t>2. </a:t>
            </a:r>
            <a:r>
              <a:rPr lang="ru-RU" sz="2500" dirty="0" smtClean="0">
                <a:solidFill>
                  <a:srgbClr val="002060"/>
                </a:solidFill>
              </a:rPr>
              <a:t>Обеспечение психолого-педагогической поддержки семьи;</a:t>
            </a:r>
          </a:p>
          <a:p>
            <a:pPr marL="0" indent="0">
              <a:buNone/>
            </a:pPr>
            <a:r>
              <a:rPr lang="ru-RU" sz="2500" b="1" dirty="0" smtClean="0">
                <a:solidFill>
                  <a:srgbClr val="002060"/>
                </a:solidFill>
              </a:rPr>
              <a:t>3. </a:t>
            </a:r>
            <a:r>
              <a:rPr lang="ru-RU" sz="2500" dirty="0" smtClean="0">
                <a:solidFill>
                  <a:srgbClr val="002060"/>
                </a:solidFill>
              </a:rPr>
              <a:t>Повышение компетентности родителей;</a:t>
            </a:r>
          </a:p>
          <a:p>
            <a:pPr marL="0" indent="0">
              <a:buNone/>
            </a:pPr>
            <a:r>
              <a:rPr lang="ru-RU" sz="2500" b="1" dirty="0" smtClean="0">
                <a:solidFill>
                  <a:srgbClr val="002060"/>
                </a:solidFill>
              </a:rPr>
              <a:t>4. </a:t>
            </a:r>
            <a:r>
              <a:rPr lang="ru-RU" sz="2500" dirty="0" smtClean="0">
                <a:solidFill>
                  <a:srgbClr val="002060"/>
                </a:solidFill>
              </a:rPr>
              <a:t>Вовлечение родителей в образовательный процесс.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5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3138494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1. Титульный лист.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2. Пояснительная записка.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3. Возрастные и индивидуальные особенности детей.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4. Общие и возрастные задачи по областям.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5. Планируемые результаты образовательной деятельности.</a:t>
            </a:r>
          </a:p>
          <a:p>
            <a:pPr lvl="0"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6. Модели работы с детьми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день;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 модель работы на неделю (календарный план);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      -модель работы на год (перспективный план)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7. Взаимодействие с семьями воспитанников.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 8. </a:t>
            </a:r>
            <a:r>
              <a:rPr lang="ru-RU" sz="2000" b="1" dirty="0" smtClean="0">
                <a:solidFill>
                  <a:srgbClr val="FF0000"/>
                </a:solidFill>
                <a:cs typeface="Times New Roman" pitchFamily="18" charset="0"/>
              </a:rPr>
              <a:t>Перечень пособий, методических и дидактических материалов.</a:t>
            </a:r>
          </a:p>
          <a:p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987573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Структура рабочей программы  автор </a:t>
            </a:r>
            <a:b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Оксана Алексеевна </a:t>
            </a:r>
            <a:r>
              <a:rPr lang="ru-RU" sz="2600" b="1" dirty="0" err="1" smtClean="0">
                <a:solidFill>
                  <a:srgbClr val="160EC0"/>
                </a:solidFill>
                <a:latin typeface="+mn-lt"/>
                <a:cs typeface="Times New Roman" panose="02020603050405020304" pitchFamily="18" charset="0"/>
              </a:rPr>
              <a:t>Скоролупова</a:t>
            </a:r>
            <a:endParaRPr lang="ru-RU" sz="2600" b="1" dirty="0">
              <a:solidFill>
                <a:srgbClr val="160EC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2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136904" cy="39933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n>
                  <a:solidFill>
                    <a:srgbClr val="00B050"/>
                  </a:solidFill>
                </a:ln>
                <a:solidFill>
                  <a:srgbClr val="160EC0"/>
                </a:solidFill>
              </a:rPr>
              <a:t>ПРОБЛЕМНЫЙ СЕМИНАР</a:t>
            </a:r>
          </a:p>
          <a:p>
            <a:pPr algn="ctr">
              <a:buNone/>
            </a:pPr>
            <a:r>
              <a:rPr lang="ru-RU" sz="4400" b="1" dirty="0" smtClean="0">
                <a:ln>
                  <a:solidFill>
                    <a:srgbClr val="00B050"/>
                  </a:solidFill>
                </a:ln>
                <a:solidFill>
                  <a:srgbClr val="160EC0"/>
                </a:solidFill>
              </a:rPr>
              <a:t>«РАБОЧАЯ ПРОГРАММА ПЕДАГОГА ДОУ?!...»</a:t>
            </a:r>
            <a:endParaRPr lang="ru-RU" sz="4400" b="1" dirty="0">
              <a:ln>
                <a:solidFill>
                  <a:srgbClr val="00B050"/>
                </a:solidFill>
              </a:ln>
              <a:solidFill>
                <a:srgbClr val="160E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708920"/>
            <a:ext cx="7941240" cy="352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26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701" r="97436">
                        <a14:foregroundMark x1="54701" y1="24759" x2="54701" y2="24759"/>
                        <a14:foregroundMark x1="58547" y1="84566" x2="58547" y2="845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12" y="1020726"/>
            <a:ext cx="971567" cy="1294128"/>
          </a:xfrm>
        </p:spPr>
      </p:pic>
      <p:sp>
        <p:nvSpPr>
          <p:cNvPr id="5" name="TextBox 4"/>
          <p:cNvSpPr txBox="1"/>
          <p:nvPr/>
        </p:nvSpPr>
        <p:spPr>
          <a:xfrm>
            <a:off x="1982891" y="1484784"/>
            <a:ext cx="6192688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         Отношусь положительно,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знаю о теме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8" y="2492896"/>
            <a:ext cx="2300656" cy="129614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051720" y="2956302"/>
            <a:ext cx="580869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Ничего не знаю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547664" y="4365104"/>
            <a:ext cx="360040" cy="36004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82891" y="4365104"/>
            <a:ext cx="356861" cy="36004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42156" y="4362647"/>
            <a:ext cx="360040" cy="36004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30624" y="4336846"/>
            <a:ext cx="5569768" cy="49244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  <a:cs typeface="Times New Roman" pitchFamily="18" charset="0"/>
              </a:rPr>
              <a:t>  Знаю, но не подробно</a:t>
            </a:r>
            <a:endParaRPr lang="ru-RU" sz="2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72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едагог\всякая ерунда\Desktop\палп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54714"/>
            <a:ext cx="6840759" cy="51305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28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7920880" cy="5184576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160EC0"/>
                </a:solidFill>
              </a:rPr>
              <a:t>  Федеральный закон </a:t>
            </a:r>
            <a:r>
              <a:rPr lang="ru-RU" sz="2800" b="1" dirty="0">
                <a:solidFill>
                  <a:srgbClr val="160EC0"/>
                </a:solidFill>
              </a:rPr>
              <a:t>от 29.12.2012   № </a:t>
            </a:r>
            <a:r>
              <a:rPr lang="ru-RU" sz="2800" b="1" dirty="0" smtClean="0">
                <a:solidFill>
                  <a:srgbClr val="160EC0"/>
                </a:solidFill>
              </a:rPr>
              <a:t>273-ФЗ</a:t>
            </a:r>
          </a:p>
          <a:p>
            <a:r>
              <a:rPr lang="ru-RU" sz="2800" b="1" dirty="0" smtClean="0">
                <a:solidFill>
                  <a:srgbClr val="160EC0"/>
                </a:solidFill>
              </a:rPr>
              <a:t> </a:t>
            </a:r>
            <a:r>
              <a:rPr lang="ru-RU" sz="2800" b="1" dirty="0">
                <a:solidFill>
                  <a:srgbClr val="160EC0"/>
                </a:solidFill>
              </a:rPr>
              <a:t>"Об образовании в Российской Федерации"                </a:t>
            </a:r>
          </a:p>
          <a:p>
            <a:r>
              <a:rPr lang="ru-RU" sz="2800" b="1" dirty="0" smtClean="0">
                <a:solidFill>
                  <a:srgbClr val="160EC0"/>
                </a:solidFill>
              </a:rPr>
              <a:t>П.6. Статьи 12. </a:t>
            </a:r>
            <a:r>
              <a:rPr lang="ru-RU" sz="2800" b="1" dirty="0">
                <a:solidFill>
                  <a:srgbClr val="160EC0"/>
                </a:solidFill>
              </a:rPr>
              <a:t>Образовательные программы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r>
              <a:rPr lang="ru-RU" sz="2700" dirty="0" smtClean="0">
                <a:solidFill>
                  <a:srgbClr val="002060"/>
                </a:solidFill>
              </a:rPr>
              <a:t>Образовательные </a:t>
            </a:r>
            <a:r>
              <a:rPr lang="ru-RU" sz="2700" dirty="0">
                <a:solidFill>
                  <a:srgbClr val="002060"/>
                </a:solidFill>
              </a:rPr>
              <a:t>программы дошкольного образования разрабатываются и утверждаются организацией, осуществляющей образовательную деятельность, </a:t>
            </a:r>
            <a:r>
              <a:rPr lang="ru-RU" sz="2700" b="1" dirty="0">
                <a:solidFill>
                  <a:srgbClr val="002060"/>
                </a:solidFill>
              </a:rPr>
              <a:t>в соответствии с федеральным государственным образовательным стандартом дошкольного образования </a:t>
            </a:r>
            <a:r>
              <a:rPr lang="ru-RU" sz="2700" dirty="0">
                <a:solidFill>
                  <a:srgbClr val="002060"/>
                </a:solidFill>
              </a:rPr>
              <a:t>и с учетом соответствующих примерных образовательных программ дошкольного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233100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792088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 smtClean="0">
                <a:solidFill>
                  <a:srgbClr val="160EC0"/>
                </a:solidFill>
              </a:rPr>
              <a:t>Федеральный образовательный стандарт дошкольного образования (ФГОС ДО)</a:t>
            </a:r>
          </a:p>
          <a:p>
            <a:pPr marL="0" indent="0" algn="ctr">
              <a:buNone/>
            </a:pPr>
            <a:endParaRPr lang="ru-RU" sz="25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500" dirty="0" smtClean="0">
                <a:solidFill>
                  <a:srgbClr val="002060"/>
                </a:solidFill>
              </a:rPr>
              <a:t>Утвержден приказом </a:t>
            </a:r>
            <a:r>
              <a:rPr lang="ru-RU" sz="2500" dirty="0" err="1" smtClean="0">
                <a:solidFill>
                  <a:srgbClr val="002060"/>
                </a:solidFill>
              </a:rPr>
              <a:t>Минобрануки</a:t>
            </a:r>
            <a:r>
              <a:rPr lang="ru-RU" sz="2500" dirty="0" smtClean="0">
                <a:solidFill>
                  <a:srgbClr val="002060"/>
                </a:solidFill>
              </a:rPr>
              <a:t> России от 17 октября 2013г. №115</a:t>
            </a:r>
          </a:p>
          <a:p>
            <a:pPr marL="0" indent="0" algn="ctr">
              <a:buNone/>
            </a:pPr>
            <a:r>
              <a:rPr lang="ru-RU" sz="2500" dirty="0" smtClean="0">
                <a:solidFill>
                  <a:srgbClr val="002060"/>
                </a:solidFill>
              </a:rPr>
              <a:t>Зарегистрирован в Минюсте России 14.11.2013г.</a:t>
            </a:r>
            <a:endParaRPr lang="ru-RU" sz="25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5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500" b="1" dirty="0" smtClean="0">
                <a:solidFill>
                  <a:srgbClr val="002060"/>
                </a:solidFill>
              </a:rPr>
              <a:t>Не предусматривает разработку </a:t>
            </a:r>
          </a:p>
          <a:p>
            <a:pPr marL="0" indent="0" algn="ctr">
              <a:buNone/>
            </a:pPr>
            <a:r>
              <a:rPr lang="ru-RU" sz="2500" b="1" dirty="0" smtClean="0">
                <a:solidFill>
                  <a:srgbClr val="002060"/>
                </a:solidFill>
              </a:rPr>
              <a:t>рабочих программ</a:t>
            </a:r>
            <a:endParaRPr lang="ru-RU" sz="2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93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7920880" cy="5289451"/>
          </a:xfrm>
        </p:spPr>
        <p:txBody>
          <a:bodyPr>
            <a:normAutofit fontScale="925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160EC0"/>
                </a:solidFill>
              </a:rPr>
              <a:t> Федеральный закон от 29.12.2012   № 273-ФЗ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160EC0"/>
                </a:solidFill>
              </a:rPr>
              <a:t> "Об образовании в Российской Федерации" </a:t>
            </a:r>
            <a:endParaRPr lang="ru-RU" sz="2800" b="1" dirty="0" smtClean="0">
              <a:solidFill>
                <a:srgbClr val="160EC0"/>
              </a:solidFill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rgbClr val="160EC0"/>
                </a:solidFill>
              </a:rPr>
              <a:t>ч</a:t>
            </a:r>
            <a:r>
              <a:rPr lang="ru-RU" sz="2800" b="1" dirty="0" smtClean="0">
                <a:solidFill>
                  <a:srgbClr val="160EC0"/>
                </a:solidFill>
              </a:rPr>
              <a:t>.1 п.1 статья 48 «Обязанности </a:t>
            </a:r>
            <a:r>
              <a:rPr lang="ru-RU" sz="2800" b="1" dirty="0">
                <a:solidFill>
                  <a:srgbClr val="160EC0"/>
                </a:solidFill>
              </a:rPr>
              <a:t>и ответственность педагогических </a:t>
            </a:r>
            <a:r>
              <a:rPr lang="ru-RU" sz="2800" b="1" dirty="0" smtClean="0">
                <a:solidFill>
                  <a:srgbClr val="160EC0"/>
                </a:solidFill>
              </a:rPr>
              <a:t>работников»</a:t>
            </a:r>
          </a:p>
          <a:p>
            <a:pPr marL="0" indent="0" algn="just">
              <a:buNone/>
            </a:pPr>
            <a:endParaRPr lang="ru-RU" sz="27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sz="2700" dirty="0" smtClean="0">
                <a:solidFill>
                  <a:srgbClr val="002060"/>
                </a:solidFill>
              </a:rPr>
              <a:t>Педагогические </a:t>
            </a:r>
            <a:r>
              <a:rPr lang="ru-RU" sz="2700" dirty="0">
                <a:solidFill>
                  <a:srgbClr val="002060"/>
                </a:solidFill>
              </a:rPr>
              <a:t>работники обязаны</a:t>
            </a:r>
            <a:r>
              <a:rPr lang="ru-RU" sz="2700" dirty="0" smtClean="0">
                <a:solidFill>
                  <a:srgbClr val="002060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sz="2700" dirty="0" smtClean="0">
                <a:solidFill>
                  <a:srgbClr val="002060"/>
                </a:solidFill>
              </a:rPr>
              <a:t>осуществлять </a:t>
            </a:r>
            <a:r>
              <a:rPr lang="ru-RU" sz="2700" dirty="0">
                <a:solidFill>
                  <a:srgbClr val="002060"/>
                </a:solidFill>
              </a:rPr>
              <a:t>свою деятельность на высоком профессиональном уровне, обеспечивать в полном объеме реализацию преподаваемых учебных предмета, курса, дисциплины (модуля) в соответствии с утвержденной </a:t>
            </a:r>
            <a:r>
              <a:rPr lang="ru-RU" sz="2700" b="1" dirty="0">
                <a:solidFill>
                  <a:srgbClr val="002060"/>
                </a:solidFill>
              </a:rPr>
              <a:t>рабочей </a:t>
            </a:r>
            <a:r>
              <a:rPr lang="ru-RU" sz="2700" b="1" dirty="0" smtClean="0">
                <a:solidFill>
                  <a:srgbClr val="002060"/>
                </a:solidFill>
              </a:rPr>
              <a:t>программой.</a:t>
            </a:r>
            <a:endParaRPr lang="ru-RU" sz="27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700" b="1" dirty="0"/>
          </a:p>
        </p:txBody>
      </p:sp>
    </p:spTree>
    <p:extLst>
      <p:ext uri="{BB962C8B-B14F-4D97-AF65-F5344CB8AC3E}">
        <p14:creationId xmlns:p14="http://schemas.microsoft.com/office/powerpoint/2010/main" val="1928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5"/>
            <a:ext cx="7920880" cy="5256584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160EC0"/>
                </a:solidFill>
              </a:rPr>
              <a:t> </a:t>
            </a:r>
            <a:r>
              <a:rPr lang="ru-RU" sz="2600" b="1" dirty="0" smtClean="0">
                <a:solidFill>
                  <a:srgbClr val="160EC0"/>
                </a:solidFill>
              </a:rPr>
              <a:t>Профессиональный стандарт «Педагог (педагогическая деятельность в сфере дошкольного, начального общего, основного общего, среднего общего образования) (воспитатель, учитель)»</a:t>
            </a:r>
          </a:p>
          <a:p>
            <a:pPr marL="0" indent="0" algn="ctr">
              <a:buNone/>
            </a:pPr>
            <a:r>
              <a:rPr lang="ru-RU" sz="2500" dirty="0" smtClean="0">
                <a:solidFill>
                  <a:srgbClr val="002060"/>
                </a:solidFill>
              </a:rPr>
              <a:t>Утвержден приказом Минтруда России от 18.10.2013г. № 544н</a:t>
            </a:r>
          </a:p>
          <a:p>
            <a:pPr marL="0" indent="0" algn="just">
              <a:buNone/>
            </a:pPr>
            <a:r>
              <a:rPr lang="ru-RU" sz="2500" b="1" dirty="0" smtClean="0">
                <a:solidFill>
                  <a:srgbClr val="002060"/>
                </a:solidFill>
              </a:rPr>
              <a:t>п.3.1.1.</a:t>
            </a:r>
            <a:r>
              <a:rPr lang="ru-RU" sz="2500" dirty="0" smtClean="0">
                <a:solidFill>
                  <a:srgbClr val="002060"/>
                </a:solidFill>
              </a:rPr>
              <a:t> </a:t>
            </a:r>
            <a:r>
              <a:rPr lang="ru-RU" sz="2500" b="1" dirty="0" smtClean="0">
                <a:solidFill>
                  <a:srgbClr val="002060"/>
                </a:solidFill>
              </a:rPr>
              <a:t>Общепедагогическая функция. Обучение.</a:t>
            </a:r>
          </a:p>
          <a:p>
            <a:pPr marL="0" indent="0" algn="just">
              <a:buNone/>
            </a:pPr>
            <a:r>
              <a:rPr lang="ru-RU" sz="2500" dirty="0" smtClean="0">
                <a:solidFill>
                  <a:srgbClr val="002060"/>
                </a:solidFill>
              </a:rPr>
              <a:t>Относит к общепедагогическим функциям всех педагогов (в том числе и педагогов дошкольного образования) в части обучения разработку программ учебных дисциплин в рамках общеобразовательной программы.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3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7920880" cy="5289451"/>
          </a:xfrm>
        </p:spPr>
        <p:txBody>
          <a:bodyPr>
            <a:normAutofit lnSpcReduction="1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2600" b="1" dirty="0">
                <a:solidFill>
                  <a:srgbClr val="160EC0"/>
                </a:solidFill>
              </a:rPr>
              <a:t> Федеральный закон от 29.12.2012   № 273-ФЗ</a:t>
            </a:r>
          </a:p>
          <a:p>
            <a:pPr marL="0" indent="0" algn="ctr">
              <a:buNone/>
            </a:pPr>
            <a:r>
              <a:rPr lang="ru-RU" sz="2600" b="1" dirty="0">
                <a:solidFill>
                  <a:srgbClr val="160EC0"/>
                </a:solidFill>
              </a:rPr>
              <a:t> "Об образовании в Российской Федерации" </a:t>
            </a:r>
          </a:p>
          <a:p>
            <a:pPr marL="0" indent="0" algn="ctr">
              <a:buNone/>
            </a:pPr>
            <a:r>
              <a:rPr lang="ru-RU" sz="2600" b="1" dirty="0" smtClean="0">
                <a:solidFill>
                  <a:srgbClr val="160EC0"/>
                </a:solidFill>
              </a:rPr>
              <a:t> </a:t>
            </a:r>
            <a:r>
              <a:rPr lang="ru-RU" sz="2600" b="1" dirty="0">
                <a:solidFill>
                  <a:srgbClr val="160EC0"/>
                </a:solidFill>
              </a:rPr>
              <a:t>статья </a:t>
            </a:r>
            <a:r>
              <a:rPr lang="ru-RU" sz="2600" b="1" dirty="0" smtClean="0">
                <a:solidFill>
                  <a:srgbClr val="160EC0"/>
                </a:solidFill>
              </a:rPr>
              <a:t>28,  п.3 подпункты 6,7 «Компетенция</a:t>
            </a:r>
            <a:r>
              <a:rPr lang="ru-RU" sz="2600" b="1" dirty="0">
                <a:solidFill>
                  <a:srgbClr val="160EC0"/>
                </a:solidFill>
              </a:rPr>
              <a:t>, права, обязанности и ответственность образовательной </a:t>
            </a:r>
            <a:r>
              <a:rPr lang="ru-RU" sz="2600" b="1" dirty="0" smtClean="0">
                <a:solidFill>
                  <a:srgbClr val="160EC0"/>
                </a:solidFill>
              </a:rPr>
              <a:t>организации»</a:t>
            </a:r>
          </a:p>
          <a:p>
            <a:pPr marL="0" indent="0" algn="just">
              <a:buNone/>
            </a:pPr>
            <a:r>
              <a:rPr lang="ru-RU" sz="2500" dirty="0" smtClean="0">
                <a:solidFill>
                  <a:srgbClr val="002060"/>
                </a:solidFill>
              </a:rPr>
              <a:t>К </a:t>
            </a:r>
            <a:r>
              <a:rPr lang="ru-RU" sz="2500" dirty="0">
                <a:solidFill>
                  <a:srgbClr val="002060"/>
                </a:solidFill>
              </a:rPr>
              <a:t>компетенции образовательной организации в установленной сфере деятельности относятся:</a:t>
            </a:r>
          </a:p>
          <a:p>
            <a:pPr algn="just"/>
            <a:r>
              <a:rPr lang="ru-RU" sz="2500" dirty="0" smtClean="0">
                <a:solidFill>
                  <a:srgbClr val="002060"/>
                </a:solidFill>
              </a:rPr>
              <a:t>разработка </a:t>
            </a:r>
            <a:r>
              <a:rPr lang="ru-RU" sz="2500" dirty="0">
                <a:solidFill>
                  <a:srgbClr val="002060"/>
                </a:solidFill>
              </a:rPr>
              <a:t>и утверждение образовательных программ образовательной организации;</a:t>
            </a:r>
          </a:p>
          <a:p>
            <a:pPr algn="just"/>
            <a:r>
              <a:rPr lang="ru-RU" sz="2500" dirty="0" smtClean="0">
                <a:solidFill>
                  <a:srgbClr val="002060"/>
                </a:solidFill>
              </a:rPr>
              <a:t>разработка </a:t>
            </a:r>
            <a:r>
              <a:rPr lang="ru-RU" sz="2500" dirty="0">
                <a:solidFill>
                  <a:srgbClr val="002060"/>
                </a:solidFill>
              </a:rPr>
              <a:t>и утверждение по согласованию с учредителем программы развития образовательной организации, если иное не установлено настоящим Федеральным </a:t>
            </a:r>
            <a:r>
              <a:rPr lang="ru-RU" sz="2500" dirty="0" smtClean="0">
                <a:solidFill>
                  <a:srgbClr val="002060"/>
                </a:solidFill>
              </a:rPr>
              <a:t>законом.</a:t>
            </a:r>
            <a:endParaRPr lang="ru-RU" sz="25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81517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3351</Words>
  <Application>Microsoft Office PowerPoint</Application>
  <PresentationFormat>Экран (4:3)</PresentationFormat>
  <Paragraphs>716</Paragraphs>
  <Slides>48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Презентация PowerPoint</vt:lpstr>
      <vt:lpstr>Презентация PowerPoint</vt:lpstr>
      <vt:lpstr>Нормативные документы, регламентирующие деятельность образовательных учреждений и педагогов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ПОЛОЖЕНИЕ О РАБОЧЕЙ ПРОГРАММЕ</vt:lpstr>
      <vt:lpstr>Презентация PowerPoint</vt:lpstr>
      <vt:lpstr>Презентация PowerPoint</vt:lpstr>
      <vt:lpstr>  Структура рабочей программы воспитателя автор  Наталья Викторовна Микляева</vt:lpstr>
      <vt:lpstr>Структура рабочей программы  автор  Оксана Алексеевна Скоролупова</vt:lpstr>
      <vt:lpstr>Структура рабочей программы из опыта работы ДОУ Первомайского района</vt:lpstr>
      <vt:lpstr>Структура рабочей программы из опыта работы ДОУ Ленинского района</vt:lpstr>
      <vt:lpstr>Структура рабочей программы из опыта работы ДОУ Октябрьского района</vt:lpstr>
      <vt:lpstr>Структура рабочей программы из опыта работы ДОУ  Устиновского района</vt:lpstr>
      <vt:lpstr>Структура рабочей программы  автор  Оксана Алексеевна Скоролупова</vt:lpstr>
      <vt:lpstr>ТИТУЛЬНЫЙ ЛИСТ</vt:lpstr>
      <vt:lpstr>Презентация PowerPoint</vt:lpstr>
      <vt:lpstr>ПОЯСНИТЕЛЬНАЯ ЗАПИСКА</vt:lpstr>
      <vt:lpstr>Презентация PowerPoint</vt:lpstr>
      <vt:lpstr>Презентация PowerPoint</vt:lpstr>
      <vt:lpstr>Структура рабочей программы  автор  Оксана Алексеевна Скоролупова</vt:lpstr>
      <vt:lpstr>Планируемые результаты освоения программы</vt:lpstr>
      <vt:lpstr>Удачного написания пояснительной записки!</vt:lpstr>
      <vt:lpstr>Структура рабочей программы  автор  Оксана Алексеевна Скоролупова</vt:lpstr>
      <vt:lpstr>Общие и возрастные задачи   по образовательным областям</vt:lpstr>
      <vt:lpstr>Общие задачи образовательной работы по  социально-коммуникативному развитию</vt:lpstr>
      <vt:lpstr>Общие и возрастные задачи образовательной работы по  социально-коммуникативному развитию</vt:lpstr>
      <vt:lpstr>Общие и возрастные задачи образовательной работы по социально-коммуникативному развитию</vt:lpstr>
      <vt:lpstr>Структура рабочей программы  автор  Оксана Алексеевна Скоролупова</vt:lpstr>
      <vt:lpstr>Модель образовательного процесса на ДЕНЬ </vt:lpstr>
      <vt:lpstr>Презентация PowerPoint</vt:lpstr>
      <vt:lpstr>Модель образовательного процесса на ДЕНЬ</vt:lpstr>
      <vt:lpstr>Модель образовательного процесса на НЕДЕЛЮ </vt:lpstr>
      <vt:lpstr>Модель образовательного процесса на ГОД Средняя группа</vt:lpstr>
      <vt:lpstr>Комплексно-тематическое планирование </vt:lpstr>
      <vt:lpstr>Презентация PowerPoint</vt:lpstr>
      <vt:lpstr>Структура рабочей программы  автор  Оксана Алексеевна Скоролупова</vt:lpstr>
      <vt:lpstr>П. 1.4   Принцип   ФГОС   ДО</vt:lpstr>
      <vt:lpstr>Направления взаимодействия  с семьей</vt:lpstr>
      <vt:lpstr>Структура рабочей программы  автор  Оксана Алексеевна Скоролупова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Д.С. №39</cp:lastModifiedBy>
  <cp:revision>70</cp:revision>
  <dcterms:created xsi:type="dcterms:W3CDTF">2013-01-28T19:28:30Z</dcterms:created>
  <dcterms:modified xsi:type="dcterms:W3CDTF">2022-10-26T07:28:22Z</dcterms:modified>
</cp:coreProperties>
</file>