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6" r:id="rId3"/>
    <p:sldId id="256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8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37DBD8-1353-4B93-A5F7-10733E1DD4B8}" type="datetimeFigureOut">
              <a:rPr lang="ru-RU"/>
              <a:pPr>
                <a:defRPr/>
              </a:pPr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E4C1F-165F-478C-8EF2-0E8A71B68E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33D54-4F12-49A9-9741-F027DF3559CF}" type="datetimeFigureOut">
              <a:rPr lang="ru-RU"/>
              <a:pPr>
                <a:defRPr/>
              </a:pPr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0C918-FD7E-461B-B152-8F6CAC41CE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0F609-313C-4A23-9E44-A3217CD3A509}" type="datetimeFigureOut">
              <a:rPr lang="ru-RU"/>
              <a:pPr>
                <a:defRPr/>
              </a:pPr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A1D441-5D19-4A93-AC4C-9E037CFDA8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D962E-81F7-4BA2-A27F-7B69BE1A329B}" type="datetimeFigureOut">
              <a:rPr lang="ru-RU"/>
              <a:pPr>
                <a:defRPr/>
              </a:pPr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55857-912B-41A0-BA62-356EFA0CA1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DF1E3-462C-4072-A07B-69B0CA703F29}" type="datetimeFigureOut">
              <a:rPr lang="ru-RU"/>
              <a:pPr>
                <a:defRPr/>
              </a:pPr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2D568-5B19-40E6-B5E8-CE4780A656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26AF0-6102-47C8-A823-5F5DEA59DF4D}" type="datetimeFigureOut">
              <a:rPr lang="ru-RU"/>
              <a:pPr>
                <a:defRPr/>
              </a:pPr>
              <a:t>12.04.2016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8C0A9-4E18-4E84-A7D0-DC068FF4C8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8398C-C123-43AF-9866-6490A4F49F23}" type="datetimeFigureOut">
              <a:rPr lang="ru-RU"/>
              <a:pPr>
                <a:defRPr/>
              </a:pPr>
              <a:t>12.04.2016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C83AA-7A6F-4801-8933-EBA654B1E1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1373F8-3109-4B28-90F6-F047559368BC}" type="datetimeFigureOut">
              <a:rPr lang="ru-RU"/>
              <a:pPr>
                <a:defRPr/>
              </a:pPr>
              <a:t>12.04.2016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CB8B9-79B0-49B4-9C8E-BB6DE11786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C245C-57FD-4240-90AE-FCABAA428FAD}" type="datetimeFigureOut">
              <a:rPr lang="ru-RU"/>
              <a:pPr>
                <a:defRPr/>
              </a:pPr>
              <a:t>12.04.2016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B93EF8-E5C4-4B01-8AF3-465246E5D2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525BAD-1C20-4AD4-BCA4-9123A769F80F}" type="datetimeFigureOut">
              <a:rPr lang="ru-RU"/>
              <a:pPr>
                <a:defRPr/>
              </a:pPr>
              <a:t>12.04.2016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D9997-C3E1-4CAC-8AB4-C493DEFCDB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2B9560-8B89-4DA3-9E77-4720A470FC04}" type="datetimeFigureOut">
              <a:rPr lang="ru-RU"/>
              <a:pPr>
                <a:defRPr/>
              </a:pPr>
              <a:t>12.04.2016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4AEDC-92F1-46C4-B9D3-C14CBCFA0D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1E4EDE2-563A-49C8-AC70-382621F7CC36}" type="datetimeFigureOut">
              <a:rPr lang="ru-RU"/>
              <a:pPr>
                <a:defRPr/>
              </a:pPr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4A7D5D9-835D-44A7-BFF5-3C0E5D6E05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ChangeArrowheads="1"/>
          </p:cNvSpPr>
          <p:nvPr/>
        </p:nvSpPr>
        <p:spPr bwMode="auto">
          <a:xfrm>
            <a:off x="539750" y="1052513"/>
            <a:ext cx="80645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Arial" charset="0"/>
              </a:rPr>
              <a:t> </a:t>
            </a:r>
            <a:endParaRPr lang="ru-RU" sz="2400" i="1">
              <a:latin typeface="Times New Roman" pitchFamily="18" charset="0"/>
              <a:cs typeface="Arial" charset="0"/>
            </a:endParaRP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779838" y="692150"/>
            <a:ext cx="4572000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latin typeface="Times New Roman" pitchFamily="18" charset="0"/>
              </a:rPr>
              <a:t>Как вы думаете?</a:t>
            </a:r>
          </a:p>
          <a:p>
            <a:endParaRPr lang="ru-RU" sz="3600" b="1">
              <a:latin typeface="Times New Roman" pitchFamily="18" charset="0"/>
            </a:endParaRPr>
          </a:p>
          <a:p>
            <a:r>
              <a:rPr lang="ru-RU" sz="3600" b="1">
                <a:latin typeface="Times New Roman" pitchFamily="18" charset="0"/>
              </a:rPr>
              <a:t>Успешность – успех – успеть = однокоренные слова?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1357313"/>
            <a:ext cx="2670175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2"/>
          <p:cNvSpPr>
            <a:spLocks noChangeArrowheads="1"/>
          </p:cNvSpPr>
          <p:nvPr/>
        </p:nvSpPr>
        <p:spPr bwMode="auto">
          <a:xfrm>
            <a:off x="755650" y="4581525"/>
            <a:ext cx="792003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 b="1">
                <a:latin typeface="Times New Roman" pitchFamily="18" charset="0"/>
              </a:rPr>
              <a:t>Вывод: при каком условии я могу быть успешным?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642938" y="4786313"/>
            <a:ext cx="8229600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800" b="1">
                <a:latin typeface="Times New Roman" pitchFamily="18" charset="0"/>
              </a:rPr>
              <a:t>Домашнее задание: подобрать рассказ Пришвина М.М. для одноклассника, друга, родителей.</a:t>
            </a: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0" y="500063"/>
            <a:ext cx="3741738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500063"/>
            <a:ext cx="3811588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0313" y="1928813"/>
            <a:ext cx="4038600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b="1" smtClean="0"/>
              <a:t>Запись в тетради:</a:t>
            </a:r>
          </a:p>
        </p:txBody>
      </p:sp>
      <p:sp>
        <p:nvSpPr>
          <p:cNvPr id="13314" name="Rectangle 3"/>
          <p:cNvSpPr>
            <a:spLocks noGrp="1"/>
          </p:cNvSpPr>
          <p:nvPr>
            <p:ph type="body" idx="4294967295"/>
          </p:nvPr>
        </p:nvSpPr>
        <p:spPr>
          <a:xfrm>
            <a:off x="1547813" y="1341438"/>
            <a:ext cx="7138987" cy="4525962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b="1" smtClean="0"/>
              <a:t>1.Успешный ученик – это ученик, который …на уроке и получает …</a:t>
            </a:r>
          </a:p>
          <a:p>
            <a:pPr>
              <a:buFont typeface="Arial" charset="0"/>
              <a:buNone/>
            </a:pPr>
            <a:r>
              <a:rPr lang="ru-RU" b="1" smtClean="0"/>
              <a:t>2.Что мешает нашей успешности на уроке?</a:t>
            </a:r>
          </a:p>
          <a:p>
            <a:pPr>
              <a:buFont typeface="Arial" charset="0"/>
              <a:buNone/>
            </a:pPr>
            <a:r>
              <a:rPr lang="ru-RU" b="1" smtClean="0"/>
              <a:t>Мы боимся …, потому что …</a:t>
            </a:r>
          </a:p>
          <a:p>
            <a:pPr>
              <a:buFont typeface="Arial" charset="0"/>
              <a:buNone/>
            </a:pPr>
            <a:r>
              <a:rPr lang="ru-RU" b="1" smtClean="0"/>
              <a:t>3.Главное правило на уроке - …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 txBox="1">
            <a:spLocks/>
          </p:cNvSpPr>
          <p:nvPr/>
        </p:nvSpPr>
        <p:spPr bwMode="auto">
          <a:xfrm>
            <a:off x="1476375" y="908050"/>
            <a:ext cx="6624638" cy="380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6000" b="1">
                <a:latin typeface="Times New Roman" pitchFamily="18" charset="0"/>
              </a:rPr>
              <a:t>Михаил Михайлович Пришвин</a:t>
            </a:r>
          </a:p>
          <a:p>
            <a:pPr algn="ctr"/>
            <a:r>
              <a:rPr lang="ru-RU" sz="6000" b="1">
                <a:latin typeface="Times New Roman" pitchFamily="18" charset="0"/>
              </a:rPr>
              <a:t>(1873 – 1954)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084888" y="1268413"/>
            <a:ext cx="2667000" cy="3446462"/>
          </a:xfrm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539750" y="404813"/>
            <a:ext cx="80327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imes New Roman" pitchFamily="18" charset="0"/>
              </a:rPr>
              <a:t>    </a:t>
            </a:r>
            <a:r>
              <a:rPr lang="ru-RU" sz="2800" b="1">
                <a:latin typeface="Times New Roman" pitchFamily="18" charset="0"/>
              </a:rPr>
              <a:t>Пришвин М.М. неоправданно забыт, его книги редко берут с книжной полки…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539750" y="1773238"/>
            <a:ext cx="50720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 b="1">
                <a:latin typeface="Times New Roman" pitchFamily="18" charset="0"/>
              </a:rPr>
              <a:t>Цель урока …? (Запишите вопросом к теме)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395288" y="2636838"/>
            <a:ext cx="535781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 b="1">
                <a:latin typeface="Times New Roman" pitchFamily="18" charset="0"/>
              </a:rPr>
              <a:t>Как понять, что мы добились цели?</a:t>
            </a:r>
          </a:p>
          <a:p>
            <a:pPr algn="just"/>
            <a:r>
              <a:rPr lang="ru-RU" sz="2800" b="1">
                <a:latin typeface="Times New Roman" pitchFamily="18" charset="0"/>
              </a:rPr>
              <a:t>Как нам пригодятся в жизни полученные знания?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124075" y="4797425"/>
            <a:ext cx="6551613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Каким способом мы будем работать на уроке? Какие правила соблюдать?</a:t>
            </a:r>
          </a:p>
          <a:p>
            <a:r>
              <a:rPr lang="ru-RU" sz="2800" b="1">
                <a:latin typeface="Times New Roman" pitchFamily="18" charset="0"/>
              </a:rPr>
              <a:t>1.</a:t>
            </a:r>
          </a:p>
          <a:p>
            <a:r>
              <a:rPr lang="ru-RU" sz="2800" b="1">
                <a:latin typeface="Times New Roman" pitchFamily="18" charset="0"/>
              </a:rPr>
              <a:t>2.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14375" y="1285875"/>
            <a:ext cx="2946400" cy="3929063"/>
          </a:xfrm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4143375" y="593725"/>
            <a:ext cx="4357688" cy="521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just"/>
            <a:r>
              <a:rPr lang="ru-RU" sz="2800" b="1">
                <a:latin typeface="Times New Roman" pitchFamily="18" charset="0"/>
                <a:cs typeface="Times New Roman" pitchFamily="18" charset="0"/>
              </a:rPr>
              <a:t>Рабочие группы:</a:t>
            </a:r>
          </a:p>
          <a:p>
            <a:pPr marL="342900" indent="-342900" algn="just"/>
            <a:endParaRPr lang="ru-RU" sz="2800" b="1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/>
            <a:r>
              <a:rPr lang="ru-RU" sz="2800" b="1">
                <a:latin typeface="Times New Roman" pitchFamily="18" charset="0"/>
                <a:cs typeface="Times New Roman" pitchFamily="18" charset="0"/>
              </a:rPr>
              <a:t>1)Портретисты</a:t>
            </a:r>
          </a:p>
          <a:p>
            <a:pPr marL="342900" indent="-342900" algn="just"/>
            <a:endParaRPr lang="ru-RU" sz="2800" b="1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/>
            <a:r>
              <a:rPr lang="ru-RU" sz="2800" b="1">
                <a:latin typeface="Times New Roman" pitchFamily="18" charset="0"/>
                <a:cs typeface="Times New Roman" pitchFamily="18" charset="0"/>
              </a:rPr>
              <a:t>2)Ученики</a:t>
            </a:r>
          </a:p>
          <a:p>
            <a:pPr marL="342900" indent="-342900" algn="just"/>
            <a:endParaRPr lang="ru-RU" sz="2800" b="1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/>
            <a:r>
              <a:rPr lang="ru-RU" sz="2800" b="1">
                <a:latin typeface="Times New Roman" pitchFamily="18" charset="0"/>
                <a:cs typeface="Times New Roman" pitchFamily="18" charset="0"/>
              </a:rPr>
              <a:t>3)Журналисты</a:t>
            </a:r>
          </a:p>
          <a:p>
            <a:pPr marL="342900" indent="-342900" algn="just"/>
            <a:endParaRPr lang="ru-RU" sz="2800" b="1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/>
            <a:r>
              <a:rPr lang="ru-RU" sz="2800" b="1">
                <a:latin typeface="Times New Roman" pitchFamily="18" charset="0"/>
                <a:cs typeface="Times New Roman" pitchFamily="18" charset="0"/>
              </a:rPr>
              <a:t>4)Современники</a:t>
            </a:r>
          </a:p>
          <a:p>
            <a:pPr marL="342900" indent="-342900" algn="just"/>
            <a:endParaRPr lang="ru-RU" sz="2800" b="1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/>
            <a:r>
              <a:rPr lang="ru-RU" sz="2800" b="1">
                <a:latin typeface="Times New Roman" pitchFamily="18" charset="0"/>
                <a:cs typeface="Times New Roman" pitchFamily="18" charset="0"/>
              </a:rPr>
              <a:t>5)Книголюбы</a:t>
            </a:r>
          </a:p>
          <a:p>
            <a:pPr marL="342900" indent="-342900" algn="just">
              <a:buFontTx/>
              <a:buAutoNum type="arabicParenR"/>
            </a:pPr>
            <a:endParaRPr lang="ru-RU" sz="2800" b="1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11188" y="404813"/>
            <a:ext cx="4421187" cy="3000375"/>
          </a:xfrm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684213" y="3429000"/>
            <a:ext cx="8064500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>
                <a:latin typeface="Times New Roman" pitchFamily="18" charset="0"/>
              </a:rPr>
              <a:t>     </a:t>
            </a:r>
            <a:r>
              <a:rPr lang="ru-RU" sz="2800" b="1">
                <a:latin typeface="Times New Roman" pitchFamily="18" charset="0"/>
              </a:rPr>
              <a:t>Золотое правило группы?</a:t>
            </a:r>
          </a:p>
          <a:p>
            <a:pPr algn="just"/>
            <a:r>
              <a:rPr lang="ru-RU" sz="2800" b="1">
                <a:latin typeface="Times New Roman" pitchFamily="18" charset="0"/>
              </a:rPr>
              <a:t>1)</a:t>
            </a:r>
          </a:p>
          <a:p>
            <a:pPr algn="just"/>
            <a:r>
              <a:rPr lang="ru-RU" sz="2800" b="1">
                <a:latin typeface="Times New Roman" pitchFamily="18" charset="0"/>
              </a:rPr>
              <a:t>2)</a:t>
            </a:r>
          </a:p>
          <a:p>
            <a:pPr algn="just"/>
            <a:r>
              <a:rPr lang="ru-RU" sz="2800" b="1">
                <a:latin typeface="Times New Roman" pitchFamily="18" charset="0"/>
              </a:rPr>
              <a:t>3)</a:t>
            </a:r>
          </a:p>
          <a:p>
            <a:pPr algn="just"/>
            <a:r>
              <a:rPr lang="ru-RU" sz="2800" b="1">
                <a:latin typeface="Times New Roman" pitchFamily="18" charset="0"/>
              </a:rPr>
              <a:t>4)</a:t>
            </a:r>
          </a:p>
          <a:p>
            <a:pPr algn="just"/>
            <a:r>
              <a:rPr lang="ru-RU" sz="2800" b="1">
                <a:latin typeface="Times New Roman" pitchFamily="18" charset="0"/>
              </a:rPr>
              <a:t>5)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1143000"/>
            <a:ext cx="3386137" cy="4221163"/>
          </a:xfrm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071938" y="1052513"/>
            <a:ext cx="4572000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Защита проектов:</a:t>
            </a:r>
          </a:p>
          <a:p>
            <a:endParaRPr lang="ru-RU" sz="2800" b="1">
              <a:latin typeface="Times New Roman" pitchFamily="18" charset="0"/>
            </a:endParaRPr>
          </a:p>
          <a:p>
            <a:r>
              <a:rPr lang="ru-RU" sz="2800" b="1">
                <a:latin typeface="Times New Roman" pitchFamily="18" charset="0"/>
              </a:rPr>
              <a:t>1)Представить свою формулу успешности</a:t>
            </a:r>
          </a:p>
          <a:p>
            <a:endParaRPr lang="ru-RU" sz="2800" b="1">
              <a:latin typeface="Times New Roman" pitchFamily="18" charset="0"/>
            </a:endParaRPr>
          </a:p>
          <a:p>
            <a:r>
              <a:rPr lang="ru-RU" sz="2800" b="1">
                <a:latin typeface="Times New Roman" pitchFamily="18" charset="0"/>
              </a:rPr>
              <a:t>2)Выделить главный компонент этой формулы</a:t>
            </a:r>
          </a:p>
          <a:p>
            <a:endParaRPr lang="ru-RU" sz="2800" b="1">
              <a:latin typeface="Times New Roman" pitchFamily="18" charset="0"/>
            </a:endParaRPr>
          </a:p>
          <a:p>
            <a:r>
              <a:rPr lang="ru-RU" sz="2800" b="1">
                <a:latin typeface="Times New Roman" pitchFamily="18" charset="0"/>
              </a:rPr>
              <a:t>3)Оценить работу каждого члена группы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b="1" smtClean="0">
                <a:latin typeface="Times New Roman" pitchFamily="18" charset="0"/>
              </a:rPr>
              <a:t>Формула успешности Пришвина М.М. состоит из…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684213" y="1773238"/>
            <a:ext cx="7672387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latin typeface="Times New Roman" pitchFamily="18" charset="0"/>
              </a:rPr>
              <a:t>Может ли формула успешности писателя Пришвина М.М. пригодится нам в жизни?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550" y="4365625"/>
            <a:ext cx="7561263" cy="1143000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2800" b="1" smtClean="0"/>
              <a:t>Добились ли мы цели урока?</a:t>
            </a:r>
          </a:p>
          <a:p>
            <a:pPr algn="ctr" eaLnBrk="1" hangingPunct="1">
              <a:buFont typeface="Arial" charset="0"/>
              <a:buNone/>
            </a:pPr>
            <a:r>
              <a:rPr lang="ru-RU" sz="2800" b="1" smtClean="0"/>
              <a:t>А что нового узнали о русской литературе?</a:t>
            </a:r>
          </a:p>
          <a:p>
            <a:pPr algn="ctr" eaLnBrk="1" hangingPunct="1">
              <a:buFont typeface="Arial" charset="0"/>
              <a:buNone/>
            </a:pPr>
            <a:r>
              <a:rPr lang="ru-RU" sz="2800" b="1" smtClean="0"/>
              <a:t>Что полезного взяли для себя с урока?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25" y="857250"/>
            <a:ext cx="4000500" cy="350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166</Words>
  <Application>Microsoft Office PowerPoint</Application>
  <PresentationFormat>Экран (4:3)</PresentationFormat>
  <Paragraphs>49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Times New Roman</vt:lpstr>
      <vt:lpstr>Calibri</vt:lpstr>
      <vt:lpstr>Тема Office</vt:lpstr>
      <vt:lpstr>Тема Office</vt:lpstr>
      <vt:lpstr>Слайд 1</vt:lpstr>
      <vt:lpstr>Запись в тетради:</vt:lpstr>
      <vt:lpstr>Слайд 3</vt:lpstr>
      <vt:lpstr>Слайд 4</vt:lpstr>
      <vt:lpstr>Слайд 5</vt:lpstr>
      <vt:lpstr>Слайд 6</vt:lpstr>
      <vt:lpstr>Слайд 7</vt:lpstr>
      <vt:lpstr>Формула успешности Пришвина М.М. состоит из…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нина</cp:lastModifiedBy>
  <cp:revision>17</cp:revision>
  <dcterms:created xsi:type="dcterms:W3CDTF">2013-08-18T05:10:05Z</dcterms:created>
  <dcterms:modified xsi:type="dcterms:W3CDTF">2016-04-12T00:13:49Z</dcterms:modified>
</cp:coreProperties>
</file>