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DEE29-29EE-4F6D-BA46-015C83244EA1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1463E-9E67-4A7E-8023-D08CD667B0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Организация групповой и парной работы на уроках в условиях формирования </a:t>
            </a:r>
            <a:r>
              <a:rPr lang="ru-RU" sz="4400" b="1" dirty="0" smtClean="0">
                <a:solidFill>
                  <a:srgbClr val="0070C0"/>
                </a:solidFill>
              </a:rPr>
              <a:t>ФГО</a:t>
            </a:r>
            <a:r>
              <a:rPr lang="en-US" sz="4400" b="1" smtClean="0">
                <a:solidFill>
                  <a:srgbClr val="0070C0"/>
                </a:solidFill>
              </a:rPr>
              <a:t>C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«</a:t>
            </a:r>
            <a:r>
              <a:rPr lang="ru-RU" b="1" dirty="0"/>
              <a:t>Мои ученики будут узнавать новое не от меня;</a:t>
            </a:r>
            <a:br>
              <a:rPr lang="ru-RU" b="1" dirty="0"/>
            </a:br>
            <a:r>
              <a:rPr lang="ru-RU" b="1" dirty="0"/>
              <a:t>они будут открывать это новое сами.</a:t>
            </a:r>
            <a:br>
              <a:rPr lang="ru-RU" b="1" dirty="0"/>
            </a:br>
            <a:r>
              <a:rPr lang="ru-RU" b="1" dirty="0"/>
              <a:t>Моя главная задача - помочь им раскрыться,</a:t>
            </a:r>
            <a:br>
              <a:rPr lang="ru-RU" b="1" dirty="0"/>
            </a:br>
            <a:r>
              <a:rPr lang="ru-RU" b="1" dirty="0"/>
              <a:t>развить собственные идеи».</a:t>
            </a:r>
            <a:br>
              <a:rPr lang="ru-RU" b="1" dirty="0"/>
            </a:br>
            <a:r>
              <a:rPr lang="ru-RU" b="1" i="1" dirty="0"/>
              <a:t>И.Г.Песталоцци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824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Элементы групповой работы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b="1" dirty="0"/>
              <a:t>Постановка проблемной ситуации;</a:t>
            </a:r>
            <a:endParaRPr lang="ru-RU" dirty="0"/>
          </a:p>
          <a:p>
            <a:pPr lvl="0">
              <a:buNone/>
            </a:pPr>
            <a:r>
              <a:rPr lang="ru-RU" b="1" dirty="0"/>
              <a:t>раздача дидактического материала;</a:t>
            </a:r>
            <a:endParaRPr lang="ru-RU" dirty="0"/>
          </a:p>
          <a:p>
            <a:pPr lvl="0">
              <a:buNone/>
            </a:pPr>
            <a:r>
              <a:rPr lang="ru-RU" b="1" dirty="0"/>
              <a:t>планирование работы в группе;</a:t>
            </a:r>
            <a:endParaRPr lang="ru-RU" dirty="0"/>
          </a:p>
          <a:p>
            <a:pPr lvl="0">
              <a:buNone/>
            </a:pPr>
            <a:r>
              <a:rPr lang="ru-RU" b="1" dirty="0"/>
              <a:t>индивидуальное выполнение </a:t>
            </a:r>
            <a:r>
              <a:rPr lang="ru-RU" b="1" dirty="0" smtClean="0"/>
              <a:t>задания обсуждение </a:t>
            </a:r>
            <a:r>
              <a:rPr lang="ru-RU" b="1" dirty="0"/>
              <a:t>результатов;</a:t>
            </a:r>
            <a:endParaRPr lang="ru-RU" dirty="0"/>
          </a:p>
          <a:p>
            <a:pPr lvl="0">
              <a:buNone/>
            </a:pPr>
            <a:r>
              <a:rPr lang="ru-RU" b="1" dirty="0"/>
              <a:t>обсуждение общего задания группы (замечания, дополнения, уточнения);</a:t>
            </a:r>
            <a:endParaRPr lang="ru-RU" dirty="0"/>
          </a:p>
          <a:p>
            <a:pPr lvl="0">
              <a:buNone/>
            </a:pPr>
            <a:r>
              <a:rPr lang="ru-RU" b="1" dirty="0"/>
              <a:t>сообщение о результатах работы группы;</a:t>
            </a:r>
            <a:endParaRPr lang="ru-RU" dirty="0"/>
          </a:p>
          <a:p>
            <a:pPr lvl="0">
              <a:buNone/>
            </a:pPr>
            <a:r>
              <a:rPr lang="ru-RU" b="1" dirty="0"/>
              <a:t>общий вывод о работе групп и достижении поставленной задачи.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Основные противопоказания при организации групповой работы.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b="1" dirty="0"/>
              <a:t>Недопустима пара из двух слабых учеников.</a:t>
            </a:r>
            <a:endParaRPr lang="ru-RU" dirty="0"/>
          </a:p>
          <a:p>
            <a:pPr lvl="0"/>
            <a:r>
              <a:rPr lang="ru-RU" b="1" dirty="0"/>
              <a:t>Детей, которые по каким бы то ни было причинам отказываются сегодня работать вместе, нельзя принуждать к общей работе ( а завтра стоит им предложить снова сесть вместе).</a:t>
            </a:r>
            <a:endParaRPr lang="ru-RU" dirty="0"/>
          </a:p>
          <a:p>
            <a:pPr lvl="0"/>
            <a:r>
              <a:rPr lang="ru-RU" b="1" dirty="0"/>
              <a:t>Если кто – то пожелал работать в одиночку , не стоит ему запрещать.</a:t>
            </a:r>
            <a:endParaRPr lang="ru-RU" dirty="0"/>
          </a:p>
          <a:p>
            <a:pPr lvl="0"/>
            <a:r>
              <a:rPr lang="ru-RU" b="1" dirty="0"/>
              <a:t>Нельзя занимать совместной работой детей более 15 – 20 минут урока в 1 классе и более половины урока во 2 классе.</a:t>
            </a:r>
            <a:endParaRPr lang="ru-RU" dirty="0"/>
          </a:p>
          <a:p>
            <a:pPr lvl="0"/>
            <a:r>
              <a:rPr lang="ru-RU" b="1" dirty="0"/>
              <a:t>Нельзя требовать абсолютной тишины во время совместной работы. Бороться надо лишь с возбужденными выкриками, с разговорами в полный голос.</a:t>
            </a:r>
            <a:endParaRPr lang="ru-RU" dirty="0"/>
          </a:p>
          <a:p>
            <a:pPr lvl="0"/>
            <a:r>
              <a:rPr lang="ru-RU" b="1" dirty="0"/>
              <a:t>Нельзя наказывать детей лишением права участвовать в групповой работе.</a:t>
            </a:r>
            <a:endParaRPr lang="ru-RU" dirty="0"/>
          </a:p>
          <a:p>
            <a:r>
              <a:rPr lang="ru-RU" b="1" dirty="0"/>
              <a:t>Для того, чтобы групповая работа давала желаемый развивающий эффект, учителю необходимо отслеживать перераспределение ролей между детьми.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Что формирует групповая и парная работа?</a:t>
            </a:r>
            <a:r>
              <a:rPr lang="ru-RU" b="1" dirty="0">
                <a:solidFill>
                  <a:srgbClr val="0070C0"/>
                </a:solidFill>
              </a:rPr>
              <a:t/>
            </a:r>
            <a:br>
              <a:rPr lang="ru-RU" b="1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    1</a:t>
            </a:r>
            <a:r>
              <a:rPr lang="ru-RU" b="1" dirty="0"/>
              <a:t>. Уважительное отношение к мнению одноклассников;</a:t>
            </a:r>
            <a:br>
              <a:rPr lang="ru-RU" b="1" dirty="0"/>
            </a:br>
            <a:r>
              <a:rPr lang="ru-RU" b="1" dirty="0"/>
              <a:t>2. Воспитание терпимости, открытости, тактичности, готовности прийти на помощь;</a:t>
            </a:r>
            <a:br>
              <a:rPr lang="ru-RU" b="1" dirty="0"/>
            </a:br>
            <a:r>
              <a:rPr lang="ru-RU" b="1" dirty="0"/>
              <a:t>3. Уверенное овладение основными коммуникативными действиями: инициативности, лидерства, умения налаживать контакты, находить разумные компромиссы, решать конфликтные ситуации;</a:t>
            </a:r>
            <a:br>
              <a:rPr lang="ru-RU" b="1" dirty="0"/>
            </a:br>
            <a:r>
              <a:rPr lang="ru-RU" b="1" dirty="0"/>
              <a:t>4. Усвоение механизмов эмоционально – волевой регуляции собственного поведения, ориентации его на принятые </a:t>
            </a:r>
            <a:r>
              <a:rPr lang="ru-RU" b="1" dirty="0" err="1"/>
              <a:t>ценностно</a:t>
            </a:r>
            <a:r>
              <a:rPr lang="ru-RU" b="1" dirty="0"/>
              <a:t> – нравственные и этические нормы.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34076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Преимущества группового обучения: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0"/>
            <a:r>
              <a:rPr lang="ru-RU" sz="7400" b="1" dirty="0"/>
              <a:t>Приобщение к важным навыкам жизни (действенное общение, умение слушать, умение разрешать конфликты, умение работать сообща для достижения общей цели, умение выслушивать точку зрения другого и т.д.).</a:t>
            </a:r>
            <a:endParaRPr lang="ru-RU" sz="7400" dirty="0"/>
          </a:p>
          <a:p>
            <a:pPr lvl="0"/>
            <a:r>
              <a:rPr lang="ru-RU" sz="7400" b="1" dirty="0"/>
              <a:t>Улучшается успеваемость; формируется мотивация учения и обучения.</a:t>
            </a:r>
            <a:endParaRPr lang="ru-RU" sz="7400" dirty="0"/>
          </a:p>
          <a:p>
            <a:pPr lvl="0"/>
            <a:r>
              <a:rPr lang="ru-RU" sz="7400" b="1" dirty="0"/>
              <a:t>Работа в группе помогает ребенку не только учиться, но и проявить себя, так как в группе нет подавляющего авторитета учителя и внимания всего класса.</a:t>
            </a:r>
            <a:endParaRPr lang="ru-RU" sz="7400" dirty="0"/>
          </a:p>
          <a:p>
            <a:pPr lvl="0"/>
            <a:r>
              <a:rPr lang="ru-RU" sz="7400" b="1" dirty="0"/>
              <a:t>Воспитывается взаимоуважение.</a:t>
            </a:r>
            <a:endParaRPr lang="ru-RU" sz="7400" dirty="0"/>
          </a:p>
          <a:p>
            <a:pPr lvl="0"/>
            <a:r>
              <a:rPr lang="ru-RU" sz="7400" b="1" dirty="0"/>
              <a:t>Меняются отношения ко всему, укрепляется дружба, улучшаются межличностные отношения; устанавливается психологический комфорт в коллективе.</a:t>
            </a:r>
            <a:endParaRPr lang="ru-RU" sz="7400" dirty="0"/>
          </a:p>
          <a:p>
            <a:pPr lvl="0"/>
            <a:r>
              <a:rPr lang="ru-RU" sz="7400" b="1" dirty="0"/>
              <a:t>ответственность, внимательность, формирует интерес к работе товарища.</a:t>
            </a:r>
            <a:endParaRPr lang="ru-RU" sz="7400" dirty="0"/>
          </a:p>
          <a:p>
            <a:pPr lvl="0"/>
            <a:r>
              <a:rPr lang="ru-RU" sz="7400" b="1" dirty="0"/>
              <a:t>Реализуется принцип деятельности.</a:t>
            </a:r>
            <a:endParaRPr lang="ru-RU" sz="7400" dirty="0"/>
          </a:p>
          <a:p>
            <a:pPr lvl="0"/>
            <a:r>
              <a:rPr lang="ru-RU" sz="7400" b="1" dirty="0"/>
              <a:t>Достигается всеобщий и всеохватывающий контроль знаний.</a:t>
            </a:r>
            <a:endParaRPr lang="ru-RU" sz="7400" dirty="0"/>
          </a:p>
          <a:p>
            <a:endParaRPr lang="ru-RU" sz="74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0070C0"/>
                </a:solidFill>
              </a:rPr>
              <a:t>Недостатки группового обучения: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b="1" dirty="0"/>
              <a:t>Трудности комплектования групп - часто в одной группе оказываются разные по силам ученики, и одинаковая для всех участников группы оценка не будет отражать вклад определенного ученика, т. е. будет несправедливой;</a:t>
            </a:r>
            <a:endParaRPr lang="ru-RU" dirty="0"/>
          </a:p>
          <a:p>
            <a:pPr lvl="0"/>
            <a:r>
              <a:rPr lang="ru-RU" b="1" dirty="0"/>
              <a:t>Неодинаковыми по силе могут оказаться и группы в целом, и, хотя это можно скорректировать разными по сложности заданиями, тогда возникает проблема «весового» наполнения оценки, ее </a:t>
            </a:r>
            <a:r>
              <a:rPr lang="ru-RU" b="1" dirty="0" err="1"/>
              <a:t>дифференцированности</a:t>
            </a:r>
            <a:r>
              <a:rPr lang="ru-RU" b="1" dirty="0"/>
              <a:t>.</a:t>
            </a:r>
            <a:endParaRPr lang="ru-RU" dirty="0"/>
          </a:p>
          <a:p>
            <a:pPr lvl="0"/>
            <a:r>
              <a:rPr lang="ru-RU" b="1" dirty="0"/>
              <a:t>Учащиеся в группах не всегда в состоянии самостоятельно разобраться в сложном учебном материале и избрать самый экономный путь его изучения. В результате, слабые ученики с трудом усваивают материал, а сильные нуждаются в более трудных, оригинальных заданиях, задачах.</a:t>
            </a:r>
            <a:endParaRPr lang="ru-RU" dirty="0"/>
          </a:p>
          <a:p>
            <a:pPr lvl="0"/>
            <a:r>
              <a:rPr lang="ru-RU" b="1" dirty="0"/>
              <a:t>Трудность объективного оценивания каждого участника при выполнении групповой работы.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Спасибо за внимание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366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</vt:lpstr>
      <vt:lpstr>«Мои ученики будут узнавать новое не от меня; они будут открывать это новое сами. Моя главная задача - помочь им раскрыться, развить собственные идеи». И.Г.Песталоцци </vt:lpstr>
      <vt:lpstr>Элементы групповой работы</vt:lpstr>
      <vt:lpstr>Основные противопоказания при организации групповой работы.</vt:lpstr>
      <vt:lpstr>Что формирует групповая и парная работа? </vt:lpstr>
      <vt:lpstr>Преимущества группового обучения: </vt:lpstr>
      <vt:lpstr>  Недостатки группового обучения: </vt:lpstr>
      <vt:lpstr>Слайд 8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SamLab.ws</dc:creator>
  <cp:lastModifiedBy>SamLab.ws</cp:lastModifiedBy>
  <cp:revision>5</cp:revision>
  <dcterms:created xsi:type="dcterms:W3CDTF">2020-01-28T09:04:39Z</dcterms:created>
  <dcterms:modified xsi:type="dcterms:W3CDTF">2020-01-29T07:27:26Z</dcterms:modified>
</cp:coreProperties>
</file>