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9" r:id="rId3"/>
    <p:sldId id="263" r:id="rId4"/>
    <p:sldId id="261" r:id="rId5"/>
    <p:sldId id="272" r:id="rId6"/>
    <p:sldId id="273" r:id="rId7"/>
    <p:sldId id="274" r:id="rId8"/>
    <p:sldId id="268" r:id="rId9"/>
    <p:sldId id="285" r:id="rId10"/>
    <p:sldId id="275" r:id="rId11"/>
    <p:sldId id="264" r:id="rId12"/>
    <p:sldId id="277" r:id="rId13"/>
    <p:sldId id="278" r:id="rId14"/>
    <p:sldId id="281" r:id="rId15"/>
    <p:sldId id="286" r:id="rId16"/>
    <p:sldId id="283" r:id="rId17"/>
    <p:sldId id="279" r:id="rId18"/>
    <p:sldId id="280" r:id="rId19"/>
    <p:sldId id="284" r:id="rId20"/>
    <p:sldId id="267" r:id="rId21"/>
    <p:sldId id="270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699DE6-D505-48F5-A3EB-F4A31E034D87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AA84D7-771D-4B5D-A584-5EE94D433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A84D7-771D-4B5D-A584-5EE94D433E6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A84D7-771D-4B5D-A584-5EE94D433E6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A84D7-771D-4B5D-A584-5EE94D433E6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A84D7-771D-4B5D-A584-5EE94D433E6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A84D7-771D-4B5D-A584-5EE94D433E6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C4FF4-6EE1-4A76-9B8F-B2F594D6C874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7A747-1B53-4B3F-B8D2-D8AB0E128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BD201-5F9C-4593-BEFD-74C971F0B552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2E6F0-797A-404D-B2F0-96032D2C1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A3035-02C7-4538-A480-C6887B19F5A6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8664C-3B03-4311-A452-8E87A1DF2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2DDE1-E9F2-4B50-AB95-1A36B28481DE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7BA6C-DE82-4922-A007-5CB817EE4E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11FA9-72D4-4D0D-AA04-5200C8F96D1C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BFCBB-F7D8-4AD9-B5F9-93687358CA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AA105-3B9A-485F-A7BD-B3B1C1BFF994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17202-91A5-4841-8837-12B3422A9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3E727-7E97-4B76-A273-97C117DFD6DE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140D1-42AB-456C-B3EB-2E58162D2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FDA9A-A9AF-4522-BA4E-959710ABA8F2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4C3DF-49FF-4AA4-A1AB-8615103FA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C31E6-6AC6-4E62-806B-D0CB1E8C6262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0E188-B191-46AC-99B7-5113417AE6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59BE0-226E-4980-AAF5-F1A9DF7C7AE8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D8319C-EFFD-43A6-A723-9E31BBA50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4FB44-2B3A-4EA5-B708-4FEB9F41BBF1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51498-F984-481A-8E8C-4DDFA9BC9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484784"/>
            <a:ext cx="35283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 </a:t>
            </a:r>
            <a:endParaRPr lang="ru-RU" sz="4400" b="1" dirty="0">
              <a:ln w="19050">
                <a:solidFill>
                  <a:prstClr val="white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5733256"/>
            <a:ext cx="46085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otype Corsiva" pitchFamily="66" charset="0"/>
              </a:rPr>
              <a:t> </a:t>
            </a: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428604"/>
            <a:ext cx="4643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МБУО «Гвардейская школа-гимназия №2»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1428736"/>
            <a:ext cx="40005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«Повторение. Сложные предложения с разными видами союзной и бессоюзной связи» 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3857628"/>
            <a:ext cx="65008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9-Б класс </a:t>
            </a:r>
          </a:p>
          <a:p>
            <a:pPr>
              <a:spcBef>
                <a:spcPts val="0"/>
              </a:spcBef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Учитель русского языка и литературы</a:t>
            </a:r>
          </a:p>
          <a:p>
            <a:pPr>
              <a:spcBef>
                <a:spcPts val="0"/>
              </a:spcBef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Головко Людмила Ивановна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Подготовка к ЕГЭ</a:t>
            </a:r>
            <a:br>
              <a:rPr lang="ru-RU" sz="32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Комплексный анализ текст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6257940" cy="4525963"/>
          </a:xfrm>
        </p:spPr>
        <p:txBody>
          <a:bodyPr/>
          <a:lstStyle/>
          <a:p>
            <a:pPr lvl="0">
              <a:buNone/>
            </a:pPr>
            <a:r>
              <a:rPr lang="en-US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 героем моего романа</a:t>
            </a:r>
            <a:b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Без предисловий, сей же час</a:t>
            </a:r>
            <a:b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Позвольте познакомить вас:</a:t>
            </a:r>
            <a:b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Онегин, добрый мой приятель,</a:t>
            </a:r>
            <a:b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Родился на брегах Невы,</a:t>
            </a:r>
            <a:b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Где, может быть, родились вы</a:t>
            </a:r>
            <a:b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Или блистали, мой читатель;</a:t>
            </a:r>
            <a:b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Там некогда гулял и я:</a:t>
            </a:r>
            <a:b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Но вреден север для меня.</a:t>
            </a:r>
          </a:p>
          <a:p>
            <a:pPr lvl="0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                                      (гл.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II)</a:t>
            </a:r>
            <a:endParaRPr lang="ru-RU" sz="24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786710" y="1600200"/>
            <a:ext cx="90009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6" descr="D:\Е.А.К\В работе-конкурсы+\А.С.Пушкин Евгений Онегин-иллюстрации\Онегин 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1285860"/>
            <a:ext cx="3000396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92020" y="571480"/>
            <a:ext cx="33599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285729"/>
            <a:ext cx="60722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Подготовка к  ОГЭ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0"/>
            <a:ext cx="2343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090172"/>
            <a:ext cx="6215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48577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928670"/>
            <a:ext cx="65008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Работа по группам.  </a:t>
            </a:r>
            <a:endParaRPr lang="ru-RU" sz="2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57158" y="1857365"/>
          <a:ext cx="8143932" cy="4754880"/>
        </p:xfrm>
        <a:graphic>
          <a:graphicData uri="http://schemas.openxmlformats.org/drawingml/2006/table">
            <a:tbl>
              <a:tblPr/>
              <a:tblGrid>
                <a:gridCol w="537114"/>
                <a:gridCol w="2406809"/>
                <a:gridCol w="2913993"/>
                <a:gridCol w="2286016"/>
              </a:tblGrid>
              <a:tr h="72537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№п/</a:t>
                      </a:r>
                      <a:r>
                        <a:rPr lang="ru-RU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1 группа</a:t>
                      </a: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2 группа</a:t>
                      </a: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3 группа</a:t>
                      </a: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342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FF0000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8. Лексический анализ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Arial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Arial"/>
                          <a:cs typeface="Times New Roman"/>
                        </a:rPr>
                        <a:t>-Объясните  слово «брег»</a:t>
                      </a:r>
                      <a:endParaRPr lang="ru-RU" sz="1600" b="1" dirty="0">
                        <a:latin typeface="Calibri"/>
                        <a:ea typeface="Arial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Arial"/>
                          <a:cs typeface="Times New Roman"/>
                        </a:rPr>
                        <a:t>-Подберите синоним к слову </a:t>
                      </a:r>
                      <a:r>
                        <a:rPr lang="ru-RU" sz="1600" b="1" i="1" dirty="0">
                          <a:latin typeface="Times New Roman"/>
                          <a:ea typeface="Arial"/>
                          <a:cs typeface="Times New Roman"/>
                        </a:rPr>
                        <a:t>приятель</a:t>
                      </a:r>
                      <a:endParaRPr lang="ru-RU" sz="1600" b="1" dirty="0">
                        <a:latin typeface="Calibri"/>
                        <a:ea typeface="Arial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7</a:t>
                      </a:r>
                      <a:r>
                        <a:rPr lang="ru-RU" sz="16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.Анализ средств выразительности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Назовите художественные приемы</a:t>
                      </a: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16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.Пунктуационный анализ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Объяснить пунктограммы</a:t>
                      </a: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611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FF0000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4.Синтаксический анализ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Arial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Arial"/>
                          <a:cs typeface="Times New Roman"/>
                        </a:rPr>
                        <a:t>Выписать словосочетания, определить их вид подчинения</a:t>
                      </a:r>
                      <a:endParaRPr lang="ru-RU" sz="1600" b="1" dirty="0">
                        <a:latin typeface="Calibri"/>
                        <a:ea typeface="Arial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ru-RU" sz="1600" b="1" i="1" dirty="0">
                          <a:solidFill>
                            <a:srgbClr val="FF0000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2.Синтаксический анализ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Arial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Arial"/>
                          <a:cs typeface="Times New Roman"/>
                        </a:rPr>
                        <a:t>Назвать грамматические основы предложений</a:t>
                      </a:r>
                      <a:endParaRPr lang="ru-RU" sz="1600" b="1" dirty="0">
                        <a:latin typeface="Calibri"/>
                        <a:ea typeface="Arial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FF0000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4.Синтаксический анализ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Arial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>
                          <a:latin typeface="Times New Roman"/>
                          <a:ea typeface="Arial"/>
                          <a:cs typeface="Times New Roman"/>
                        </a:rPr>
                        <a:t>Нарисовать схему предложения, дать характеристику предложения</a:t>
                      </a:r>
                      <a:endParaRPr lang="ru-RU" sz="1600" b="1" i="0" dirty="0">
                        <a:latin typeface="Calibri"/>
                        <a:ea typeface="Arial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60648"/>
            <a:ext cx="6480720" cy="864096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 Тесты</a:t>
            </a:r>
            <a:endParaRPr lang="ru-RU" sz="3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85918" y="836712"/>
            <a:ext cx="6962546" cy="5289451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1800" b="1" dirty="0" smtClean="0"/>
              <a:t> </a:t>
            </a:r>
            <a: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1.Мой дядя самых честных правил,</a:t>
            </a:r>
            <a:b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Когда не в шутку занемог,</a:t>
            </a:r>
            <a:b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Он уважать себя заставил</a:t>
            </a:r>
            <a:b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И лучше выдумать не мог</a:t>
            </a:r>
            <a:r>
              <a:rPr lang="en-US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800" dirty="0" smtClean="0"/>
              <a:t>(гл.1, I)</a:t>
            </a:r>
          </a:p>
          <a:p>
            <a:pPr>
              <a:buNone/>
            </a:pPr>
            <a:endParaRPr lang="ru-RU" sz="1800" b="1" dirty="0" smtClean="0"/>
          </a:p>
          <a:p>
            <a:pPr>
              <a:buFont typeface="Wingdings" pitchFamily="2" charset="2"/>
              <a:buChar char="v"/>
            </a:pPr>
            <a:r>
              <a:rPr lang="ru-RU" sz="1800" b="1" dirty="0" smtClean="0"/>
              <a:t> </a:t>
            </a:r>
            <a: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2.Его пример другим наука;</a:t>
            </a:r>
            <a:b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Но, боже мой, какая скука</a:t>
            </a:r>
            <a:b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С больным сидеть и день и ночь,</a:t>
            </a:r>
            <a:b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Не отходя ни шагу прочь!</a:t>
            </a:r>
            <a:r>
              <a:rPr lang="ru-RU" sz="1800" dirty="0" smtClean="0"/>
              <a:t> (гл.1, I)</a:t>
            </a:r>
            <a:endParaRPr lang="ru-RU" sz="18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endParaRPr lang="ru-RU" sz="1800" b="1" dirty="0" smtClean="0"/>
          </a:p>
          <a:p>
            <a:pPr>
              <a:buFont typeface="Wingdings" pitchFamily="2" charset="2"/>
              <a:buChar char="v"/>
            </a:pPr>
            <a:r>
              <a:rPr lang="ru-RU" sz="1800" b="1" dirty="0" smtClean="0"/>
              <a:t> </a:t>
            </a:r>
            <a: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3.Судьба Евгения хранила:</a:t>
            </a:r>
            <a:b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Сперва </a:t>
            </a:r>
            <a:r>
              <a:rPr lang="ru-RU" sz="18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Madame</a:t>
            </a:r>
            <a: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 за ним ходила,</a:t>
            </a:r>
            <a:b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Потом </a:t>
            </a:r>
            <a:r>
              <a:rPr lang="ru-RU" sz="18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Monsieur</a:t>
            </a:r>
            <a: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 ее сменил</a:t>
            </a:r>
            <a:r>
              <a:rPr lang="ru-RU" sz="1800" dirty="0" smtClean="0"/>
              <a:t>(гл.1, II</a:t>
            </a:r>
            <a:r>
              <a:rPr lang="en-US" sz="1800" dirty="0" smtClean="0"/>
              <a:t>I</a:t>
            </a:r>
            <a:r>
              <a:rPr lang="ru-RU" sz="1800" dirty="0" smtClean="0"/>
              <a:t>)</a:t>
            </a:r>
            <a:endParaRPr lang="ru-RU" sz="18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4.Свет решил,</a:t>
            </a:r>
            <a:b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Что он умен и очень мил.</a:t>
            </a:r>
            <a:r>
              <a:rPr lang="ru-RU" sz="1800" dirty="0" smtClean="0"/>
              <a:t> (гл.1, I</a:t>
            </a:r>
            <a:r>
              <a:rPr lang="en-US" sz="1800" dirty="0" smtClean="0"/>
              <a:t>V</a:t>
            </a:r>
            <a:r>
              <a:rPr lang="ru-RU" sz="1800" dirty="0" smtClean="0"/>
              <a:t>)</a:t>
            </a:r>
          </a:p>
          <a:p>
            <a:pPr lvl="0">
              <a:buFont typeface="Wingdings" pitchFamily="2" charset="2"/>
              <a:buChar char="v"/>
            </a:pPr>
            <a:endParaRPr lang="ru-RU" sz="18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5.</a:t>
            </a:r>
            <a:r>
              <a:rPr lang="ru-RU" sz="2000" b="1" dirty="0" smtClean="0"/>
              <a:t>Бывало, он еще в </a:t>
            </a:r>
            <a:r>
              <a:rPr lang="ru-RU" sz="2000" b="1" dirty="0" err="1" smtClean="0"/>
              <a:t>постеле</a:t>
            </a:r>
            <a:r>
              <a:rPr lang="ru-RU" sz="2000" b="1" dirty="0" smtClean="0"/>
              <a:t>:</a:t>
            </a:r>
            <a:br>
              <a:rPr lang="ru-RU" sz="2000" b="1" dirty="0" smtClean="0"/>
            </a:br>
            <a:r>
              <a:rPr lang="ru-RU" sz="2000" b="1" dirty="0" smtClean="0"/>
              <a:t>К нему записочки несут.</a:t>
            </a:r>
            <a:r>
              <a:rPr lang="ru-RU" sz="2000" dirty="0" smtClean="0"/>
              <a:t> (гл.1, </a:t>
            </a:r>
            <a:r>
              <a:rPr lang="en-US" sz="2000" dirty="0" smtClean="0"/>
              <a:t>XV</a:t>
            </a:r>
            <a:r>
              <a:rPr lang="ru-RU" sz="2000" dirty="0" smtClean="0"/>
              <a:t>)</a:t>
            </a:r>
          </a:p>
          <a:p>
            <a:pPr lvl="0">
              <a:buFont typeface="Wingdings" pitchFamily="2" charset="2"/>
              <a:buChar char="v"/>
            </a:pPr>
            <a:endParaRPr lang="ru-RU" sz="2000" b="1" dirty="0" smtClean="0"/>
          </a:p>
          <a:p>
            <a:pPr>
              <a:buFont typeface="Wingdings" pitchFamily="2" charset="2"/>
              <a:buChar char="v"/>
            </a:pPr>
            <a:endParaRPr lang="ru-RU" sz="1800" b="1" dirty="0" smtClean="0"/>
          </a:p>
          <a:p>
            <a:pPr>
              <a:buNone/>
            </a:pP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 </a:t>
            </a:r>
            <a:br>
              <a:rPr lang="ru-RU" sz="1800" dirty="0" smtClean="0"/>
            </a:b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Рисунок 8" descr="20595_1218965082_580435_mid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1214422"/>
            <a:ext cx="2357454" cy="3881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071670" y="142852"/>
            <a:ext cx="3579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Подготовка к  ОГЭ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60648"/>
            <a:ext cx="6480720" cy="864096"/>
          </a:xfrm>
        </p:spPr>
        <p:txBody>
          <a:bodyPr/>
          <a:lstStyle/>
          <a:p>
            <a:pPr algn="l"/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Тесты</a:t>
            </a:r>
            <a:endParaRPr lang="ru-RU" sz="3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000232" y="857232"/>
            <a:ext cx="6408712" cy="5289451"/>
          </a:xfrm>
        </p:spPr>
        <p:txBody>
          <a:bodyPr/>
          <a:lstStyle/>
          <a:p>
            <a:pPr>
              <a:buNone/>
            </a:pPr>
            <a:r>
              <a:rPr lang="ru-RU" sz="1800" b="1" dirty="0" smtClean="0"/>
              <a:t>     6.Проснется за полдень, и снова</a:t>
            </a:r>
            <a:br>
              <a:rPr lang="ru-RU" sz="1800" b="1" dirty="0" smtClean="0"/>
            </a:br>
            <a:r>
              <a:rPr lang="ru-RU" sz="1800" b="1" dirty="0" smtClean="0"/>
              <a:t>До утра жизнь его готова,</a:t>
            </a:r>
            <a:br>
              <a:rPr lang="ru-RU" sz="1800" b="1" dirty="0" smtClean="0"/>
            </a:br>
            <a:r>
              <a:rPr lang="ru-RU" sz="1800" b="1" dirty="0" smtClean="0"/>
              <a:t>Однообразна и пестра.</a:t>
            </a:r>
            <a:r>
              <a:rPr lang="ru-RU" sz="1800" dirty="0" smtClean="0"/>
              <a:t> (гл.1, </a:t>
            </a:r>
            <a:r>
              <a:rPr lang="en-US" sz="1800" dirty="0" smtClean="0"/>
              <a:t>XXXVI</a:t>
            </a:r>
            <a:r>
              <a:rPr lang="ru-RU" sz="1800" dirty="0" smtClean="0"/>
              <a:t>)</a:t>
            </a:r>
            <a:endParaRPr lang="ru-RU" sz="1800" b="1" dirty="0" smtClean="0"/>
          </a:p>
          <a:p>
            <a:pPr>
              <a:buFont typeface="Wingdings" pitchFamily="2" charset="2"/>
              <a:buChar char="v"/>
            </a:pPr>
            <a:r>
              <a:rPr lang="ru-RU" sz="1800" b="1" dirty="0" smtClean="0"/>
              <a:t>7.Театр уж полон; ложи блещут;</a:t>
            </a:r>
            <a:br>
              <a:rPr lang="ru-RU" sz="1800" b="1" dirty="0" smtClean="0"/>
            </a:br>
            <a:r>
              <a:rPr lang="ru-RU" sz="1800" b="1" dirty="0" smtClean="0"/>
              <a:t>Партер и кресла — все кипит;</a:t>
            </a:r>
            <a:br>
              <a:rPr lang="ru-RU" sz="1800" b="1" dirty="0" smtClean="0"/>
            </a:br>
            <a:r>
              <a:rPr lang="ru-RU" sz="1800" b="1" dirty="0" smtClean="0"/>
              <a:t>В райке нетерпеливо плещут,</a:t>
            </a:r>
            <a:br>
              <a:rPr lang="ru-RU" sz="1800" b="1" dirty="0" smtClean="0"/>
            </a:br>
            <a:r>
              <a:rPr lang="ru-RU" sz="1800" b="1" dirty="0" smtClean="0"/>
              <a:t>И, взвившись, занавес шумит.</a:t>
            </a:r>
            <a:r>
              <a:rPr lang="ru-RU" sz="1800" dirty="0" smtClean="0"/>
              <a:t> (гл.1, </a:t>
            </a:r>
            <a:r>
              <a:rPr lang="en-US" sz="1800" dirty="0" smtClean="0"/>
              <a:t>XX</a:t>
            </a:r>
            <a:r>
              <a:rPr lang="ru-RU" sz="1800" dirty="0" smtClean="0"/>
              <a:t>)</a:t>
            </a:r>
            <a:endParaRPr lang="ru-RU" sz="1800" b="1" dirty="0" smtClean="0"/>
          </a:p>
          <a:p>
            <a:pPr>
              <a:buFont typeface="Wingdings" pitchFamily="2" charset="2"/>
              <a:buChar char="v"/>
            </a:pPr>
            <a:r>
              <a:rPr lang="ru-RU" sz="1800" b="1" dirty="0" smtClean="0"/>
              <a:t>8.Быть можно дельным человеком</a:t>
            </a:r>
            <a:br>
              <a:rPr lang="ru-RU" sz="1800" b="1" dirty="0" smtClean="0"/>
            </a:br>
            <a:r>
              <a:rPr lang="ru-RU" sz="1800" b="1" dirty="0" smtClean="0"/>
              <a:t>И думать о красе ногтей:</a:t>
            </a:r>
            <a:br>
              <a:rPr lang="ru-RU" sz="1800" b="1" dirty="0" smtClean="0"/>
            </a:br>
            <a:r>
              <a:rPr lang="ru-RU" sz="1800" b="1" dirty="0" smtClean="0"/>
              <a:t>К чему бесплодно спорить с веком?</a:t>
            </a:r>
            <a:r>
              <a:rPr lang="ru-RU" sz="1800" dirty="0" smtClean="0"/>
              <a:t> (гл.1, </a:t>
            </a:r>
            <a:r>
              <a:rPr lang="en-US" sz="1800" dirty="0" smtClean="0"/>
              <a:t>XXV</a:t>
            </a:r>
            <a:r>
              <a:rPr lang="ru-RU" sz="1800" dirty="0" smtClean="0"/>
              <a:t>)</a:t>
            </a:r>
            <a:endParaRPr lang="ru-RU" sz="1800" b="1" dirty="0" smtClean="0"/>
          </a:p>
          <a:p>
            <a:pPr>
              <a:buFont typeface="Wingdings" pitchFamily="2" charset="2"/>
              <a:buChar char="v"/>
            </a:pPr>
            <a:r>
              <a:rPr lang="ru-RU" sz="1800" b="1" dirty="0" smtClean="0"/>
              <a:t>9.Проснется за полдень, и снова</a:t>
            </a:r>
            <a:br>
              <a:rPr lang="ru-RU" sz="1800" b="1" dirty="0" smtClean="0"/>
            </a:br>
            <a:r>
              <a:rPr lang="ru-RU" sz="1800" b="1" dirty="0" smtClean="0"/>
              <a:t>До утра жизнь его готова,</a:t>
            </a:r>
            <a:br>
              <a:rPr lang="ru-RU" sz="1800" b="1" dirty="0" smtClean="0"/>
            </a:br>
            <a:r>
              <a:rPr lang="ru-RU" sz="1800" b="1" dirty="0" smtClean="0"/>
              <a:t>Однообразна и пестра.</a:t>
            </a:r>
            <a:r>
              <a:rPr lang="ru-RU" sz="1800" dirty="0" smtClean="0"/>
              <a:t> (гл.1, </a:t>
            </a:r>
            <a:r>
              <a:rPr lang="en-US" sz="1800" dirty="0" smtClean="0"/>
              <a:t>XXXVI</a:t>
            </a:r>
            <a:r>
              <a:rPr lang="ru-RU" sz="1800" dirty="0" smtClean="0"/>
              <a:t>)</a:t>
            </a:r>
            <a:endParaRPr lang="ru-RU" sz="1800" b="1" dirty="0" smtClean="0"/>
          </a:p>
          <a:p>
            <a:pPr>
              <a:buFont typeface="Wingdings" pitchFamily="2" charset="2"/>
              <a:buChar char="v"/>
            </a:pPr>
            <a:r>
              <a:rPr lang="ru-RU" sz="1800" b="1" dirty="0" smtClean="0"/>
              <a:t>10.Бывало, милые предметы</a:t>
            </a:r>
            <a:br>
              <a:rPr lang="ru-RU" sz="1800" b="1" dirty="0" smtClean="0"/>
            </a:br>
            <a:r>
              <a:rPr lang="ru-RU" sz="1800" b="1" dirty="0" smtClean="0"/>
              <a:t>Мне снились, и душа моя</a:t>
            </a:r>
            <a:br>
              <a:rPr lang="ru-RU" sz="1800" b="1" dirty="0" smtClean="0"/>
            </a:br>
            <a:r>
              <a:rPr lang="ru-RU" sz="1800" b="1" dirty="0" smtClean="0"/>
              <a:t>Их образ тайный сохранила;</a:t>
            </a:r>
            <a:br>
              <a:rPr lang="ru-RU" sz="1800" b="1" dirty="0" smtClean="0"/>
            </a:br>
            <a:r>
              <a:rPr lang="ru-RU" sz="1800" b="1" dirty="0" smtClean="0"/>
              <a:t>Их после муза оживила:</a:t>
            </a:r>
            <a:br>
              <a:rPr lang="ru-RU" sz="1800" b="1" dirty="0" smtClean="0"/>
            </a:br>
            <a:r>
              <a:rPr lang="ru-RU" sz="1800" b="1" dirty="0" smtClean="0"/>
              <a:t>Так я, беспечен, воспевал</a:t>
            </a:r>
            <a:br>
              <a:rPr lang="ru-RU" sz="1800" b="1" dirty="0" smtClean="0"/>
            </a:br>
            <a:r>
              <a:rPr lang="ru-RU" sz="1800" b="1" dirty="0" smtClean="0"/>
              <a:t>И деву гор, мой идеал,</a:t>
            </a:r>
            <a:br>
              <a:rPr lang="ru-RU" sz="1800" b="1" dirty="0" smtClean="0"/>
            </a:br>
            <a:r>
              <a:rPr lang="ru-RU" sz="1800" b="1" dirty="0" smtClean="0"/>
              <a:t>И пленниц берегов </a:t>
            </a:r>
            <a:r>
              <a:rPr lang="ru-RU" sz="1800" b="1" dirty="0" err="1" smtClean="0"/>
              <a:t>Салгира</a:t>
            </a:r>
            <a:r>
              <a:rPr lang="ru-RU" sz="1800" b="1" dirty="0" smtClean="0"/>
              <a:t>.</a:t>
            </a:r>
            <a:r>
              <a:rPr lang="ru-RU" sz="1800" dirty="0" smtClean="0"/>
              <a:t> (гл.1, </a:t>
            </a:r>
            <a:r>
              <a:rPr lang="en-US" sz="1800" dirty="0" smtClean="0"/>
              <a:t>LVII</a:t>
            </a:r>
            <a:r>
              <a:rPr lang="ru-RU" sz="1800" dirty="0" smtClean="0"/>
              <a:t>)</a:t>
            </a:r>
            <a:r>
              <a:rPr lang="ru-RU" sz="1800" i="1" dirty="0" smtClean="0"/>
              <a:t> </a:t>
            </a:r>
            <a:endParaRPr lang="ru-RU" sz="1800" b="1" dirty="0" smtClean="0"/>
          </a:p>
          <a:p>
            <a:pPr>
              <a:buNone/>
            </a:pP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 </a:t>
            </a:r>
            <a:br>
              <a:rPr lang="ru-RU" sz="1800" dirty="0" smtClean="0"/>
            </a:b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Picture 4" descr="D:\Е.А.К\В работе-конкурсы+\А.С.Пушкин Евгений Онегин-иллюстрации\Ба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428605"/>
            <a:ext cx="2200275" cy="300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 descr="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714752"/>
            <a:ext cx="1871662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60648"/>
            <a:ext cx="6480720" cy="864096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Проверяю себя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142977" y="2000240"/>
          <a:ext cx="7429551" cy="2231084"/>
        </p:xfrm>
        <a:graphic>
          <a:graphicData uri="http://schemas.openxmlformats.org/drawingml/2006/table">
            <a:tbl>
              <a:tblPr/>
              <a:tblGrid>
                <a:gridCol w="1000131"/>
                <a:gridCol w="690242"/>
                <a:gridCol w="536965"/>
                <a:gridCol w="646668"/>
                <a:gridCol w="646668"/>
                <a:gridCol w="646668"/>
                <a:gridCol w="997428"/>
                <a:gridCol w="754927"/>
                <a:gridCol w="754927"/>
                <a:gridCol w="754927"/>
              </a:tblGrid>
              <a:tr h="70112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47625" marR="47625" marT="47625" marB="476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995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ССК</a:t>
                      </a:r>
                    </a:p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(СПП</a:t>
                      </a: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</a:p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БСП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ССП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БСП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СПП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БСП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ССП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ССК </a:t>
                      </a:r>
                    </a:p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(БСП</a:t>
                      </a: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</a:p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ССП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СПП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ССП</a:t>
                      </a:r>
                    </a:p>
                  </a:txBody>
                  <a:tcPr marL="47625" marR="47625" marT="47625" marB="476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ССК</a:t>
                      </a:r>
                    </a:p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(БСП+ССП)</a:t>
                      </a:r>
                    </a:p>
                  </a:txBody>
                  <a:tcPr marL="47625" marR="47625" marT="47625" marB="476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3" descr="D:\Е.А.К\В работе-конкурсы+\А.С.Пушкин. Евгений Онегин\1-we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4429132"/>
            <a:ext cx="2219121" cy="2181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         Количественный анализ сложных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        предложений в романе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А.С.Пушкина «Евгений Онегин»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285720" y="2000240"/>
          <a:ext cx="4857784" cy="3429024"/>
        </p:xfrm>
        <a:graphic>
          <a:graphicData uri="http://schemas.openxmlformats.org/presentationml/2006/ole">
            <p:oleObj spid="_x0000_s1029" name="Диаграмма" r:id="rId3" imgW="5086350" imgH="3391002" progId="MSGraph.Chart.8">
              <p:embed/>
            </p:oleObj>
          </a:graphicData>
        </a:graphic>
      </p:graphicFrame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4286248" y="3286124"/>
          <a:ext cx="4464875" cy="3381400"/>
        </p:xfrm>
        <a:graphic>
          <a:graphicData uri="http://schemas.openxmlformats.org/presentationml/2006/ole">
            <p:oleObj spid="_x0000_s1031" name="Диаграмма" r:id="rId4" imgW="5086350" imgH="3391002" progId="MSGraph.Chart.8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500166" y="1928802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Всего  в романе:532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500694" y="3214686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 </a:t>
            </a:r>
            <a:r>
              <a:rPr lang="ru-RU" b="1" smtClean="0"/>
              <a:t>глава романа:85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8993" y="1000108"/>
            <a:ext cx="4000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 «ПРЕСС»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1928802"/>
            <a:ext cx="757242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4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2143116"/>
            <a:ext cx="59293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ССК -это...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Во-первых,…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Во-вторых,…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Значит,  ССК- это…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Синквейн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ССК </a:t>
            </a:r>
            <a:r>
              <a:rPr lang="ru-RU" b="1" dirty="0" smtClean="0"/>
              <a:t>                                                        </a:t>
            </a:r>
          </a:p>
          <a:p>
            <a:r>
              <a:rPr lang="ru-RU" b="1" dirty="0" smtClean="0"/>
              <a:t>Союзные, бессоюзные                    </a:t>
            </a:r>
          </a:p>
          <a:p>
            <a:r>
              <a:rPr lang="ru-RU" b="1" dirty="0" smtClean="0"/>
              <a:t>Соединяют,  объединяют, дополняют</a:t>
            </a:r>
          </a:p>
          <a:p>
            <a:r>
              <a:rPr lang="ru-RU" b="1" dirty="0" smtClean="0"/>
              <a:t>Глубже передают ощущения и эмоции автора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  Многочленные сложные предложения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400" b="1" dirty="0" smtClean="0"/>
              <a:t>2 </a:t>
            </a:r>
            <a:r>
              <a:rPr lang="ru-RU" sz="2400" b="1" dirty="0" err="1" smtClean="0"/>
              <a:t>ур</a:t>
            </a:r>
            <a:r>
              <a:rPr lang="ru-RU" sz="2400" b="1" dirty="0" smtClean="0"/>
              <a:t>. Выписать и разобрать синтаксически три ССК из  поэмы Н.В.Гоголя «Мертвые души» </a:t>
            </a:r>
          </a:p>
          <a:p>
            <a:pPr lvl="0"/>
            <a:endParaRPr lang="ru-RU" sz="2400" b="1" dirty="0" smtClean="0"/>
          </a:p>
          <a:p>
            <a:pPr lvl="0"/>
            <a:r>
              <a:rPr lang="ru-RU" sz="2400" b="1" dirty="0" smtClean="0"/>
              <a:t>3ур.Используя различные виды сложных предложений, написать мини-сочинение «Что для меня дало изучение творчества А.С.Пушкина?»</a:t>
            </a:r>
          </a:p>
          <a:p>
            <a:pPr lvl="0"/>
            <a:endParaRPr lang="ru-RU" sz="2400" b="1" dirty="0" smtClean="0"/>
          </a:p>
          <a:p>
            <a:pPr lvl="0"/>
            <a:r>
              <a:rPr lang="ru-RU" sz="2400" b="1" dirty="0" smtClean="0"/>
              <a:t>4 </a:t>
            </a:r>
            <a:r>
              <a:rPr lang="ru-RU" sz="2400" b="1" dirty="0" err="1" smtClean="0"/>
              <a:t>ур</a:t>
            </a:r>
            <a:r>
              <a:rPr lang="ru-RU" sz="2400" b="1" dirty="0" smtClean="0"/>
              <a:t>. Продолжить исследование в МАН по теме                   « Сложные предложения в романе А.С.Пушкина «Евгений Онегин»</a:t>
            </a:r>
          </a:p>
          <a:p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8993" y="1000108"/>
            <a:ext cx="4000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1928802"/>
            <a:ext cx="757242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4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2143116"/>
            <a:ext cx="59293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714357"/>
            <a:ext cx="614365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Коллективное сочинение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«Что для меня дало изучение творчества А.С.Пушкина?»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6" name="Рисунок 3" descr="2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2643182"/>
            <a:ext cx="2700337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3" descr="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3071810"/>
            <a:ext cx="277177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3" descr="29.jpg"/>
          <p:cNvPicPr>
            <a:picLocks noGrp="1" noChangeAspect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1142976" y="3893470"/>
            <a:ext cx="2071702" cy="2964530"/>
          </a:xfrm>
          <a:noFill/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16" y="357166"/>
            <a:ext cx="2024063" cy="2895600"/>
          </a:xfrm>
          <a:prstGeom prst="rect">
            <a:avLst/>
          </a:prstGeom>
          <a:noFill/>
          <a:ln>
            <a:noFill/>
          </a:ln>
          <a:effectLst/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 rot="20925907">
            <a:off x="466817" y="2482491"/>
            <a:ext cx="2073757" cy="2605995"/>
          </a:xfrm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312876">
            <a:off x="5468327" y="3848203"/>
            <a:ext cx="1600200" cy="2716212"/>
          </a:xfrm>
          <a:prstGeom prst="rect">
            <a:avLst/>
          </a:prstGeom>
          <a:noFill/>
          <a:ln>
            <a:noFill/>
          </a:ln>
          <a:effectLst/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571480"/>
            <a:ext cx="59293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Орфографический практикум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500174"/>
            <a:ext cx="67866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ru-RU" sz="2400" b="1" dirty="0" smtClean="0"/>
              <a:t>Мы все учились понемногу</a:t>
            </a:r>
            <a:endParaRPr lang="ru-RU" sz="2400" b="1" dirty="0" smtClean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hangingPunct="0"/>
            <a:r>
              <a:rPr lang="ru-RU" sz="2400" b="1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Чему-нибудь и как-нибудь,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2400" b="1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Так воспитаньем, слава богу,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2400" b="1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 нас немудрено блеснуть.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</a:t>
            </a:r>
          </a:p>
          <a:p>
            <a:pPr lvl="0" eaLnBrk="0" hangingPunct="0"/>
            <a:r>
              <a:rPr lang="ru-RU" sz="24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А.С.Пушкин «Евгений Онегин»</a:t>
            </a:r>
            <a:r>
              <a:rPr lang="ru-RU" sz="2400" i="1" dirty="0" smtClean="0">
                <a:solidFill>
                  <a:srgbClr val="202124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(гл.1, V )</a:t>
            </a:r>
            <a:r>
              <a:rPr lang="ru-RU" sz="24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2400" i="1" dirty="0"/>
          </a:p>
        </p:txBody>
      </p:sp>
      <p:pic>
        <p:nvPicPr>
          <p:cNvPr id="5" name="Picture 5" descr="D:\Е.А.К\В работе-конкурсы+\А.С.Пушкин Евгений Онегин-иллюстрации\Последнее перо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3857628"/>
            <a:ext cx="2995082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Чему научились?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Что нового узнали на уроке?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Что было трудно?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Что было интересного?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чем практическое применение знаний?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3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4429132"/>
            <a:ext cx="1760405" cy="2027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 Все понял, все умею, смогу объяснить другому.</a:t>
            </a:r>
          </a:p>
          <a:p>
            <a:pPr>
              <a:defRPr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Все понял, все умею, но другому объяснить не смогу.</a:t>
            </a:r>
          </a:p>
          <a:p>
            <a:pPr>
              <a:defRPr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Мне надо еще все повторить, чтобы знать и уметь.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6" descr="у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786182" y="4357694"/>
            <a:ext cx="1924328" cy="22685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5"/>
          <p:cNvSpPr>
            <a:spLocks noChangeArrowheads="1" noChangeShapeType="1" noTextEdit="1"/>
          </p:cNvSpPr>
          <p:nvPr/>
        </p:nvSpPr>
        <p:spPr bwMode="auto">
          <a:xfrm>
            <a:off x="971550" y="1628775"/>
            <a:ext cx="1943100" cy="4310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50000">
                      <a:srgbClr val="760000"/>
                    </a:gs>
                    <a:gs pos="100000">
                      <a:srgbClr val="FF0000"/>
                    </a:gs>
                  </a:gsLst>
                  <a:lin ang="189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Я</a:t>
            </a:r>
          </a:p>
        </p:txBody>
      </p:sp>
      <p:sp>
        <p:nvSpPr>
          <p:cNvPr id="18435" name="Line 9"/>
          <p:cNvSpPr>
            <a:spLocks noChangeShapeType="1"/>
          </p:cNvSpPr>
          <p:nvPr/>
        </p:nvSpPr>
        <p:spPr bwMode="auto">
          <a:xfrm flipV="1">
            <a:off x="2843213" y="1916113"/>
            <a:ext cx="1657350" cy="12255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18436" name="Line 10"/>
          <p:cNvSpPr>
            <a:spLocks noChangeShapeType="1"/>
          </p:cNvSpPr>
          <p:nvPr/>
        </p:nvSpPr>
        <p:spPr bwMode="auto">
          <a:xfrm flipV="1">
            <a:off x="2843213" y="2924175"/>
            <a:ext cx="1657350" cy="3603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18437" name="Line 11"/>
          <p:cNvSpPr>
            <a:spLocks noChangeShapeType="1"/>
          </p:cNvSpPr>
          <p:nvPr/>
        </p:nvSpPr>
        <p:spPr bwMode="auto">
          <a:xfrm>
            <a:off x="2843213" y="3573463"/>
            <a:ext cx="1512887" cy="1079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18438" name="Line 12"/>
          <p:cNvSpPr>
            <a:spLocks noChangeShapeType="1"/>
          </p:cNvSpPr>
          <p:nvPr/>
        </p:nvSpPr>
        <p:spPr bwMode="auto">
          <a:xfrm>
            <a:off x="2843213" y="3789363"/>
            <a:ext cx="1657350" cy="22320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18439" name="Rectangle 13"/>
          <p:cNvSpPr>
            <a:spLocks noChangeArrowheads="1"/>
          </p:cNvSpPr>
          <p:nvPr/>
        </p:nvSpPr>
        <p:spPr bwMode="auto">
          <a:xfrm>
            <a:off x="2411413" y="185738"/>
            <a:ext cx="312805" cy="707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0" tIns="45697" rIns="91390" bIns="45697" anchor="ctr">
            <a:spAutoFit/>
          </a:bodyPr>
          <a:lstStyle/>
          <a:p>
            <a:r>
              <a:rPr lang="ru-RU" altLang="ru-RU" sz="4000" b="1" dirty="0" smtClean="0">
                <a:solidFill>
                  <a:srgbClr val="FF3300"/>
                </a:solidFill>
                <a:latin typeface="Times New Roman" pitchFamily="18" charset="0"/>
                <a:cs typeface="Arial" charset="0"/>
              </a:rPr>
              <a:t> </a:t>
            </a:r>
            <a:endParaRPr lang="uk-UA" altLang="ru-RU" sz="4000" b="1" dirty="0">
              <a:solidFill>
                <a:srgbClr val="FF33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8440" name="Rectangle 16"/>
          <p:cNvSpPr>
            <a:spLocks noChangeArrowheads="1"/>
          </p:cNvSpPr>
          <p:nvPr/>
        </p:nvSpPr>
        <p:spPr bwMode="auto">
          <a:xfrm>
            <a:off x="4481513" y="852488"/>
            <a:ext cx="2801937" cy="49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90" tIns="45697" rIns="91390" bIns="45697" anchor="ctr">
            <a:spAutoFit/>
          </a:bodyPr>
          <a:lstStyle/>
          <a:p>
            <a:r>
              <a:rPr lang="uk-UA" altLang="ru-RU" sz="3600" b="1" dirty="0">
                <a:latin typeface="Calibri" pitchFamily="34" charset="0"/>
                <a:cs typeface="Arial" charset="0"/>
              </a:rPr>
              <a:t>ученик</a:t>
            </a:r>
          </a:p>
          <a:p>
            <a:endParaRPr lang="uk-UA" altLang="ru-RU" sz="4000" b="1" dirty="0">
              <a:latin typeface="Calibri" pitchFamily="34" charset="0"/>
              <a:cs typeface="Arial" charset="0"/>
            </a:endParaRPr>
          </a:p>
          <a:p>
            <a:r>
              <a:rPr lang="uk-UA" altLang="ru-RU" sz="4000" b="1" dirty="0">
                <a:latin typeface="Calibri" pitchFamily="34" charset="0"/>
                <a:cs typeface="Arial" charset="0"/>
              </a:rPr>
              <a:t>личность</a:t>
            </a:r>
          </a:p>
          <a:p>
            <a:r>
              <a:rPr lang="uk-UA" altLang="ru-RU" sz="4000" b="1" dirty="0">
                <a:latin typeface="Calibri" pitchFamily="34" charset="0"/>
                <a:cs typeface="Arial" charset="0"/>
              </a:rPr>
              <a:t>творческая</a:t>
            </a:r>
          </a:p>
          <a:p>
            <a:endParaRPr lang="uk-UA" altLang="ru-RU" sz="4000" b="1" dirty="0">
              <a:latin typeface="Calibri" pitchFamily="34" charset="0"/>
              <a:cs typeface="Arial" charset="0"/>
            </a:endParaRPr>
          </a:p>
          <a:p>
            <a:r>
              <a:rPr lang="uk-UA" altLang="ru-RU" sz="4000" b="1" dirty="0">
                <a:latin typeface="Calibri" pitchFamily="34" charset="0"/>
                <a:cs typeface="Arial" charset="0"/>
              </a:rPr>
              <a:t>думаю,</a:t>
            </a:r>
          </a:p>
          <a:p>
            <a:r>
              <a:rPr lang="uk-UA" altLang="ru-RU" sz="4000" b="1" dirty="0">
                <a:latin typeface="Calibri" pitchFamily="34" charset="0"/>
                <a:cs typeface="Arial" charset="0"/>
              </a:rPr>
              <a:t> </a:t>
            </a:r>
          </a:p>
          <a:p>
            <a:r>
              <a:rPr lang="uk-UA" altLang="ru-RU" sz="4000" b="1" dirty="0">
                <a:latin typeface="Calibri" pitchFamily="34" charset="0"/>
                <a:cs typeface="Arial" charset="0"/>
              </a:rPr>
              <a:t>хочу знать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285728"/>
            <a:ext cx="57847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Умеешь сам - научи другого</a:t>
            </a:r>
            <a:endParaRPr lang="ru-RU" sz="36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639919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00166" y="928670"/>
            <a:ext cx="68580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/>
            <a:endParaRPr lang="ru-RU" sz="3200" b="1" dirty="0" smtClean="0">
              <a:solidFill>
                <a:srgbClr val="C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0850" algn="just"/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Алгоритм работы над ССК</a:t>
            </a:r>
            <a:endParaRPr lang="ru-RU" sz="3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 indent="450850" algn="just" eaLnBrk="0" hangingPunct="0"/>
            <a:endParaRPr lang="ru-RU" sz="24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0850" algn="just" eaLnBrk="0" hangingPunct="0"/>
            <a:endParaRPr lang="ru-RU" sz="24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0850" algn="just" eaLnBrk="0" hangingPunct="0"/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1. Выделить грамматическую основу;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 indent="450850" algn="just" eaLnBrk="0" hangingPunct="0"/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2. Указать границы предикативных частей;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 indent="450850" algn="just" eaLnBrk="0" hangingPunct="0"/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3. Определить вид связи простых предложений в составе сложного предложения;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 indent="450850" algn="just" eaLnBrk="0" hangingPunct="0"/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4. Построить схему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21287" y="3982998"/>
            <a:ext cx="31014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21286" y="500042"/>
            <a:ext cx="54083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Умеешь сам - научи другого</a:t>
            </a:r>
            <a:endParaRPr lang="ru-RU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92020" y="571480"/>
            <a:ext cx="33599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857233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85728"/>
            <a:ext cx="457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Найдите  4-е лишнее 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928670"/>
            <a:ext cx="4572000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/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1) а) [    ],и [    ].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 indent="450850" eaLnBrk="0" hangingPunct="0"/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   б) [    ], (чтобы.. .).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 indent="450850" eaLnBrk="0" hangingPunct="0"/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   в) [    ], ( когда.. ..).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 indent="450850"/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   г) [    ], [    ].</a:t>
            </a:r>
          </a:p>
          <a:p>
            <a:pPr lvl="0" indent="450850"/>
            <a:endParaRPr lang="ru-RU" sz="24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0850"/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2 ) а) [     ], ( что. . . ).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 indent="450850" eaLnBrk="0" hangingPunct="0"/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     б) [     ], но [     ].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 indent="450850" eaLnBrk="0" hangingPunct="0"/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     в) [     ], а [     ].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          г) [     ], и [     ].</a:t>
            </a:r>
            <a:r>
              <a:rPr lang="ru-RU" sz="2400" b="1" dirty="0" smtClean="0"/>
              <a:t> 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     3)   а) [     ] - [     ].</a:t>
            </a:r>
          </a:p>
          <a:p>
            <a:r>
              <a:rPr lang="ru-RU" sz="2400" b="1" dirty="0" smtClean="0"/>
              <a:t>           б) [     ]: [     ].</a:t>
            </a:r>
          </a:p>
          <a:p>
            <a:r>
              <a:rPr lang="ru-RU" sz="2400" b="1" dirty="0" smtClean="0"/>
              <a:t>           в) [     ], и [     ].</a:t>
            </a:r>
          </a:p>
          <a:p>
            <a:r>
              <a:rPr lang="ru-RU" sz="2400" b="1" dirty="0" smtClean="0"/>
              <a:t>           г) [     ]; [     ].</a:t>
            </a:r>
          </a:p>
          <a:p>
            <a:pPr lvl="0" indent="450850" eaLnBrk="0" hangingPunct="0"/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indent="450850" eaLnBrk="0" hangingPunct="0"/>
            <a:endParaRPr lang="ru-RU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0850" eaLnBrk="0" hangingPunct="0"/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92020" y="571480"/>
            <a:ext cx="33599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857233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85728"/>
            <a:ext cx="457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Найдите  4-е лишнее 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928670"/>
            <a:ext cx="4572000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/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1) а) [    ],и [    ].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 indent="450850" eaLnBrk="0" hangingPunct="0"/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   б) [    ], (чтобы.. .).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 indent="450850" eaLnBrk="0" hangingPunct="0"/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   в) [    ], ( когда.. ..).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 indent="450850"/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  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г) [    ], [    ].</a:t>
            </a:r>
          </a:p>
          <a:p>
            <a:pPr lvl="0" indent="450850"/>
            <a:endParaRPr lang="ru-RU" sz="24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0850"/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2 )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а) [     ], ( что. . . ).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indent="450850" eaLnBrk="0" hangingPunct="0"/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     б) [     ], но [     ].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 indent="450850" eaLnBrk="0" hangingPunct="0"/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      в) [     ], а [     ].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           г) [     ], и [     ].</a:t>
            </a:r>
            <a:r>
              <a:rPr lang="ru-RU" sz="2400" b="1" dirty="0" smtClean="0"/>
              <a:t> 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     3)   а) [     ] - [     ].</a:t>
            </a:r>
          </a:p>
          <a:p>
            <a:r>
              <a:rPr lang="ru-RU" sz="2400" b="1" dirty="0" smtClean="0"/>
              <a:t>            б) [     ]: [     ].</a:t>
            </a:r>
          </a:p>
          <a:p>
            <a:r>
              <a:rPr lang="ru-RU" sz="2400" b="1" dirty="0" smtClean="0"/>
              <a:t>   </a:t>
            </a:r>
            <a:r>
              <a:rPr lang="ru-RU" sz="2400" b="1" dirty="0" smtClean="0">
                <a:solidFill>
                  <a:srgbClr val="FF0000"/>
                </a:solidFill>
              </a:rPr>
              <a:t>         в) [     ], и [     ].</a:t>
            </a:r>
          </a:p>
          <a:p>
            <a:r>
              <a:rPr lang="ru-RU" sz="2400" b="1" dirty="0" smtClean="0"/>
              <a:t>             г) [     ]; [     ].</a:t>
            </a:r>
          </a:p>
          <a:p>
            <a:pPr lvl="0" indent="450850" eaLnBrk="0" hangingPunct="0"/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indent="450850" eaLnBrk="0" hangingPunct="0"/>
            <a:endParaRPr lang="ru-RU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0850" eaLnBrk="0" hangingPunct="0"/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92020" y="571480"/>
            <a:ext cx="33599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857233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85728"/>
            <a:ext cx="6286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 «Оживите картину»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928670"/>
            <a:ext cx="4572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eaLnBrk="0" hangingPunct="0"/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indent="450850" eaLnBrk="0" hangingPunct="0"/>
            <a:endParaRPr lang="ru-RU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0850" eaLnBrk="0" hangingPunct="0"/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4" descr="D:\Е.А.К\В работе-конкурсы+\А.С.Пушкин Евгений Онегин-иллюстрации\Онегин и Татьян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643050"/>
            <a:ext cx="271464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D:\Е.А.К\В работе-конкурсы+\А.С.Пушкин Евгений Онегин-иллюстрации\43288195.jpg Прощани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928670"/>
            <a:ext cx="228125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D:\Е.А.К\В работе-конкурсы+\А.С.Пушкин Евгений Онегин-иллюстрации\Татьяна 2.jpg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3143248"/>
            <a:ext cx="2556063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00034" y="5143512"/>
            <a:ext cx="55007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Определите  тип сложных  предложений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214546" y="571480"/>
            <a:ext cx="58579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Соотнесите вид связи.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85786" y="1785926"/>
          <a:ext cx="7786742" cy="4765392"/>
        </p:xfrm>
        <a:graphic>
          <a:graphicData uri="http://schemas.openxmlformats.org/drawingml/2006/table">
            <a:tbl>
              <a:tblPr/>
              <a:tblGrid>
                <a:gridCol w="3893371"/>
                <a:gridCol w="3893371"/>
              </a:tblGrid>
              <a:tr h="14542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1.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 Всего, что знал еще Евгений,</a:t>
                      </a:r>
                      <a:b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Пересказать мне недосуг;</a:t>
                      </a:r>
                      <a:b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Но в чем он истинный был гений,</a:t>
                      </a:r>
                      <a:b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Что знал он тверже всех наук…</a:t>
                      </a:r>
                      <a:b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(гл.1, 9)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А. сочинительная и бессоюзная связи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049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 Деревня, где скучал Евгений,</a:t>
                      </a:r>
                      <a:b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Была прелестный уголок;</a:t>
                      </a:r>
                      <a:b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Там друг невинных наслаждений</a:t>
                      </a:r>
                      <a:b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Благословить бы небо мог. ( гл.2, </a:t>
                      </a:r>
                      <a:r>
                        <a:rPr lang="ru-RU" sz="1600" b="1">
                          <a:solidFill>
                            <a:srgbClr val="333333"/>
                          </a:solidFill>
                          <a:latin typeface="Helvetica"/>
                          <a:ea typeface="Times New Roman"/>
                          <a:cs typeface="Times New Roman"/>
                        </a:rPr>
                        <a:t>1)</a:t>
                      </a:r>
                      <a:endParaRPr lang="ru-RU" sz="16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Б. сочинительная и подчинительная связи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6338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355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Всех прежде вас оставил он;</a:t>
                      </a:r>
                      <a:b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И правда то, что в наши лета</a:t>
                      </a:r>
                      <a:b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Довольно скучен высший тон;</a:t>
                      </a:r>
                      <a:b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(гл.7. </a:t>
                      </a:r>
                      <a:r>
                        <a:rPr lang="ru-RU" sz="1600" b="0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XLII)</a:t>
                      </a:r>
                      <a:endParaRPr lang="ru-RU" sz="16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В. подчинительная и бессоюзная связи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72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  </a:t>
                      </a: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Прошла любовь, явилась муза,</a:t>
                      </a:r>
                      <a:b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И прояснился темный ум.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(гл.7, 19)</a:t>
                      </a:r>
                      <a:endParaRPr lang="ru-RU" sz="16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Г. сочинительная, подчинительная и бессоюзная связи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214546" y="571480"/>
            <a:ext cx="58579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Соотнесите вид связи.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85786" y="1785926"/>
          <a:ext cx="7786742" cy="4737255"/>
        </p:xfrm>
        <a:graphic>
          <a:graphicData uri="http://schemas.openxmlformats.org/drawingml/2006/table">
            <a:tbl>
              <a:tblPr/>
              <a:tblGrid>
                <a:gridCol w="3893371"/>
                <a:gridCol w="3893371"/>
              </a:tblGrid>
              <a:tr h="12858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1.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 Всего, что знал еще Евгений,</a:t>
                      </a:r>
                      <a:b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Пересказать мне недосуг;</a:t>
                      </a:r>
                      <a:b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Но в чем он истинный был гений,</a:t>
                      </a:r>
                      <a:b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Что знал он тверже всех наук</a:t>
                      </a: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…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(гл.1, 9)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А. сочинительная и бессоюзная связи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049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 Деревня, где скучал Евгений,</a:t>
                      </a:r>
                      <a:b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Была прелестный уголок;</a:t>
                      </a:r>
                      <a:b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Там друг невинных наслаждений</a:t>
                      </a:r>
                      <a:b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Благословить бы небо мог. ( гл.2, </a:t>
                      </a:r>
                      <a:r>
                        <a:rPr lang="ru-RU" sz="1600" b="1">
                          <a:solidFill>
                            <a:srgbClr val="333333"/>
                          </a:solidFill>
                          <a:latin typeface="Helvetica"/>
                          <a:ea typeface="Times New Roman"/>
                          <a:cs typeface="Times New Roman"/>
                        </a:rPr>
                        <a:t>1)</a:t>
                      </a:r>
                      <a:endParaRPr lang="ru-RU" sz="16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Б. сочинительная и подчинительная связи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6338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355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Всех прежде вас оставил он;</a:t>
                      </a:r>
                      <a:b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И правда то, что в наши лета</a:t>
                      </a:r>
                      <a:b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Довольно скучен высший тон;</a:t>
                      </a:r>
                      <a:b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(гл.7. </a:t>
                      </a:r>
                      <a:r>
                        <a:rPr lang="ru-RU" sz="1600" b="0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XLII)</a:t>
                      </a:r>
                      <a:endParaRPr lang="ru-RU" sz="16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В. подчинительная и бессоюзная связи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72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 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Прошла любовь, явилась муза,</a:t>
                      </a:r>
                      <a:b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И прояснился темный ум.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(гл.7, 19)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Г. сочинительная, подчинительная и бессоюзная связи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Ответ: 1-Б, 2-В, 3-Г, 4-А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7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F7F7F"/>
      </a:hlink>
      <a:folHlink>
        <a:srgbClr val="7F7F7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</TotalTime>
  <Words>588</Words>
  <Application>Microsoft Office PowerPoint</Application>
  <PresentationFormat>Экран (4:3)</PresentationFormat>
  <Paragraphs>225</Paragraphs>
  <Slides>21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Тема Office</vt:lpstr>
      <vt:lpstr>Диаграмма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Подготовка к ЕГЭ Комплексный анализ текст</vt:lpstr>
      <vt:lpstr>Слайд 11</vt:lpstr>
      <vt:lpstr> Тесты</vt:lpstr>
      <vt:lpstr>Тесты</vt:lpstr>
      <vt:lpstr> Проверяю себя</vt:lpstr>
      <vt:lpstr>         Количественный анализ сложных          предложений в романе  А.С.Пушкина «Евгений Онегин» </vt:lpstr>
      <vt:lpstr>Слайд 16</vt:lpstr>
      <vt:lpstr>Синквейн</vt:lpstr>
      <vt:lpstr>Домашнее задание </vt:lpstr>
      <vt:lpstr>Слайд 19</vt:lpstr>
      <vt:lpstr>Рефлексия </vt:lpstr>
      <vt:lpstr>Рефлексия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51</cp:revision>
  <dcterms:created xsi:type="dcterms:W3CDTF">2014-06-24T15:51:35Z</dcterms:created>
  <dcterms:modified xsi:type="dcterms:W3CDTF">2021-03-01T14:33:09Z</dcterms:modified>
</cp:coreProperties>
</file>