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58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-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algn="ctr">
              <a:defRPr sz="5400"/>
            </a:pPr>
            <a:r>
              <a:rPr lang="en-US" sz="5400" b="1" dirty="0" err="1" smtClean="0">
                <a:solidFill>
                  <a:schemeClr val="bg1"/>
                </a:solidFill>
              </a:rPr>
              <a:t>Nombre</a:t>
            </a:r>
            <a:r>
              <a:rPr lang="en-US" sz="5400" b="1" baseline="0" dirty="0" smtClean="0">
                <a:solidFill>
                  <a:schemeClr val="bg1"/>
                </a:solidFill>
              </a:rPr>
              <a:t> de </a:t>
            </a:r>
            <a:r>
              <a:rPr lang="en-US" sz="5400" b="1" baseline="0" dirty="0" err="1" smtClean="0">
                <a:solidFill>
                  <a:schemeClr val="bg1"/>
                </a:solidFill>
              </a:rPr>
              <a:t>r</a:t>
            </a:r>
            <a:r>
              <a:rPr lang="en-US" sz="5400" b="1" baseline="0" dirty="0" err="1" smtClean="0">
                <a:solidFill>
                  <a:schemeClr val="bg1"/>
                </a:solidFill>
                <a:latin typeface="Calibri"/>
              </a:rPr>
              <a:t>éfugiés</a:t>
            </a:r>
            <a:endParaRPr lang="ru-RU" sz="5400" b="1" dirty="0">
              <a:solidFill>
                <a:schemeClr val="bg1"/>
              </a:solidFill>
            </a:endParaRPr>
          </a:p>
        </c:rich>
      </c:tx>
      <c:layout>
        <c:manualLayout>
          <c:xMode val="edge"/>
          <c:yMode val="edge"/>
          <c:x val="6.0573048999564755E-2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3338919973446736"/>
          <c:y val="0.14981337144543747"/>
          <c:w val="0.86661080026553294"/>
          <c:h val="0.7155951004397526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Число беженцев</c:v>
                </c:pt>
              </c:strCache>
            </c:strRef>
          </c:tx>
          <c:invertIfNegative val="0"/>
          <c:cat>
            <c:numRef>
              <c:f>Лист1!$A$2:$A$7</c:f>
              <c:numCache>
                <c:formatCode>General</c:formatCode>
                <c:ptCount val="6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49000</c:v>
                </c:pt>
                <c:pt idx="1">
                  <c:v>54000</c:v>
                </c:pt>
                <c:pt idx="2">
                  <c:v>78000</c:v>
                </c:pt>
                <c:pt idx="3">
                  <c:v>128000</c:v>
                </c:pt>
                <c:pt idx="4">
                  <c:v>203000</c:v>
                </c:pt>
                <c:pt idx="5">
                  <c:v>363000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4FB-49E2-B40B-DA9E0568843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cat>
            <c:numRef>
              <c:f>Лист1!$A$2:$A$7</c:f>
              <c:numCache>
                <c:formatCode>General</c:formatCode>
                <c:ptCount val="6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</c:numCache>
            </c:numRef>
          </c:cat>
          <c:val>
            <c:numRef>
              <c:f>Лист1!$C$2:$C$7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1-A4FB-49E2-B40B-DA9E05688434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numRef>
              <c:f>Лист1!$A$2:$A$7</c:f>
              <c:numCache>
                <c:formatCode>General</c:formatCode>
                <c:ptCount val="6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</c:numCache>
            </c:numRef>
          </c:cat>
          <c:val>
            <c:numRef>
              <c:f>Лист1!$D$2:$D$7</c:f>
              <c:numCache>
                <c:formatCode>General</c:formatCode>
                <c:ptCount val="6"/>
              </c:numCache>
            </c:numRef>
          </c:val>
          <c:extLst>
            <c:ext xmlns:c16="http://schemas.microsoft.com/office/drawing/2014/chart" uri="{C3380CC4-5D6E-409C-BE32-E72D297353CC}">
              <c16:uniqueId val="{00000002-A4FB-49E2-B40B-DA9E056884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100"/>
        <c:axId val="59729792"/>
        <c:axId val="59731328"/>
      </c:barChart>
      <c:catAx>
        <c:axId val="597297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59731328"/>
        <c:crosses val="autoZero"/>
        <c:auto val="1"/>
        <c:lblAlgn val="ctr"/>
        <c:lblOffset val="100"/>
        <c:noMultiLvlLbl val="0"/>
      </c:catAx>
      <c:valAx>
        <c:axId val="59731328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spPr>
          <a:ln w="9525">
            <a:solidFill>
              <a:schemeClr val="accent2">
                <a:lumMod val="75000"/>
              </a:schemeClr>
            </a:solidFill>
          </a:ln>
        </c:spPr>
        <c:crossAx val="5972979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3140968"/>
            <a:ext cx="7772400" cy="14700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cologne-germany-h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058400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TextBox 5"/>
          <p:cNvSpPr txBox="1"/>
          <p:nvPr/>
        </p:nvSpPr>
        <p:spPr>
          <a:xfrm>
            <a:off x="0" y="332656"/>
            <a:ext cx="76328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 err="1" smtClean="0">
                <a:solidFill>
                  <a:srgbClr val="FFFF00"/>
                </a:solidFill>
              </a:rPr>
              <a:t>L`Allemagne</a:t>
            </a:r>
            <a:endParaRPr lang="ru-RU" sz="7200" b="1" dirty="0">
              <a:solidFill>
                <a:srgbClr val="FFFF00"/>
              </a:solidFill>
            </a:endParaRPr>
          </a:p>
        </p:txBody>
      </p:sp>
      <p:pic>
        <p:nvPicPr>
          <p:cNvPr id="7" name="Рисунок 6" descr="germanskiy-flag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404664"/>
            <a:ext cx="3605386" cy="2177653"/>
          </a:xfrm>
          <a:prstGeom prst="rect">
            <a:avLst/>
          </a:prstGeom>
        </p:spPr>
      </p:pic>
      <p:pic>
        <p:nvPicPr>
          <p:cNvPr id="8" name="Рисунок 7" descr="gerb-germanii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32040" y="2996952"/>
            <a:ext cx="2574032" cy="3217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germaniya_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Содержимое 7" descr="7469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6" name="Рисунок 5" descr="migr2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3928" y="3933056"/>
            <a:ext cx="4752528" cy="2673297"/>
          </a:xfrm>
          <a:prstGeom prst="rect">
            <a:avLst/>
          </a:prstGeom>
        </p:spPr>
      </p:pic>
      <p:pic>
        <p:nvPicPr>
          <p:cNvPr id="7" name="Рисунок 6" descr="RIAN_02696065.LR_.ru_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3528" y="3861048"/>
            <a:ext cx="3995936" cy="266395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0992" y="0"/>
            <a:ext cx="907300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 smtClean="0"/>
              <a:t>Tout le monde sait que l'Allemagne est le pays le plus attractif pour les réfugiés, qui font au moment plus de 500000 de personnes. Leur but est L`Allemagne</a:t>
            </a:r>
            <a:r>
              <a:rPr lang="ru-RU" sz="3600" b="1" dirty="0" smtClean="0"/>
              <a:t>. </a:t>
            </a:r>
            <a:r>
              <a:rPr lang="en-US" sz="3600" b="1" dirty="0" smtClean="0"/>
              <a:t>On </a:t>
            </a:r>
            <a:r>
              <a:rPr lang="en-US" sz="3600" b="1" dirty="0" err="1" smtClean="0"/>
              <a:t>est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obligé</a:t>
            </a:r>
            <a:r>
              <a:rPr lang="en-US" sz="3600" b="1" dirty="0" smtClean="0"/>
              <a:t> de </a:t>
            </a:r>
            <a:r>
              <a:rPr lang="en-US" sz="3600" b="1" dirty="0" err="1" smtClean="0"/>
              <a:t>créer</a:t>
            </a:r>
            <a:r>
              <a:rPr lang="en-US" sz="3600" b="1" dirty="0" smtClean="0"/>
              <a:t> les </a:t>
            </a:r>
            <a:r>
              <a:rPr lang="en-US" sz="3600" b="1" dirty="0" err="1" smtClean="0"/>
              <a:t>Centres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humanitaires</a:t>
            </a:r>
            <a:r>
              <a:rPr lang="en-US" sz="3600" b="1" dirty="0" smtClean="0"/>
              <a:t> pour le </a:t>
            </a:r>
            <a:r>
              <a:rPr lang="en-US" sz="3600" b="1" dirty="0" err="1" smtClean="0"/>
              <a:t>logement</a:t>
            </a:r>
            <a:r>
              <a:rPr lang="en-US" sz="3600" b="1" dirty="0" smtClean="0"/>
              <a:t> des </a:t>
            </a:r>
            <a:r>
              <a:rPr lang="en-US" sz="3600" b="1" dirty="0" err="1" smtClean="0"/>
              <a:t>refugies</a:t>
            </a:r>
            <a:r>
              <a:rPr lang="en-US" sz="3600" b="1" dirty="0" smtClean="0"/>
              <a:t>. On </a:t>
            </a:r>
            <a:r>
              <a:rPr lang="en-US" sz="3600" b="1" dirty="0" err="1" smtClean="0"/>
              <a:t>leur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donne</a:t>
            </a:r>
            <a:r>
              <a:rPr lang="en-US" sz="3600" b="1" dirty="0" smtClean="0"/>
              <a:t> des </a:t>
            </a:r>
            <a:r>
              <a:rPr lang="en-US" sz="3600" b="1" dirty="0" err="1" smtClean="0"/>
              <a:t>vetements</a:t>
            </a:r>
            <a:r>
              <a:rPr lang="ru-RU" sz="3600" b="1" dirty="0" smtClean="0"/>
              <a:t>,</a:t>
            </a:r>
            <a:r>
              <a:rPr lang="en-US" sz="3600" b="1" dirty="0" smtClean="0"/>
              <a:t>la </a:t>
            </a:r>
            <a:r>
              <a:rPr lang="en-US" sz="3600" b="1" dirty="0" err="1" smtClean="0"/>
              <a:t>nourriture</a:t>
            </a:r>
            <a:r>
              <a:rPr lang="en-US" sz="3600" b="1" dirty="0" smtClean="0"/>
              <a:t> et 143 </a:t>
            </a:r>
            <a:r>
              <a:rPr lang="en-US" sz="3600" b="1" dirty="0" err="1" smtClean="0"/>
              <a:t>euros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supplementaires</a:t>
            </a:r>
            <a:r>
              <a:rPr lang="en-US" sz="3600" b="1" dirty="0" smtClean="0"/>
              <a:t> par </a:t>
            </a:r>
            <a:r>
              <a:rPr lang="en-US" sz="3600" b="1" dirty="0" err="1" smtClean="0"/>
              <a:t>mois</a:t>
            </a:r>
            <a:r>
              <a:rPr lang="ru-RU" sz="3600" b="1" dirty="0" smtClean="0"/>
              <a:t>.</a:t>
            </a:r>
            <a:r>
              <a:rPr lang="en-US" sz="3600" b="1" dirty="0" smtClean="0"/>
              <a:t> </a:t>
            </a:r>
            <a:endParaRPr lang="fr-FR" sz="36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Рисунок 7" descr="inx108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68560" y="0"/>
            <a:ext cx="10126885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-285784" y="188640"/>
            <a:ext cx="978700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 smtClean="0"/>
              <a:t>Selon le Ministère d’affaires intérieurs d’Allemagne, depuis le début de l'année 758.000 réfugiés ont été enregistrés en Allemagne.Au cours des derniers mois, </a:t>
            </a:r>
            <a:r>
              <a:rPr lang="fr-FR" sz="3600" b="1" dirty="0" smtClean="0"/>
              <a:t>le</a:t>
            </a:r>
            <a:r>
              <a:rPr lang="fr-FR" sz="3600" b="1" dirty="0" smtClean="0"/>
              <a:t> nombre </a:t>
            </a:r>
            <a:r>
              <a:rPr lang="fr-FR" sz="3600" b="1" dirty="0" smtClean="0"/>
              <a:t>de réfugiés </a:t>
            </a:r>
            <a:r>
              <a:rPr lang="fr-FR" sz="3600" b="1" dirty="0"/>
              <a:t>n’a pas changé : </a:t>
            </a:r>
            <a:r>
              <a:rPr lang="fr-FR" sz="3600" b="1" dirty="0" smtClean="0"/>
              <a:t>200 000 environ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romanticheskaia-doroga-germanii-tur-13870324489473_w990h7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000163" y="0"/>
            <a:ext cx="10144164" cy="6896688"/>
          </a:xfrm>
        </p:spPr>
      </p:pic>
      <p:sp>
        <p:nvSpPr>
          <p:cNvPr id="5" name="TextBox 4"/>
          <p:cNvSpPr txBox="1"/>
          <p:nvPr/>
        </p:nvSpPr>
        <p:spPr>
          <a:xfrm>
            <a:off x="-714412" y="0"/>
            <a:ext cx="964413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200" b="1" dirty="0" smtClean="0"/>
          </a:p>
          <a:p>
            <a:endParaRPr lang="en-US" sz="3200" b="1" dirty="0" smtClean="0"/>
          </a:p>
          <a:p>
            <a:endParaRPr lang="en-US" sz="3200" b="1" dirty="0" smtClean="0"/>
          </a:p>
          <a:p>
            <a:endParaRPr lang="ru-RU" sz="3200" b="1" dirty="0"/>
          </a:p>
        </p:txBody>
      </p:sp>
      <p:pic>
        <p:nvPicPr>
          <p:cNvPr id="7" name="Рисунок 6" descr="7469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972616" y="0"/>
            <a:ext cx="10116616" cy="7101408"/>
          </a:xfrm>
          <a:prstGeom prst="rect">
            <a:avLst/>
          </a:prstGeom>
        </p:spPr>
      </p:pic>
      <p:graphicFrame>
        <p:nvGraphicFramePr>
          <p:cNvPr id="8" name="Диаграмма 7"/>
          <p:cNvGraphicFramePr/>
          <p:nvPr/>
        </p:nvGraphicFramePr>
        <p:xfrm>
          <a:off x="-785850" y="0"/>
          <a:ext cx="9722408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7469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24544" y="0"/>
            <a:ext cx="9468544" cy="7101408"/>
          </a:xfrm>
          <a:prstGeom prst="rect">
            <a:avLst/>
          </a:prstGeom>
        </p:spPr>
      </p:pic>
      <p:pic>
        <p:nvPicPr>
          <p:cNvPr id="5" name="Рисунок 4" descr="339761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684584" y="0"/>
            <a:ext cx="10315572" cy="7176817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500098" y="0"/>
            <a:ext cx="9879132" cy="6264696"/>
          </a:xfrm>
        </p:spPr>
        <p:txBody>
          <a:bodyPr>
            <a:normAutofit/>
          </a:bodyPr>
          <a:lstStyle/>
          <a:p>
            <a:pPr algn="ctr"/>
            <a:r>
              <a:rPr lang="fr-FR" b="1" dirty="0" smtClean="0">
                <a:solidFill>
                  <a:srgbClr val="FFFF00"/>
                </a:solidFill>
              </a:rPr>
              <a:t>Le gouvernement fait beaucoup pour aider les toxicomanes, les immigrants et les réfugiés dans les prisons. Au cours des dernières années, le nombre de personnes sans-abri a été réduite avec l'aide de divers fonds. Sans-abri sont principalement des toxicomanes qui vendent leur maison pour acheter de la drogue.</a:t>
            </a:r>
          </a:p>
          <a:p>
            <a:pPr>
              <a:buNone/>
            </a:pPr>
            <a:endParaRPr lang="fr-FR" dirty="0" smtClean="0">
              <a:solidFill>
                <a:schemeClr val="bg1"/>
              </a:solidFill>
            </a:endParaRPr>
          </a:p>
        </p:txBody>
      </p:sp>
      <p:pic>
        <p:nvPicPr>
          <p:cNvPr id="7" name="Рисунок 6" descr="germany_uk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11960" y="3573016"/>
            <a:ext cx="4687168" cy="3084157"/>
          </a:xfrm>
          <a:prstGeom prst="rect">
            <a:avLst/>
          </a:prstGeom>
        </p:spPr>
      </p:pic>
      <p:pic>
        <p:nvPicPr>
          <p:cNvPr id="8" name="Рисунок 7" descr="18752_66753_l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87624" y="4670084"/>
            <a:ext cx="3264024" cy="21879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152</Words>
  <Application>Microsoft Office PowerPoint</Application>
  <PresentationFormat>Экран (4:3)</PresentationFormat>
  <Paragraphs>7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8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Дашкент)</dc:creator>
  <cp:lastModifiedBy>Оксана</cp:lastModifiedBy>
  <cp:revision>29</cp:revision>
  <dcterms:created xsi:type="dcterms:W3CDTF">2016-02-16T15:17:53Z</dcterms:created>
  <dcterms:modified xsi:type="dcterms:W3CDTF">2022-02-17T07:29:22Z</dcterms:modified>
</cp:coreProperties>
</file>