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9"/>
  </p:notesMasterIdLst>
  <p:sldIdLst>
    <p:sldId id="256" r:id="rId2"/>
    <p:sldId id="257" r:id="rId3"/>
    <p:sldId id="258" r:id="rId4"/>
    <p:sldId id="259" r:id="rId5"/>
    <p:sldId id="266" r:id="rId6"/>
    <p:sldId id="267" r:id="rId7"/>
    <p:sldId id="262" r:id="rId8"/>
    <p:sldId id="272" r:id="rId9"/>
    <p:sldId id="260" r:id="rId10"/>
    <p:sldId id="284" r:id="rId11"/>
    <p:sldId id="270" r:id="rId12"/>
    <p:sldId id="263" r:id="rId13"/>
    <p:sldId id="285" r:id="rId14"/>
    <p:sldId id="264" r:id="rId15"/>
    <p:sldId id="261" r:id="rId16"/>
    <p:sldId id="282" r:id="rId17"/>
    <p:sldId id="265" r:id="rId18"/>
    <p:sldId id="281" r:id="rId19"/>
    <p:sldId id="273" r:id="rId20"/>
    <p:sldId id="274" r:id="rId21"/>
    <p:sldId id="283" r:id="rId22"/>
    <p:sldId id="275" r:id="rId23"/>
    <p:sldId id="276" r:id="rId24"/>
    <p:sldId id="277" r:id="rId25"/>
    <p:sldId id="278" r:id="rId26"/>
    <p:sldId id="279" r:id="rId27"/>
    <p:sldId id="286" r:id="rId28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CC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F6B39B18-5FBA-44D4-91E0-32AEF688F02E}" type="datetimeFigureOut">
              <a:rPr lang="ru-RU"/>
              <a:pPr>
                <a:defRPr/>
              </a:pPr>
              <a:t>11.05.2026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E2A7C89B-A48A-442C-9E2A-29E4306C75E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61358031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6866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36867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EF53D4BA-2519-47E4-83C5-9F8EAA1522CC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22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2A7C89B-A48A-442C-9E2A-29E4306C75E4}" type="slidenum">
              <a:rPr lang="ru-RU" smtClean="0"/>
              <a:pPr>
                <a:defRPr/>
              </a:pPr>
              <a:t>27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CB8E60-FE1A-45D3-B3DD-39BFC91031E0}" type="datetimeFigureOut">
              <a:rPr lang="ru-RU"/>
              <a:pPr>
                <a:defRPr/>
              </a:pPr>
              <a:t>11.05.2026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95C6F2-09B8-4653-9335-7DE8D7CB6E4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3DBBFA-4A63-4FF1-832C-1BEE920BD9D8}" type="datetimeFigureOut">
              <a:rPr lang="ru-RU"/>
              <a:pPr>
                <a:defRPr/>
              </a:pPr>
              <a:t>11.05.2026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0C57FD-C0E7-4AF8-89D9-6E430F1E79D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7F3719-B6BC-4A84-BE96-C50060DC4E47}" type="datetimeFigureOut">
              <a:rPr lang="ru-RU"/>
              <a:pPr>
                <a:defRPr/>
              </a:pPr>
              <a:t>11.05.2026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643C1C-0CFE-4CA0-B422-EAB5573F1EF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EF9B99-4F7A-490E-BDBD-D6A0B14D0EDE}" type="datetimeFigureOut">
              <a:rPr lang="ru-RU"/>
              <a:pPr>
                <a:defRPr/>
              </a:pPr>
              <a:t>11.05.2026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B05015-D5AC-476E-AFB0-57877FE7AE3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A28FCB-1179-4836-A21F-334783D1F600}" type="datetimeFigureOut">
              <a:rPr lang="ru-RU"/>
              <a:pPr>
                <a:defRPr/>
              </a:pPr>
              <a:t>11.05.2026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5A0C63-7D6D-4771-B783-3A42B2A37E3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05DCB8-DDA3-4E90-8C34-B60DFFE8B1BE}" type="datetimeFigureOut">
              <a:rPr lang="ru-RU"/>
              <a:pPr>
                <a:defRPr/>
              </a:pPr>
              <a:t>11.05.2026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3A03C8-490E-4AF2-9213-27913955AE6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44553D-646C-4711-BAC0-E9753A082161}" type="datetimeFigureOut">
              <a:rPr lang="ru-RU"/>
              <a:pPr>
                <a:defRPr/>
              </a:pPr>
              <a:t>11.05.2026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ECBA4A-8A5A-4656-B85F-B14DBEA3384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5AD98C-65AB-4407-8052-87950E9A59C4}" type="datetimeFigureOut">
              <a:rPr lang="ru-RU"/>
              <a:pPr>
                <a:defRPr/>
              </a:pPr>
              <a:t>11.05.2026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8B2154-15B3-4495-A627-79854296B35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B3EF21-FA0E-45C0-AB1A-AE12F595B8FB}" type="datetimeFigureOut">
              <a:rPr lang="ru-RU"/>
              <a:pPr>
                <a:defRPr/>
              </a:pPr>
              <a:t>11.05.2026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143E8-5953-43EE-AAA6-EC559C9A9C0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1A3E3A-B045-4D1D-B89D-3C5F37BA8D72}" type="datetimeFigureOut">
              <a:rPr lang="ru-RU"/>
              <a:pPr>
                <a:defRPr/>
              </a:pPr>
              <a:t>11.05.2026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57F951-F3FE-447B-9222-292EBC8203E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478220-B3F4-4DF5-92F7-8044CEC47D98}" type="datetimeFigureOut">
              <a:rPr lang="ru-RU"/>
              <a:pPr>
                <a:defRPr/>
              </a:pPr>
              <a:t>11.05.2026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D006A8-C80D-42DC-8A0A-669F9BD9E82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74E71F73-7940-4D54-B719-98657E7608AD}" type="datetimeFigureOut">
              <a:rPr lang="ru-RU"/>
              <a:pPr>
                <a:defRPr/>
              </a:pPr>
              <a:t>11.05.2026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076DB028-9456-4F2A-AFC3-66A4DFFF902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7.pn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jpeg"/><Relationship Id="rId3" Type="http://schemas.openxmlformats.org/officeDocument/2006/relationships/image" Target="../media/image1.jpeg"/><Relationship Id="rId7" Type="http://schemas.openxmlformats.org/officeDocument/2006/relationships/image" Target="../media/image3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jpeg"/><Relationship Id="rId11" Type="http://schemas.openxmlformats.org/officeDocument/2006/relationships/image" Target="../media/image35.jpeg"/><Relationship Id="rId5" Type="http://schemas.openxmlformats.org/officeDocument/2006/relationships/image" Target="../media/image29.jpeg"/><Relationship Id="rId10" Type="http://schemas.openxmlformats.org/officeDocument/2006/relationships/image" Target="../media/image34.jpeg"/><Relationship Id="rId4" Type="http://schemas.openxmlformats.org/officeDocument/2006/relationships/image" Target="../media/image28.jpeg"/><Relationship Id="rId9" Type="http://schemas.openxmlformats.org/officeDocument/2006/relationships/image" Target="../media/image33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jpeg"/><Relationship Id="rId5" Type="http://schemas.openxmlformats.org/officeDocument/2006/relationships/image" Target="../media/image5.png"/><Relationship Id="rId4" Type="http://schemas.openxmlformats.org/officeDocument/2006/relationships/image" Target="../media/image4.jpeg"/><Relationship Id="rId9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g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Picture 3" descr="C:\Users\User\Desktop\Урок 25. 02.20\Урок\Урок 25.02.2020\bluewave-bkg-1980light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38" name="Rectangle 1"/>
          <p:cNvSpPr>
            <a:spLocks noChangeArrowheads="1"/>
          </p:cNvSpPr>
          <p:nvPr/>
        </p:nvSpPr>
        <p:spPr bwMode="auto">
          <a:xfrm>
            <a:off x="1000125" y="5500688"/>
            <a:ext cx="757237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r>
              <a:rPr lang="ru-RU" sz="2000" b="1" dirty="0">
                <a:latin typeface="Comic Sans MS" pitchFamily="66" charset="0"/>
                <a:cs typeface="Times New Roman" pitchFamily="18" charset="0"/>
              </a:rPr>
              <a:t>Познание начинается с удивления.</a:t>
            </a:r>
            <a:r>
              <a:rPr lang="ru-RU" sz="2000" b="1" i="1" dirty="0">
                <a:latin typeface="Comic Sans MS" pitchFamily="66" charset="0"/>
                <a:cs typeface="Times New Roman" pitchFamily="18" charset="0"/>
              </a:rPr>
              <a:t> </a:t>
            </a:r>
            <a:r>
              <a:rPr lang="ru-RU" sz="2000" i="1" dirty="0">
                <a:latin typeface="Comic Sans MS" pitchFamily="66" charset="0"/>
                <a:cs typeface="Times New Roman" pitchFamily="18" charset="0"/>
              </a:rPr>
              <a:t>(Аристотель)</a:t>
            </a:r>
            <a:endParaRPr lang="ru-RU" sz="2000" dirty="0">
              <a:latin typeface="Comic Sans MS" pitchFamily="66" charset="0"/>
              <a:cs typeface="Arial" charset="0"/>
            </a:endParaRPr>
          </a:p>
        </p:txBody>
      </p:sp>
      <p:sp>
        <p:nvSpPr>
          <p:cNvPr id="14339" name="Прямоугольник 2"/>
          <p:cNvSpPr>
            <a:spLocks noChangeArrowheads="1"/>
          </p:cNvSpPr>
          <p:nvPr/>
        </p:nvSpPr>
        <p:spPr bwMode="auto">
          <a:xfrm>
            <a:off x="214313" y="214313"/>
            <a:ext cx="7215187" cy="163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 b="1" dirty="0">
                <a:solidFill>
                  <a:srgbClr val="000000"/>
                </a:solidFill>
                <a:latin typeface="Comic Sans MS" pitchFamily="66" charset="0"/>
                <a:ea typeface="Times New Roman" pitchFamily="18" charset="0"/>
                <a:cs typeface="Arial" charset="0"/>
              </a:rPr>
              <a:t>Три пути ведут к знанию: </a:t>
            </a:r>
          </a:p>
          <a:p>
            <a:pPr eaLnBrk="0" hangingPunct="0"/>
            <a:r>
              <a:rPr lang="ru-RU" sz="2000" b="1" dirty="0">
                <a:solidFill>
                  <a:srgbClr val="000000"/>
                </a:solidFill>
                <a:latin typeface="Comic Sans MS" pitchFamily="66" charset="0"/>
                <a:ea typeface="Times New Roman" pitchFamily="18" charset="0"/>
                <a:cs typeface="Arial" charset="0"/>
              </a:rPr>
              <a:t>путь размышления - это путь самый благородный, </a:t>
            </a:r>
          </a:p>
          <a:p>
            <a:pPr eaLnBrk="0" hangingPunct="0"/>
            <a:r>
              <a:rPr lang="ru-RU" sz="2000" b="1" dirty="0">
                <a:solidFill>
                  <a:srgbClr val="000000"/>
                </a:solidFill>
                <a:latin typeface="Comic Sans MS" pitchFamily="66" charset="0"/>
                <a:ea typeface="Times New Roman" pitchFamily="18" charset="0"/>
                <a:cs typeface="Arial" charset="0"/>
              </a:rPr>
              <a:t>путь подражания - это путь самый легкий </a:t>
            </a:r>
          </a:p>
          <a:p>
            <a:pPr eaLnBrk="0" hangingPunct="0"/>
            <a:r>
              <a:rPr lang="ru-RU" sz="2000" b="1" dirty="0">
                <a:solidFill>
                  <a:srgbClr val="000000"/>
                </a:solidFill>
                <a:latin typeface="Comic Sans MS" pitchFamily="66" charset="0"/>
                <a:ea typeface="Times New Roman" pitchFamily="18" charset="0"/>
                <a:cs typeface="Arial" charset="0"/>
              </a:rPr>
              <a:t>и путь опыта - это путь самый горький.    </a:t>
            </a:r>
          </a:p>
          <a:p>
            <a:pPr eaLnBrk="0" hangingPunct="0"/>
            <a:r>
              <a:rPr lang="ru-RU" sz="2000" i="1" dirty="0">
                <a:solidFill>
                  <a:srgbClr val="000000"/>
                </a:solidFill>
                <a:latin typeface="Comic Sans MS" pitchFamily="66" charset="0"/>
                <a:ea typeface="Times New Roman" pitchFamily="18" charset="0"/>
                <a:cs typeface="Arial" charset="0"/>
              </a:rPr>
              <a:t>( Конфуций, древний китайский мыслитель)</a:t>
            </a:r>
            <a:endParaRPr lang="ru-RU" sz="2000" dirty="0">
              <a:solidFill>
                <a:srgbClr val="000000"/>
              </a:solidFill>
              <a:latin typeface="Comic Sans MS" pitchFamily="66" charset="0"/>
              <a:ea typeface="Times New Roman" pitchFamily="18" charset="0"/>
              <a:cs typeface="Arial" charset="0"/>
            </a:endParaRPr>
          </a:p>
        </p:txBody>
      </p:sp>
      <p:sp>
        <p:nvSpPr>
          <p:cNvPr id="14340" name="Прямоугольник 3"/>
          <p:cNvSpPr>
            <a:spLocks noChangeArrowheads="1"/>
          </p:cNvSpPr>
          <p:nvPr/>
        </p:nvSpPr>
        <p:spPr bwMode="auto">
          <a:xfrm>
            <a:off x="428596" y="4786322"/>
            <a:ext cx="6643687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sz="2000" b="1" dirty="0">
                <a:solidFill>
                  <a:srgbClr val="000000"/>
                </a:solidFill>
                <a:latin typeface="Comic Sans MS" pitchFamily="66" charset="0"/>
                <a:ea typeface="Times New Roman" pitchFamily="18" charset="0"/>
                <a:cs typeface="Arial" charset="0"/>
              </a:rPr>
              <a:t>Как приятно знать, что ты что-то узнал! </a:t>
            </a:r>
            <a:r>
              <a:rPr lang="ru-RU" sz="2000" i="1" dirty="0">
                <a:solidFill>
                  <a:srgbClr val="000000"/>
                </a:solidFill>
                <a:latin typeface="Comic Sans MS" pitchFamily="66" charset="0"/>
                <a:ea typeface="Times New Roman" pitchFamily="18" charset="0"/>
                <a:cs typeface="Arial" charset="0"/>
              </a:rPr>
              <a:t>(Мольер)</a:t>
            </a:r>
            <a:endParaRPr lang="ru-RU" sz="2000" dirty="0">
              <a:solidFill>
                <a:srgbClr val="000000"/>
              </a:solidFill>
              <a:latin typeface="Comic Sans MS" pitchFamily="66" charset="0"/>
              <a:ea typeface="Times New Roman" pitchFamily="18" charset="0"/>
              <a:cs typeface="Arial" charset="0"/>
            </a:endParaRPr>
          </a:p>
        </p:txBody>
      </p:sp>
      <p:sp>
        <p:nvSpPr>
          <p:cNvPr id="14341" name="Прямоугольник 4"/>
          <p:cNvSpPr>
            <a:spLocks noChangeArrowheads="1"/>
          </p:cNvSpPr>
          <p:nvPr/>
        </p:nvSpPr>
        <p:spPr bwMode="auto">
          <a:xfrm>
            <a:off x="428596" y="2143116"/>
            <a:ext cx="8286779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sz="2000" b="1" dirty="0">
                <a:solidFill>
                  <a:srgbClr val="000000"/>
                </a:solidFill>
                <a:latin typeface="Comic Sans MS" pitchFamily="66" charset="0"/>
                <a:ea typeface="Times New Roman" pitchFamily="18" charset="0"/>
                <a:cs typeface="Arial" charset="0"/>
              </a:rPr>
              <a:t>Любознательность создаёт учёных и поэтов. </a:t>
            </a:r>
            <a:r>
              <a:rPr lang="ru-RU" sz="2000" i="1" dirty="0">
                <a:solidFill>
                  <a:srgbClr val="000000"/>
                </a:solidFill>
                <a:latin typeface="Comic Sans MS" pitchFamily="66" charset="0"/>
                <a:ea typeface="Times New Roman" pitchFamily="18" charset="0"/>
                <a:cs typeface="Arial" charset="0"/>
              </a:rPr>
              <a:t>(Анатоль Франс)</a:t>
            </a:r>
            <a:endParaRPr lang="ru-RU" sz="2000" dirty="0">
              <a:solidFill>
                <a:srgbClr val="000000"/>
              </a:solidFill>
              <a:latin typeface="Comic Sans MS" pitchFamily="66" charset="0"/>
              <a:ea typeface="Times New Roman" pitchFamily="18" charset="0"/>
              <a:cs typeface="Arial" charset="0"/>
            </a:endParaRPr>
          </a:p>
        </p:txBody>
      </p:sp>
      <p:sp>
        <p:nvSpPr>
          <p:cNvPr id="14342" name="Прямоугольник 6"/>
          <p:cNvSpPr>
            <a:spLocks noChangeArrowheads="1"/>
          </p:cNvSpPr>
          <p:nvPr/>
        </p:nvSpPr>
        <p:spPr bwMode="auto">
          <a:xfrm>
            <a:off x="357158" y="2928934"/>
            <a:ext cx="571501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sz="2000" b="1" dirty="0">
                <a:solidFill>
                  <a:srgbClr val="000000"/>
                </a:solidFill>
                <a:latin typeface="Comic Sans MS" pitchFamily="66" charset="0"/>
                <a:ea typeface="Times New Roman" pitchFamily="18" charset="0"/>
                <a:cs typeface="Arial" charset="0"/>
              </a:rPr>
              <a:t>Я знаю, что ничего не знаю. </a:t>
            </a:r>
            <a:r>
              <a:rPr lang="ru-RU" sz="2000" i="1" dirty="0">
                <a:solidFill>
                  <a:srgbClr val="000000"/>
                </a:solidFill>
                <a:latin typeface="Comic Sans MS" pitchFamily="66" charset="0"/>
                <a:ea typeface="Times New Roman" pitchFamily="18" charset="0"/>
                <a:cs typeface="Arial" charset="0"/>
              </a:rPr>
              <a:t>(Сократ)</a:t>
            </a:r>
            <a:endParaRPr lang="ru-RU" sz="2000" dirty="0">
              <a:solidFill>
                <a:srgbClr val="000000"/>
              </a:solidFill>
              <a:latin typeface="Comic Sans MS" pitchFamily="66" charset="0"/>
              <a:ea typeface="Times New Roman" pitchFamily="18" charset="0"/>
              <a:cs typeface="Arial" charset="0"/>
            </a:endParaRPr>
          </a:p>
        </p:txBody>
      </p:sp>
      <p:sp>
        <p:nvSpPr>
          <p:cNvPr id="14343" name="Прямоугольник 7"/>
          <p:cNvSpPr>
            <a:spLocks noChangeArrowheads="1"/>
          </p:cNvSpPr>
          <p:nvPr/>
        </p:nvSpPr>
        <p:spPr bwMode="auto">
          <a:xfrm>
            <a:off x="428596" y="3714752"/>
            <a:ext cx="8215369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 eaLnBrk="0" hangingPunct="0"/>
            <a:r>
              <a:rPr lang="ru-RU" sz="2000" b="1" dirty="0">
                <a:solidFill>
                  <a:srgbClr val="000000"/>
                </a:solidFill>
                <a:latin typeface="Comic Sans MS" pitchFamily="66" charset="0"/>
                <a:ea typeface="Times New Roman" pitchFamily="18" charset="0"/>
                <a:cs typeface="Arial" charset="0"/>
              </a:rPr>
              <a:t>Единственный путь, ведущий к знанию - это деятельность.</a:t>
            </a:r>
            <a:r>
              <a:rPr lang="ru-RU" sz="2000" b="1" i="1" dirty="0">
                <a:solidFill>
                  <a:srgbClr val="000000"/>
                </a:solidFill>
                <a:latin typeface="Comic Sans MS" pitchFamily="66" charset="0"/>
                <a:ea typeface="Times New Roman" pitchFamily="18" charset="0"/>
                <a:cs typeface="Arial" charset="0"/>
              </a:rPr>
              <a:t>   </a:t>
            </a:r>
            <a:r>
              <a:rPr lang="ru-RU" sz="2000" i="1" dirty="0">
                <a:solidFill>
                  <a:srgbClr val="000000"/>
                </a:solidFill>
                <a:latin typeface="Comic Sans MS" pitchFamily="66" charset="0"/>
                <a:ea typeface="Times New Roman" pitchFamily="18" charset="0"/>
                <a:cs typeface="Arial" charset="0"/>
              </a:rPr>
              <a:t>                  (Бернард Шоу)</a:t>
            </a:r>
            <a:endParaRPr lang="ru-RU" sz="2000" dirty="0">
              <a:solidFill>
                <a:srgbClr val="000000"/>
              </a:solidFill>
              <a:latin typeface="Comic Sans MS" pitchFamily="66" charset="0"/>
              <a:ea typeface="Times New Roman" pitchFamily="18" charset="0"/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Picture 3" descr="C:\Users\User\Desktop\Урок 25. 02.20\Урок\Урок 25.02.2020\bluewave-bkg-1980light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428624" y="357188"/>
            <a:ext cx="7572399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latin typeface="Comic Sans MS" pitchFamily="66" charset="0"/>
              </a:rPr>
              <a:t>Какой уровень организации жизни мы изучаем?</a:t>
            </a: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500034" y="1000108"/>
            <a:ext cx="7266733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b="1" dirty="0">
                <a:latin typeface="Comic Sans MS" pitchFamily="66" charset="0"/>
              </a:rPr>
              <a:t>С чего мы начинали изучение любого </a:t>
            </a:r>
            <a:r>
              <a:rPr lang="ru-RU" sz="2400" b="1" dirty="0" smtClean="0">
                <a:latin typeface="Comic Sans MS" pitchFamily="66" charset="0"/>
              </a:rPr>
              <a:t>уровня</a:t>
            </a:r>
          </a:p>
          <a:p>
            <a:pPr algn="ctr"/>
            <a:r>
              <a:rPr lang="ru-RU" sz="2400" b="1" dirty="0" smtClean="0">
                <a:latin typeface="Comic Sans MS" pitchFamily="66" charset="0"/>
              </a:rPr>
              <a:t> </a:t>
            </a:r>
            <a:r>
              <a:rPr lang="ru-RU" sz="2400" b="1" dirty="0">
                <a:latin typeface="Comic Sans MS" pitchFamily="66" charset="0"/>
              </a:rPr>
              <a:t>организации жизни?</a:t>
            </a: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500034" y="1928802"/>
            <a:ext cx="8215341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latin typeface="Comic Sans MS" pitchFamily="66" charset="0"/>
              </a:rPr>
              <a:t>А с  чего мы начинали изучение любой науки, </a:t>
            </a:r>
            <a:r>
              <a:rPr lang="ru-RU" sz="2400" b="1" dirty="0" smtClean="0">
                <a:latin typeface="Comic Sans MS" pitchFamily="66" charset="0"/>
              </a:rPr>
              <a:t>например </a:t>
            </a:r>
            <a:r>
              <a:rPr lang="ru-RU" sz="2400" b="1" dirty="0">
                <a:latin typeface="Comic Sans MS" pitchFamily="66" charset="0"/>
              </a:rPr>
              <a:t>цитологии? </a:t>
            </a:r>
          </a:p>
        </p:txBody>
      </p:sp>
      <p:sp>
        <p:nvSpPr>
          <p:cNvPr id="7" name="Прямоугольник 6"/>
          <p:cNvSpPr>
            <a:spLocks noChangeArrowheads="1"/>
          </p:cNvSpPr>
          <p:nvPr/>
        </p:nvSpPr>
        <p:spPr bwMode="auto">
          <a:xfrm>
            <a:off x="642910" y="1285860"/>
            <a:ext cx="8215312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b="1" i="1" dirty="0">
                <a:latin typeface="Comic Sans MS" pitchFamily="66" charset="0"/>
              </a:rPr>
              <a:t>Исходя из всего сказанного</a:t>
            </a:r>
            <a:r>
              <a:rPr lang="ru-RU" sz="2400" b="1" dirty="0">
                <a:latin typeface="Comic Sans MS" pitchFamily="66" charset="0"/>
              </a:rPr>
              <a:t>,</a:t>
            </a:r>
            <a:r>
              <a:rPr lang="ru-RU" sz="2400" b="1" i="1" dirty="0">
                <a:latin typeface="Comic Sans MS" pitchFamily="66" charset="0"/>
              </a:rPr>
              <a:t> </a:t>
            </a:r>
          </a:p>
          <a:p>
            <a:pPr algn="ctr"/>
            <a:r>
              <a:rPr lang="ru-RU" sz="2400" b="1" i="1" dirty="0">
                <a:latin typeface="Comic Sans MS" pitchFamily="66" charset="0"/>
              </a:rPr>
              <a:t>давайте сформулируем цель нашего </a:t>
            </a:r>
            <a:r>
              <a:rPr lang="ru-RU" sz="2400" b="1" i="1" dirty="0" smtClean="0">
                <a:latin typeface="Comic Sans MS" pitchFamily="66" charset="0"/>
              </a:rPr>
              <a:t>урока</a:t>
            </a:r>
            <a:r>
              <a:rPr lang="ru-RU" sz="2400" b="1" i="1" dirty="0">
                <a:latin typeface="Comic Sans MS" pitchFamily="66" charset="0"/>
              </a:rPr>
              <a:t>.</a:t>
            </a:r>
            <a:endParaRPr lang="ru-RU" sz="2400" b="1" dirty="0">
              <a:latin typeface="Comic Sans MS" pitchFamily="66" charset="0"/>
            </a:endParaRPr>
          </a:p>
        </p:txBody>
      </p:sp>
      <p:sp>
        <p:nvSpPr>
          <p:cNvPr id="40961" name="Rectangle 1"/>
          <p:cNvSpPr>
            <a:spLocks noChangeArrowheads="1"/>
          </p:cNvSpPr>
          <p:nvPr/>
        </p:nvSpPr>
        <p:spPr bwMode="auto">
          <a:xfrm>
            <a:off x="428625" y="2500313"/>
            <a:ext cx="8072438" cy="1077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indent="450850"/>
            <a:r>
              <a:rPr lang="ru-RU" sz="3200" b="1" u="sng" dirty="0">
                <a:solidFill>
                  <a:srgbClr val="0033CC"/>
                </a:solidFill>
                <a:latin typeface="Comic Sans MS" pitchFamily="66" charset="0"/>
                <a:cs typeface="Times New Roman" pitchFamily="18" charset="0"/>
              </a:rPr>
              <a:t>Цель урока:</a:t>
            </a:r>
            <a:r>
              <a:rPr lang="ru-RU" sz="3200" b="1" dirty="0">
                <a:solidFill>
                  <a:srgbClr val="0033CC"/>
                </a:solidFill>
                <a:latin typeface="Comic Sans MS" pitchFamily="66" charset="0"/>
                <a:cs typeface="Times New Roman" pitchFamily="18" charset="0"/>
              </a:rPr>
              <a:t> изучить   историю и основные методы генетики.</a:t>
            </a:r>
            <a:endParaRPr lang="ru-RU" sz="3200" b="1" dirty="0">
              <a:solidFill>
                <a:srgbClr val="0033CC"/>
              </a:solidFill>
              <a:latin typeface="Comic Sans MS" pitchFamily="66" charset="0"/>
              <a:cs typeface="Arial" charset="0"/>
            </a:endParaRPr>
          </a:p>
        </p:txBody>
      </p:sp>
      <p:pic>
        <p:nvPicPr>
          <p:cNvPr id="8" name="Picture 17" descr="Картинки по запросу 1953 – структурная модель ДНК."/>
          <p:cNvPicPr>
            <a:picLocks noChangeAspect="1" noChangeArrowheads="1"/>
          </p:cNvPicPr>
          <p:nvPr/>
        </p:nvPicPr>
        <p:blipFill>
          <a:blip r:embed="rId3"/>
          <a:srcRect r="2222"/>
          <a:stretch>
            <a:fillRect/>
          </a:stretch>
        </p:blipFill>
        <p:spPr bwMode="auto">
          <a:xfrm>
            <a:off x="500063" y="4357688"/>
            <a:ext cx="3143250" cy="2011362"/>
          </a:xfrm>
          <a:prstGeom prst="rect">
            <a:avLst/>
          </a:prstGeom>
          <a:noFill/>
          <a:ln w="9525">
            <a:solidFill>
              <a:srgbClr val="0033CC"/>
            </a:solidFill>
            <a:miter lim="800000"/>
            <a:headEnd/>
            <a:tailEnd/>
          </a:ln>
        </p:spPr>
      </p:pic>
      <p:pic>
        <p:nvPicPr>
          <p:cNvPr id="9" name="Picture 2" descr="http://en.theoutlook.com.ua/uploads/user/%D1%81%D0%B0%D1%88%D0%B0%20%D0%BF%D0%BE%D1%80%D1%82%D1%8F%D0%BD%D0%BA%D0%BE%20%D0%BD%D0%BE%D0%B2%D0%BE%D1%81%D1%82%D0%B8/persone-hara-gobind-korana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929313" y="4143375"/>
            <a:ext cx="2071687" cy="2401888"/>
          </a:xfrm>
          <a:prstGeom prst="rect">
            <a:avLst/>
          </a:prstGeom>
          <a:noFill/>
          <a:ln w="9525">
            <a:solidFill>
              <a:srgbClr val="0033CC"/>
            </a:solidFill>
            <a:miter lim="800000"/>
            <a:headEnd/>
            <a:tailEnd/>
          </a:ln>
        </p:spPr>
      </p:pic>
      <p:pic>
        <p:nvPicPr>
          <p:cNvPr id="10" name="Picture 41" descr="Похожее изображение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000500" y="4143375"/>
            <a:ext cx="1643063" cy="2465388"/>
          </a:xfrm>
          <a:prstGeom prst="rect">
            <a:avLst/>
          </a:prstGeom>
          <a:noFill/>
          <a:ln w="19050" cap="sq">
            <a:solidFill>
              <a:srgbClr val="0033CC"/>
            </a:solidFill>
            <a:miter lim="800000"/>
            <a:headEnd/>
            <a:tailEnd/>
          </a:ln>
          <a:effectLst>
            <a:outerShdw dist="38100" dir="2700000" algn="tl" rotWithShape="0">
              <a:srgbClr val="000000">
                <a:alpha val="42999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409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/>
      <p:bldP spid="4" grpId="1"/>
      <p:bldP spid="5" grpId="0"/>
      <p:bldP spid="5" grpId="1"/>
      <p:bldP spid="7" grpId="0"/>
      <p:bldP spid="4096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7" name="Picture 3" descr="C:\Users\User\Desktop\Урок 25. 02.20\Урок\Урок 25.02.2020\bluewave-bkg-1980light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 txBox="1">
            <a:spLocks/>
          </p:cNvSpPr>
          <p:nvPr/>
        </p:nvSpPr>
        <p:spPr>
          <a:xfrm>
            <a:off x="250825" y="260350"/>
            <a:ext cx="8426450" cy="792163"/>
          </a:xfrm>
          <a:prstGeom prst="rect">
            <a:avLst/>
          </a:prstGeo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ru-RU" sz="4800" b="1" dirty="0">
                <a:solidFill>
                  <a:srgbClr val="FF0000"/>
                </a:solidFill>
                <a:latin typeface="Monotype Corsiva" pitchFamily="66" charset="0"/>
                <a:ea typeface="+mj-ea"/>
                <a:cs typeface="+mj-cs"/>
              </a:rPr>
              <a:t>Внимание! Внимание! Внимание!</a:t>
            </a: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4644008" y="2348880"/>
            <a:ext cx="3528392" cy="576064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ysClr val="windowText" lastClr="000000"/>
                </a:solidFill>
                <a:latin typeface="Comic Sans MS" pitchFamily="66" charset="0"/>
              </a:rPr>
              <a:t>отображение</a:t>
            </a: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4644008" y="1268760"/>
            <a:ext cx="3528392" cy="576064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ysClr val="windowText" lastClr="000000"/>
                </a:solidFill>
                <a:latin typeface="Comic Sans MS" pitchFamily="66" charset="0"/>
              </a:rPr>
              <a:t>графическое </a:t>
            </a: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467544" y="3501008"/>
            <a:ext cx="3528392" cy="576064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ysClr val="windowText" lastClr="000000"/>
                </a:solidFill>
                <a:latin typeface="Comic Sans MS" pitchFamily="66" charset="0"/>
              </a:rPr>
              <a:t>любой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4644008" y="3501008"/>
            <a:ext cx="3528392" cy="576064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ysClr val="windowText" lastClr="000000"/>
                </a:solidFill>
                <a:latin typeface="Comic Sans MS" pitchFamily="66" charset="0"/>
              </a:rPr>
              <a:t>информации 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467544" y="2348880"/>
            <a:ext cx="3528392" cy="576064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ysClr val="windowText" lastClr="000000"/>
                </a:solidFill>
                <a:latin typeface="Comic Sans MS" pitchFamily="66" charset="0"/>
              </a:rPr>
              <a:t>на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467544" y="1268760"/>
            <a:ext cx="3528392" cy="576064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ysClr val="windowText" lastClr="000000"/>
                </a:solidFill>
                <a:latin typeface="Comic Sans MS" pitchFamily="66" charset="0"/>
              </a:rPr>
              <a:t>бумаге</a:t>
            </a: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67544" y="4869160"/>
            <a:ext cx="8352928" cy="1584176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600" b="1" dirty="0">
                <a:solidFill>
                  <a:srgbClr val="FF0000"/>
                </a:solidFill>
                <a:latin typeface="Comic Sans MS" pitchFamily="66" charset="0"/>
              </a:rPr>
              <a:t>Ментальная карта</a:t>
            </a:r>
          </a:p>
        </p:txBody>
      </p:sp>
      <p:sp>
        <p:nvSpPr>
          <p:cNvPr id="10" name="Стрелка вправо 9"/>
          <p:cNvSpPr/>
          <p:nvPr/>
        </p:nvSpPr>
        <p:spPr>
          <a:xfrm>
            <a:off x="4067175" y="1412875"/>
            <a:ext cx="433388" cy="215900"/>
          </a:xfrm>
          <a:prstGeom prst="rightArrow">
            <a:avLst/>
          </a:prstGeom>
          <a:solidFill>
            <a:schemeClr val="accent6">
              <a:lumMod val="5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1" name="Стрелка вправо 10"/>
          <p:cNvSpPr/>
          <p:nvPr/>
        </p:nvSpPr>
        <p:spPr>
          <a:xfrm>
            <a:off x="4067175" y="3716338"/>
            <a:ext cx="433388" cy="217487"/>
          </a:xfrm>
          <a:prstGeom prst="rightArrow">
            <a:avLst/>
          </a:prstGeom>
          <a:solidFill>
            <a:schemeClr val="accent6">
              <a:lumMod val="5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2" name="Стрелка вправо 11"/>
          <p:cNvSpPr/>
          <p:nvPr/>
        </p:nvSpPr>
        <p:spPr>
          <a:xfrm rot="10586545">
            <a:off x="4067175" y="2492375"/>
            <a:ext cx="433388" cy="215900"/>
          </a:xfrm>
          <a:prstGeom prst="rightArrow">
            <a:avLst/>
          </a:prstGeom>
          <a:solidFill>
            <a:schemeClr val="accent6">
              <a:lumMod val="5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3" name="Стрелка вправо 12"/>
          <p:cNvSpPr/>
          <p:nvPr/>
        </p:nvSpPr>
        <p:spPr>
          <a:xfrm rot="5400000">
            <a:off x="8171656" y="1916907"/>
            <a:ext cx="433387" cy="215900"/>
          </a:xfrm>
          <a:prstGeom prst="rightArrow">
            <a:avLst/>
          </a:prstGeom>
          <a:solidFill>
            <a:schemeClr val="accent6">
              <a:lumMod val="5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4" name="Стрелка вправо 13"/>
          <p:cNvSpPr/>
          <p:nvPr/>
        </p:nvSpPr>
        <p:spPr>
          <a:xfrm rot="5400000">
            <a:off x="71438" y="3105150"/>
            <a:ext cx="431800" cy="215900"/>
          </a:xfrm>
          <a:prstGeom prst="rightArrow">
            <a:avLst/>
          </a:prstGeom>
          <a:solidFill>
            <a:schemeClr val="accent6">
              <a:lumMod val="5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500034" y="1285860"/>
            <a:ext cx="3528392" cy="576064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ysClr val="windowText" lastClr="000000"/>
                </a:solidFill>
                <a:latin typeface="Comic Sans MS" pitchFamily="66" charset="0"/>
              </a:rPr>
              <a:t>графическое </a:t>
            </a: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4644008" y="1268760"/>
            <a:ext cx="3528392" cy="576064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ysClr val="windowText" lastClr="000000"/>
                </a:solidFill>
                <a:latin typeface="Comic Sans MS" pitchFamily="66" charset="0"/>
              </a:rPr>
              <a:t>отображение</a:t>
            </a: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4643438" y="2357430"/>
            <a:ext cx="3528392" cy="576064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ysClr val="windowText" lastClr="000000"/>
                </a:solidFill>
                <a:latin typeface="Comic Sans MS" pitchFamily="66" charset="0"/>
              </a:rPr>
              <a:t>любой</a:t>
            </a: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428596" y="2357430"/>
            <a:ext cx="3528392" cy="576064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ysClr val="windowText" lastClr="000000"/>
                </a:solidFill>
                <a:latin typeface="Comic Sans MS" pitchFamily="66" charset="0"/>
              </a:rPr>
              <a:t>информации </a:t>
            </a: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467544" y="3501008"/>
            <a:ext cx="3528392" cy="576064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ysClr val="windowText" lastClr="000000"/>
                </a:solidFill>
                <a:latin typeface="Comic Sans MS" pitchFamily="66" charset="0"/>
              </a:rPr>
              <a:t>на</a:t>
            </a: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4644008" y="3501008"/>
            <a:ext cx="3528392" cy="576064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ysClr val="windowText" lastClr="000000"/>
                </a:solidFill>
                <a:latin typeface="Comic Sans MS" pitchFamily="66" charset="0"/>
              </a:rPr>
              <a:t>бумаге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1" name="Picture 3" descr="C:\Users\User\Desktop\Урок 25. 02.20\Урок\Урок 25.02.2020\bluewave-bkg-1980light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2"/>
          <p:cNvSpPr txBox="1">
            <a:spLocks/>
          </p:cNvSpPr>
          <p:nvPr/>
        </p:nvSpPr>
        <p:spPr>
          <a:xfrm>
            <a:off x="395288" y="260350"/>
            <a:ext cx="8229600" cy="2311394"/>
          </a:xfrm>
          <a:prstGeom prst="rect">
            <a:avLst/>
          </a:prstGeo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ru-RU" sz="7200" b="1" dirty="0">
                <a:solidFill>
                  <a:srgbClr val="FF0000"/>
                </a:solidFill>
                <a:latin typeface="Monotype Corsiva" pitchFamily="66" charset="0"/>
                <a:ea typeface="+mj-ea"/>
                <a:cs typeface="+mj-cs"/>
              </a:rPr>
              <a:t>Проблемный </a:t>
            </a:r>
            <a:r>
              <a:rPr lang="ru-RU" sz="7200" b="1" dirty="0" smtClean="0">
                <a:solidFill>
                  <a:srgbClr val="FF0000"/>
                </a:solidFill>
                <a:latin typeface="Monotype Corsiva" pitchFamily="66" charset="0"/>
                <a:ea typeface="+mj-ea"/>
                <a:cs typeface="+mj-cs"/>
              </a:rPr>
              <a:t>вопрос </a:t>
            </a:r>
            <a:r>
              <a:rPr lang="ru-RU" sz="7200" b="1">
                <a:solidFill>
                  <a:srgbClr val="FF0000"/>
                </a:solidFill>
                <a:latin typeface="Monotype Corsiva" pitchFamily="66" charset="0"/>
                <a:ea typeface="+mj-ea"/>
                <a:cs typeface="+mj-cs"/>
              </a:rPr>
              <a:t>данного </a:t>
            </a:r>
            <a:r>
              <a:rPr lang="ru-RU" sz="7200" b="1" smtClean="0">
                <a:solidFill>
                  <a:srgbClr val="FF0000"/>
                </a:solidFill>
                <a:latin typeface="Monotype Corsiva" pitchFamily="66" charset="0"/>
                <a:ea typeface="+mj-ea"/>
                <a:cs typeface="+mj-cs"/>
              </a:rPr>
              <a:t>этапа </a:t>
            </a:r>
            <a:r>
              <a:rPr lang="ru-RU" sz="7200" b="1" dirty="0">
                <a:solidFill>
                  <a:srgbClr val="FF0000"/>
                </a:solidFill>
                <a:latin typeface="Monotype Corsiva" pitchFamily="66" charset="0"/>
                <a:ea typeface="+mj-ea"/>
                <a:cs typeface="+mj-cs"/>
              </a:rPr>
              <a:t>урока</a:t>
            </a:r>
            <a:r>
              <a:rPr lang="ru-RU" sz="7200" b="1" dirty="0" smtClean="0">
                <a:solidFill>
                  <a:srgbClr val="FF0000"/>
                </a:solidFill>
                <a:latin typeface="Monotype Corsiva" pitchFamily="66" charset="0"/>
                <a:ea typeface="+mj-ea"/>
                <a:cs typeface="+mj-cs"/>
              </a:rPr>
              <a:t>!!!</a:t>
            </a:r>
            <a:endParaRPr lang="ru-RU" sz="7200" b="1" dirty="0">
              <a:solidFill>
                <a:srgbClr val="FF0000"/>
              </a:solidFill>
              <a:latin typeface="Monotype Corsiva" pitchFamily="66" charset="0"/>
              <a:ea typeface="+mj-ea"/>
              <a:cs typeface="+mj-cs"/>
            </a:endParaRPr>
          </a:p>
        </p:txBody>
      </p:sp>
      <p:sp>
        <p:nvSpPr>
          <p:cNvPr id="3" name="Прямоугольник 4"/>
          <p:cNvSpPr>
            <a:spLocks noChangeArrowheads="1"/>
          </p:cNvSpPr>
          <p:nvPr/>
        </p:nvSpPr>
        <p:spPr bwMode="auto">
          <a:xfrm>
            <a:off x="539750" y="1916113"/>
            <a:ext cx="8280400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6000" b="1">
                <a:latin typeface="Monotype Corsiva" pitchFamily="66" charset="0"/>
              </a:rPr>
              <a:t> </a:t>
            </a:r>
            <a:endParaRPr lang="ru-RU" sz="6000">
              <a:latin typeface="Monotype Corsiva" pitchFamily="66" charset="0"/>
            </a:endParaRPr>
          </a:p>
        </p:txBody>
      </p:sp>
      <p:sp>
        <p:nvSpPr>
          <p:cNvPr id="4" name="Прямоугольник 4"/>
          <p:cNvSpPr>
            <a:spLocks noChangeArrowheads="1"/>
          </p:cNvSpPr>
          <p:nvPr/>
        </p:nvSpPr>
        <p:spPr bwMode="auto">
          <a:xfrm>
            <a:off x="285720" y="2643182"/>
            <a:ext cx="8352927" cy="3803511"/>
          </a:xfrm>
          <a:prstGeom prst="horizontalScroll">
            <a:avLst/>
          </a:prstGeom>
          <a:solidFill>
            <a:schemeClr val="tx2">
              <a:lumMod val="20000"/>
              <a:lumOff val="80000"/>
            </a:schemeClr>
          </a:solidFill>
          <a:ln w="9525">
            <a:solidFill>
              <a:schemeClr val="tx2">
                <a:lumMod val="40000"/>
                <a:lumOff val="60000"/>
              </a:schemeClr>
            </a:solidFill>
            <a:miter lim="800000"/>
            <a:headEnd/>
            <a:tailEnd/>
          </a:ln>
          <a:scene3d>
            <a:camera prst="isometricOffAxis2Left"/>
            <a:lightRig rig="threePt" dir="t"/>
          </a:scene3d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dirty="0">
                <a:latin typeface="Monotype Corsiva" pitchFamily="66" charset="0"/>
              </a:rPr>
              <a:t>Преобразовать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dirty="0">
                <a:latin typeface="Monotype Corsiva" pitchFamily="66" charset="0"/>
              </a:rPr>
              <a:t>текстовую информацию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dirty="0">
                <a:latin typeface="Monotype Corsiva" pitchFamily="66" charset="0"/>
              </a:rPr>
              <a:t>в ментальную карту</a:t>
            </a:r>
            <a:r>
              <a:rPr lang="ru-RU" sz="6000" b="1" dirty="0">
                <a:latin typeface="Monotype Corsiva" pitchFamily="66" charset="0"/>
              </a:rPr>
              <a:t> </a:t>
            </a:r>
            <a:endParaRPr lang="ru-RU" sz="6000" dirty="0"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5" name="Picture 3" descr="C:\Users\User\Desktop\Урок 25. 02.20\Урок\Урок 25.02.2020\bluewave-bkg-1980light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6" name="Picture 2" descr="Картинки по запросу генетика человека в картинках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12700" y="981075"/>
            <a:ext cx="9156700" cy="5876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2" descr="H:\Дидактическая игра 2015\konvert_pochtovij_konvert_495665627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300" t="6384" r="3151" b="4238"/>
          <a:stretch>
            <a:fillRect/>
          </a:stretch>
        </p:blipFill>
        <p:spPr bwMode="auto">
          <a:xfrm rot="756668">
            <a:off x="4277741" y="746234"/>
            <a:ext cx="4572032" cy="3200422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</p:spPr>
      </p:pic>
      <p:sp>
        <p:nvSpPr>
          <p:cNvPr id="6" name="Скругленный прямоугольник 5"/>
          <p:cNvSpPr/>
          <p:nvPr/>
        </p:nvSpPr>
        <p:spPr>
          <a:xfrm rot="718342">
            <a:off x="5227340" y="1685861"/>
            <a:ext cx="2592288" cy="1080120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ysClr val="windowText" lastClr="000000"/>
                </a:solidFill>
                <a:latin typeface="Comic Sans MS" pitchFamily="66" charset="0"/>
              </a:rPr>
              <a:t>Методы изучения генетики</a:t>
            </a:r>
          </a:p>
        </p:txBody>
      </p:sp>
      <p:pic>
        <p:nvPicPr>
          <p:cNvPr id="4" name="Picture 4" descr="H:\Дидактическая игра 2015\envelope_15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21253747">
            <a:off x="177073" y="1652271"/>
            <a:ext cx="4635514" cy="3755681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</p:spPr>
      </p:pic>
      <p:sp>
        <p:nvSpPr>
          <p:cNvPr id="7" name="Скругленный прямоугольник 6"/>
          <p:cNvSpPr/>
          <p:nvPr/>
        </p:nvSpPr>
        <p:spPr>
          <a:xfrm rot="21308487">
            <a:off x="1255498" y="3036772"/>
            <a:ext cx="2592288" cy="1080120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ysClr val="windowText" lastClr="000000"/>
                </a:solidFill>
                <a:latin typeface="Comic Sans MS" pitchFamily="66" charset="0"/>
              </a:rPr>
              <a:t>История развития генетики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49" name="Picture 3" descr="C:\Users\User\Desktop\Урок 25. 02.20\Урок\Урок 25.02.2020\bluewave-bkg-1980light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142875" y="714357"/>
            <a:ext cx="8640763" cy="5906929"/>
          </a:xfrm>
          <a:prstGeom prst="verticalScroll">
            <a:avLst/>
          </a:prstGeom>
          <a:solidFill>
            <a:schemeClr val="tx2">
              <a:lumMod val="20000"/>
              <a:lumOff val="80000"/>
            </a:schemeClr>
          </a:solidFill>
          <a:ln w="9525">
            <a:solidFill>
              <a:schemeClr val="tx2">
                <a:lumMod val="40000"/>
                <a:lumOff val="60000"/>
              </a:schemeClr>
            </a:solidFill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 marL="342900" indent="-342900" algn="ctr">
              <a:defRPr/>
            </a:pPr>
            <a:r>
              <a:rPr lang="ru-RU" sz="2800" b="1" dirty="0" smtClean="0">
                <a:solidFill>
                  <a:srgbClr val="FF0000"/>
                </a:solidFill>
                <a:latin typeface="Comic Sans MS" pitchFamily="66" charset="0"/>
                <a:ea typeface="MS Mincho" pitchFamily="49" charset="-128"/>
              </a:rPr>
              <a:t>Памятка по составлению  </a:t>
            </a:r>
          </a:p>
          <a:p>
            <a:pPr marL="342900" indent="-342900" algn="ctr">
              <a:defRPr/>
            </a:pPr>
            <a:r>
              <a:rPr lang="ru-RU" sz="2800" b="1" dirty="0" smtClean="0">
                <a:solidFill>
                  <a:srgbClr val="FF0000"/>
                </a:solidFill>
                <a:latin typeface="Comic Sans MS" pitchFamily="66" charset="0"/>
                <a:ea typeface="MS Mincho" pitchFamily="49" charset="-128"/>
              </a:rPr>
              <a:t>ментальных карт: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dirty="0" smtClean="0">
                <a:latin typeface="Comic Sans MS" pitchFamily="66" charset="0"/>
              </a:rPr>
              <a:t>для </a:t>
            </a:r>
            <a:r>
              <a:rPr lang="ru-RU" dirty="0">
                <a:latin typeface="Comic Sans MS" pitchFamily="66" charset="0"/>
              </a:rPr>
              <a:t>создания карт используются только цветные карандаши, маркеры и т. д.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dirty="0">
                <a:latin typeface="Comic Sans MS" pitchFamily="66" charset="0"/>
              </a:rPr>
              <a:t>основная идея, проблема или слово </a:t>
            </a:r>
            <a:r>
              <a:rPr lang="ru-RU" u="sng" dirty="0">
                <a:latin typeface="Comic Sans MS" pitchFamily="66" charset="0"/>
              </a:rPr>
              <a:t>располагается в центре;</a:t>
            </a:r>
            <a:endParaRPr lang="ru-RU" dirty="0">
              <a:latin typeface="Comic Sans MS" pitchFamily="66" charset="0"/>
            </a:endParaRP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dirty="0">
                <a:latin typeface="Comic Sans MS" pitchFamily="66" charset="0"/>
              </a:rPr>
              <a:t>для изображения центральной идеи можно использовать рисунки, картинки;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dirty="0">
                <a:latin typeface="Comic Sans MS" pitchFamily="66" charset="0"/>
              </a:rPr>
              <a:t>каждая главная ветвь имеет свой цвет;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dirty="0">
                <a:latin typeface="Comic Sans MS" pitchFamily="66" charset="0"/>
              </a:rPr>
              <a:t>главные ветви </a:t>
            </a:r>
            <a:r>
              <a:rPr lang="ru-RU" u="sng" dirty="0">
                <a:latin typeface="Comic Sans MS" pitchFamily="66" charset="0"/>
              </a:rPr>
              <a:t>соединяются с центральной идеей</a:t>
            </a:r>
            <a:r>
              <a:rPr lang="ru-RU" dirty="0">
                <a:latin typeface="Comic Sans MS" pitchFamily="66" charset="0"/>
              </a:rPr>
              <a:t>, а ветви второго, третьего и т.д. порядка соединяются с главными ветвями;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dirty="0">
                <a:latin typeface="Comic Sans MS" pitchFamily="66" charset="0"/>
              </a:rPr>
              <a:t>ветви должны быть изогнутыми, а не прямыми (как ветви дерева);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dirty="0" smtClean="0">
                <a:latin typeface="Comic Sans MS" pitchFamily="66" charset="0"/>
              </a:rPr>
              <a:t>над каждой линией – ветвью пишется только одно ключевое слово (словосочетание).</a:t>
            </a:r>
            <a:endParaRPr lang="ru-RU" dirty="0">
              <a:latin typeface="Comic Sans MS" pitchFamily="66" charset="0"/>
            </a:endParaRPr>
          </a:p>
        </p:txBody>
      </p:sp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971600" y="144438"/>
            <a:ext cx="7416824" cy="510778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atin typeface="Monotype Corsiva" pitchFamily="66" charset="0"/>
              </a:rPr>
              <a:t>Ознакомьтесь с  памяткой составления  ментальных карт.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3" name="Picture 3" descr="C:\Users\User\Desktop\Урок 25. 02.20\Урок\Урок 25.02.2020\bluewave-bkg-1980light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4" name="Picture 2" descr="Картинки по запросу генетика человека в картинках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12700" y="981075"/>
            <a:ext cx="9156700" cy="5876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142844" y="5461873"/>
            <a:ext cx="8786874" cy="953453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wrap="square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latin typeface="Comic Sans MS" pitchFamily="66" charset="0"/>
              </a:rPr>
              <a:t>Задание 1.</a:t>
            </a:r>
            <a:endParaRPr lang="ru-RU" sz="2800" dirty="0">
              <a:latin typeface="Comic Sans MS" pitchFamily="66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200" dirty="0">
                <a:latin typeface="Comic Sans MS" pitchFamily="66" charset="0"/>
              </a:rPr>
              <a:t>Составьте ментальную карту, используя предложенный текст.</a:t>
            </a:r>
          </a:p>
        </p:txBody>
      </p:sp>
      <p:pic>
        <p:nvPicPr>
          <p:cNvPr id="3" name="Picture 2" descr="H:\Дидактическая игра 2015\konvert_pochtovij_konvert_495665627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300" t="6384" r="3151" b="4238"/>
          <a:stretch>
            <a:fillRect/>
          </a:stretch>
        </p:blipFill>
        <p:spPr bwMode="auto">
          <a:xfrm rot="756668">
            <a:off x="4277741" y="746234"/>
            <a:ext cx="4572032" cy="3200422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</p:spPr>
      </p:pic>
      <p:sp>
        <p:nvSpPr>
          <p:cNvPr id="6" name="Скругленный прямоугольник 5"/>
          <p:cNvSpPr/>
          <p:nvPr/>
        </p:nvSpPr>
        <p:spPr>
          <a:xfrm rot="718342">
            <a:off x="5227340" y="1685861"/>
            <a:ext cx="2592288" cy="1080120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ysClr val="windowText" lastClr="000000"/>
                </a:solidFill>
                <a:latin typeface="Comic Sans MS" pitchFamily="66" charset="0"/>
              </a:rPr>
              <a:t>Методы изучения генетики</a:t>
            </a:r>
          </a:p>
        </p:txBody>
      </p:sp>
      <p:pic>
        <p:nvPicPr>
          <p:cNvPr id="4" name="Picture 4" descr="H:\Дидактическая игра 2015\envelope_15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21253747">
            <a:off x="177073" y="1652271"/>
            <a:ext cx="4635514" cy="3755681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</p:spPr>
      </p:pic>
      <p:sp>
        <p:nvSpPr>
          <p:cNvPr id="7" name="Скругленный прямоугольник 6"/>
          <p:cNvSpPr/>
          <p:nvPr/>
        </p:nvSpPr>
        <p:spPr>
          <a:xfrm rot="21308487">
            <a:off x="1255498" y="3036772"/>
            <a:ext cx="2592288" cy="1080120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ysClr val="windowText" lastClr="000000"/>
                </a:solidFill>
                <a:latin typeface="Comic Sans MS" pitchFamily="66" charset="0"/>
              </a:rPr>
              <a:t>История развития генетики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7" name="Picture 3" descr="C:\Users\User\Desktop\Урок 25. 02.20\Урок\Урок 25.02.2020\bluewave-bkg-1980light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698" name="Picture 2" descr="Картинки по запросу генетика человека в картинках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12700" y="981075"/>
            <a:ext cx="9156700" cy="5876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500034" y="5643578"/>
            <a:ext cx="7858180" cy="987504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latin typeface="Comic Sans MS" pitchFamily="66" charset="0"/>
              </a:rPr>
              <a:t>Задание </a:t>
            </a:r>
            <a:r>
              <a:rPr lang="ru-RU" sz="2800" b="1" dirty="0" smtClean="0">
                <a:latin typeface="Comic Sans MS" pitchFamily="66" charset="0"/>
              </a:rPr>
              <a:t>2.</a:t>
            </a:r>
            <a:endParaRPr lang="ru-RU" sz="2800" dirty="0">
              <a:latin typeface="Comic Sans MS" pitchFamily="66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200" dirty="0">
                <a:latin typeface="Comic Sans MS" pitchFamily="66" charset="0"/>
              </a:rPr>
              <a:t>Подготовьте защиту своей ментальной карты.</a:t>
            </a:r>
          </a:p>
        </p:txBody>
      </p:sp>
      <p:pic>
        <p:nvPicPr>
          <p:cNvPr id="3" name="Picture 2" descr="H:\Дидактическая игра 2015\konvert_pochtovij_konvert_495665627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300" t="6384" r="3151" b="4238"/>
          <a:stretch>
            <a:fillRect/>
          </a:stretch>
        </p:blipFill>
        <p:spPr bwMode="auto">
          <a:xfrm rot="756668">
            <a:off x="4277741" y="746234"/>
            <a:ext cx="4572032" cy="3200422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</p:spPr>
      </p:pic>
      <p:sp>
        <p:nvSpPr>
          <p:cNvPr id="6" name="Скругленный прямоугольник 5"/>
          <p:cNvSpPr/>
          <p:nvPr/>
        </p:nvSpPr>
        <p:spPr>
          <a:xfrm rot="718342">
            <a:off x="5227340" y="1685861"/>
            <a:ext cx="2592288" cy="1080120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ysClr val="windowText" lastClr="000000"/>
                </a:solidFill>
                <a:latin typeface="Comic Sans MS" pitchFamily="66" charset="0"/>
              </a:rPr>
              <a:t>Методы изучения генетики</a:t>
            </a:r>
          </a:p>
        </p:txBody>
      </p:sp>
      <p:pic>
        <p:nvPicPr>
          <p:cNvPr id="4" name="Picture 4" descr="H:\Дидактическая игра 2015\envelope_15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21253747">
            <a:off x="177073" y="1652271"/>
            <a:ext cx="4635514" cy="3755681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</p:spPr>
      </p:pic>
      <p:sp>
        <p:nvSpPr>
          <p:cNvPr id="7" name="Скругленный прямоугольник 6"/>
          <p:cNvSpPr/>
          <p:nvPr/>
        </p:nvSpPr>
        <p:spPr>
          <a:xfrm rot="21308487">
            <a:off x="1255498" y="3036772"/>
            <a:ext cx="2592288" cy="1080120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ysClr val="windowText" lastClr="000000"/>
                </a:solidFill>
                <a:latin typeface="Comic Sans MS" pitchFamily="66" charset="0"/>
              </a:rPr>
              <a:t>История развития генетики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1" name="Picture 3" descr="C:\Users\User\Desktop\Урок 25. 02.20\Урок\Урок 25.02.2020\bluewave-bkg-1980light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2" name="Picture 2" descr="Картинки по запросу генетика человека в картинках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981075"/>
            <a:ext cx="9156700" cy="5876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785786" y="500042"/>
            <a:ext cx="7416824" cy="987504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latin typeface="Comic Sans MS" pitchFamily="66" charset="0"/>
              </a:rPr>
              <a:t>Задание 3.</a:t>
            </a:r>
            <a:endParaRPr lang="ru-RU" sz="2800" dirty="0">
              <a:latin typeface="Comic Sans MS" pitchFamily="66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 smtClean="0">
                <a:latin typeface="Comic Sans MS" pitchFamily="66" charset="0"/>
              </a:rPr>
              <a:t>Выделите </a:t>
            </a:r>
            <a:r>
              <a:rPr lang="ru-RU" sz="2400" dirty="0">
                <a:latin typeface="Comic Sans MS" pitchFamily="66" charset="0"/>
              </a:rPr>
              <a:t>ДНК из природного материала.</a:t>
            </a:r>
          </a:p>
        </p:txBody>
      </p:sp>
      <p:sp>
        <p:nvSpPr>
          <p:cNvPr id="8193" name="Rectangle 1"/>
          <p:cNvSpPr>
            <a:spLocks noChangeArrowheads="1"/>
          </p:cNvSpPr>
          <p:nvPr/>
        </p:nvSpPr>
        <p:spPr bwMode="auto">
          <a:xfrm>
            <a:off x="642910" y="2000240"/>
            <a:ext cx="7929618" cy="409342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anchor="ctr">
            <a:spAutoFit/>
          </a:bodyPr>
          <a:lstStyle/>
          <a:p>
            <a:r>
              <a:rPr lang="ru-RU" sz="2000" i="1" u="sng" dirty="0">
                <a:solidFill>
                  <a:srgbClr val="000000"/>
                </a:solidFill>
                <a:latin typeface="Comic Sans MS" pitchFamily="66" charset="0"/>
                <a:ea typeface="Calibri" pitchFamily="34" charset="0"/>
                <a:cs typeface="Times New Roman" pitchFamily="18" charset="0"/>
              </a:rPr>
              <a:t>Этапы выделения ДНК :</a:t>
            </a:r>
            <a:endParaRPr lang="ru-RU" sz="2000" u="sng" dirty="0">
              <a:latin typeface="Comic Sans MS" pitchFamily="66" charset="0"/>
              <a:ea typeface="Calibri" pitchFamily="34" charset="0"/>
              <a:cs typeface="Arial" charset="0"/>
            </a:endParaRPr>
          </a:p>
          <a:p>
            <a:pPr eaLnBrk="0" hangingPunct="0">
              <a:buFont typeface="Calibri" pitchFamily="34" charset="0"/>
              <a:buAutoNum type="arabicPeriod"/>
            </a:pPr>
            <a:r>
              <a:rPr lang="ru-RU" sz="2000" dirty="0">
                <a:solidFill>
                  <a:srgbClr val="000000"/>
                </a:solidFill>
                <a:latin typeface="Comic Sans MS" pitchFamily="66" charset="0"/>
                <a:ea typeface="Calibri" pitchFamily="34" charset="0"/>
                <a:cs typeface="Times New Roman" pitchFamily="18" charset="0"/>
              </a:rPr>
              <a:t>Нужно взять банан, разломить на кусочки и положить в емкость. /Лук </a:t>
            </a:r>
            <a:r>
              <a:rPr lang="ru-RU" sz="2000" smtClean="0">
                <a:solidFill>
                  <a:srgbClr val="000000"/>
                </a:solidFill>
                <a:latin typeface="Comic Sans MS" pitchFamily="66" charset="0"/>
                <a:ea typeface="Calibri" pitchFamily="34" charset="0"/>
                <a:cs typeface="Times New Roman" pitchFamily="18" charset="0"/>
              </a:rPr>
              <a:t>нарезать и положить </a:t>
            </a:r>
            <a:r>
              <a:rPr lang="ru-RU" sz="2000" dirty="0" smtClean="0">
                <a:solidFill>
                  <a:srgbClr val="000000"/>
                </a:solidFill>
                <a:latin typeface="Comic Sans MS" pitchFamily="66" charset="0"/>
                <a:ea typeface="Calibri" pitchFamily="34" charset="0"/>
                <a:cs typeface="Times New Roman" pitchFamily="18" charset="0"/>
              </a:rPr>
              <a:t>в емкость.</a:t>
            </a:r>
            <a:endParaRPr lang="ru-RU" sz="2000" dirty="0">
              <a:latin typeface="Comic Sans MS" pitchFamily="66" charset="0"/>
              <a:cs typeface="Arial" charset="0"/>
            </a:endParaRPr>
          </a:p>
          <a:p>
            <a:pPr eaLnBrk="0" hangingPunct="0">
              <a:buFont typeface="Calibri" pitchFamily="34" charset="0"/>
              <a:buAutoNum type="arabicPeriod"/>
            </a:pPr>
            <a:r>
              <a:rPr lang="ru-RU" sz="2000" dirty="0">
                <a:solidFill>
                  <a:srgbClr val="000000"/>
                </a:solidFill>
                <a:latin typeface="Comic Sans MS" pitchFamily="66" charset="0"/>
              </a:rPr>
              <a:t>Потом тщательно банан/лук измельчить. </a:t>
            </a:r>
            <a:endParaRPr lang="ru-RU" sz="2000" dirty="0">
              <a:latin typeface="Comic Sans MS" pitchFamily="66" charset="0"/>
              <a:cs typeface="Arial" charset="0"/>
            </a:endParaRPr>
          </a:p>
          <a:p>
            <a:pPr eaLnBrk="0" hangingPunct="0">
              <a:buFont typeface="Calibri" pitchFamily="34" charset="0"/>
              <a:buAutoNum type="arabicPeriod"/>
            </a:pPr>
            <a:r>
              <a:rPr lang="ru-RU" sz="2000" dirty="0">
                <a:solidFill>
                  <a:srgbClr val="000000"/>
                </a:solidFill>
                <a:latin typeface="Comic Sans MS" pitchFamily="66" charset="0"/>
              </a:rPr>
              <a:t>Добавить к банану/луку  </a:t>
            </a:r>
            <a:r>
              <a:rPr lang="ru-RU" sz="2000" dirty="0" smtClean="0">
                <a:solidFill>
                  <a:srgbClr val="000000"/>
                </a:solidFill>
                <a:latin typeface="Comic Sans MS" pitchFamily="66" charset="0"/>
              </a:rPr>
              <a:t>150 </a:t>
            </a:r>
            <a:r>
              <a:rPr lang="ru-RU" sz="2000" dirty="0">
                <a:solidFill>
                  <a:srgbClr val="000000"/>
                </a:solidFill>
                <a:latin typeface="Comic Sans MS" pitchFamily="66" charset="0"/>
              </a:rPr>
              <a:t>мл. воды, 1 чайную ложку соли, </a:t>
            </a:r>
            <a:r>
              <a:rPr lang="ru-RU" sz="2000" dirty="0" smtClean="0">
                <a:solidFill>
                  <a:srgbClr val="000000"/>
                </a:solidFill>
                <a:latin typeface="Comic Sans MS" pitchFamily="66" charset="0"/>
              </a:rPr>
              <a:t>4 </a:t>
            </a:r>
            <a:r>
              <a:rPr lang="ru-RU" sz="2000" dirty="0">
                <a:solidFill>
                  <a:srgbClr val="000000"/>
                </a:solidFill>
                <a:latin typeface="Comic Sans MS" pitchFamily="66" charset="0"/>
              </a:rPr>
              <a:t>чайные ложки средства для мытья посуды. Все хорошенько перемешать. Моющее средство добавили, чтобы разрушить стенки клеток и выпустить ДНК в раствор. Соль — чтобы отделить белки от нитей ДНК. </a:t>
            </a:r>
            <a:endParaRPr lang="ru-RU" sz="2000" dirty="0">
              <a:latin typeface="Comic Sans MS" pitchFamily="66" charset="0"/>
              <a:cs typeface="Arial" charset="0"/>
            </a:endParaRPr>
          </a:p>
          <a:p>
            <a:pPr eaLnBrk="0" hangingPunct="0">
              <a:buFont typeface="Calibri" pitchFamily="34" charset="0"/>
              <a:buAutoNum type="arabicPeriod"/>
            </a:pPr>
            <a:r>
              <a:rPr lang="ru-RU" sz="2000" dirty="0">
                <a:solidFill>
                  <a:srgbClr val="000000"/>
                </a:solidFill>
                <a:latin typeface="Comic Sans MS" pitchFamily="66" charset="0"/>
              </a:rPr>
              <a:t>Аккуратно отфильтровать смесь через марлю. </a:t>
            </a:r>
            <a:endParaRPr lang="ru-RU" sz="2000" dirty="0">
              <a:latin typeface="Comic Sans MS" pitchFamily="66" charset="0"/>
              <a:cs typeface="Arial" charset="0"/>
            </a:endParaRPr>
          </a:p>
          <a:p>
            <a:pPr eaLnBrk="0" hangingPunct="0">
              <a:buFont typeface="Calibri" pitchFamily="34" charset="0"/>
              <a:buAutoNum type="arabicPeriod"/>
            </a:pPr>
            <a:r>
              <a:rPr lang="ru-RU" sz="2000" dirty="0">
                <a:solidFill>
                  <a:srgbClr val="000000"/>
                </a:solidFill>
                <a:latin typeface="Comic Sans MS" pitchFamily="66" charset="0"/>
              </a:rPr>
              <a:t>К полученному раствору добавить охлаждённый спирт. ДНК не растворяется в спирту и образует  в нем видимый осадок.</a:t>
            </a:r>
            <a:endParaRPr lang="ru-RU" sz="2000" dirty="0">
              <a:latin typeface="Comic Sans MS" pitchFamily="66" charset="0"/>
              <a:cs typeface="Arial" charset="0"/>
            </a:endParaRPr>
          </a:p>
          <a:p>
            <a:pPr eaLnBrk="0" hangingPunct="0"/>
            <a:endParaRPr lang="ru-RU" sz="2000" dirty="0">
              <a:latin typeface="Comic Sans MS" pitchFamily="66" charset="0"/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5" name="Picture 3" descr="C:\Users\User\Desktop\Урок 25. 02.20\Урок\Урок 25.02.2020\bluewave-bkg-1980light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09" name="Rectangle 1"/>
          <p:cNvSpPr>
            <a:spLocks noChangeArrowheads="1"/>
          </p:cNvSpPr>
          <p:nvPr/>
        </p:nvSpPr>
        <p:spPr bwMode="auto">
          <a:xfrm>
            <a:off x="357188" y="1428750"/>
            <a:ext cx="8572500" cy="48320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marL="457200" indent="-457200" eaLnBrk="0" hangingPunct="0">
              <a:buFont typeface="Calibri" pitchFamily="34" charset="0"/>
              <a:buAutoNum type="arabicPeriod"/>
            </a:pPr>
            <a:r>
              <a:rPr lang="ru-RU" sz="2800" b="1" dirty="0">
                <a:solidFill>
                  <a:srgbClr val="000000"/>
                </a:solidFill>
                <a:latin typeface="Comic Sans MS" pitchFamily="66" charset="0"/>
                <a:ea typeface="Times New Roman" pitchFamily="18" charset="0"/>
                <a:cs typeface="Arial" charset="0"/>
              </a:rPr>
              <a:t>Почему живое на нашей планете существует в виде множества неисчерпаемых форм, а не представляет собой один вид, состоящий из сходных между собой особей?</a:t>
            </a:r>
          </a:p>
          <a:p>
            <a:pPr marL="457200" indent="-457200" eaLnBrk="0" hangingPunct="0">
              <a:buFont typeface="Calibri" pitchFamily="34" charset="0"/>
              <a:buAutoNum type="arabicPeriod"/>
            </a:pPr>
            <a:endParaRPr lang="ru-RU" sz="2800" b="1" dirty="0">
              <a:solidFill>
                <a:srgbClr val="000000"/>
              </a:solidFill>
              <a:latin typeface="Comic Sans MS" pitchFamily="66" charset="0"/>
              <a:ea typeface="Times New Roman" pitchFamily="18" charset="0"/>
              <a:cs typeface="Arial" charset="0"/>
            </a:endParaRPr>
          </a:p>
          <a:p>
            <a:pPr marL="457200" indent="-457200" eaLnBrk="0" hangingPunct="0">
              <a:buFont typeface="Calibri" pitchFamily="34" charset="0"/>
              <a:buAutoNum type="arabicPeriod"/>
            </a:pPr>
            <a:r>
              <a:rPr lang="ru-RU" sz="2800" b="1" dirty="0">
                <a:solidFill>
                  <a:srgbClr val="000000"/>
                </a:solidFill>
                <a:latin typeface="Comic Sans MS" pitchFamily="66" charset="0"/>
                <a:ea typeface="Times New Roman" pitchFamily="18" charset="0"/>
                <a:cs typeface="Arial" charset="0"/>
              </a:rPr>
              <a:t>Почему годом рождения генетики считают 1900 год?</a:t>
            </a:r>
          </a:p>
          <a:p>
            <a:pPr marL="457200" indent="-457200" eaLnBrk="0" hangingPunct="0">
              <a:buFont typeface="Calibri" pitchFamily="34" charset="0"/>
              <a:buAutoNum type="arabicPeriod"/>
            </a:pPr>
            <a:endParaRPr lang="ru-RU" sz="2800" b="1" dirty="0">
              <a:latin typeface="Comic Sans MS" pitchFamily="66" charset="0"/>
              <a:ea typeface="Times New Roman" pitchFamily="18" charset="0"/>
              <a:cs typeface="Arial" charset="0"/>
            </a:endParaRPr>
          </a:p>
          <a:p>
            <a:pPr marL="457200" indent="-457200" eaLnBrk="0" hangingPunct="0">
              <a:buFont typeface="Calibri" pitchFamily="34" charset="0"/>
              <a:buAutoNum type="arabicPeriod"/>
            </a:pPr>
            <a:r>
              <a:rPr lang="ru-RU" sz="2800" b="1" dirty="0">
                <a:latin typeface="Comic Sans MS" pitchFamily="66" charset="0"/>
                <a:ea typeface="Times New Roman" pitchFamily="18" charset="0"/>
                <a:cs typeface="Arial" charset="0"/>
              </a:rPr>
              <a:t>А можно ли увидеть ДНК в живую?</a:t>
            </a:r>
          </a:p>
          <a:p>
            <a:pPr marL="457200" indent="-457200" eaLnBrk="0" hangingPunct="0"/>
            <a:endParaRPr lang="ru-RU" sz="2800" b="1" dirty="0">
              <a:latin typeface="Comic Sans MS" pitchFamily="66" charset="0"/>
              <a:ea typeface="Times New Roman" pitchFamily="18" charset="0"/>
              <a:cs typeface="Arial" charset="0"/>
            </a:endParaRPr>
          </a:p>
        </p:txBody>
      </p:sp>
      <p:sp>
        <p:nvSpPr>
          <p:cNvPr id="31747" name="Rectangle 2"/>
          <p:cNvSpPr>
            <a:spLocks noChangeArrowheads="1"/>
          </p:cNvSpPr>
          <p:nvPr/>
        </p:nvSpPr>
        <p:spPr bwMode="auto">
          <a:xfrm>
            <a:off x="0" y="357188"/>
            <a:ext cx="926465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indent="450850"/>
            <a:r>
              <a:rPr lang="ru-RU" sz="3200" b="1" u="sng">
                <a:solidFill>
                  <a:srgbClr val="FF0000"/>
                </a:solidFill>
                <a:latin typeface="Comic Sans MS" pitchFamily="66" charset="0"/>
                <a:cs typeface="Times New Roman" pitchFamily="18" charset="0"/>
              </a:rPr>
              <a:t>Внимание! Проблемные  вопросы урока.</a:t>
            </a:r>
            <a:r>
              <a:rPr lang="ru-RU" sz="3200" b="1">
                <a:solidFill>
                  <a:srgbClr val="FF0000"/>
                </a:solidFill>
                <a:latin typeface="Comic Sans MS" pitchFamily="66" charset="0"/>
                <a:cs typeface="Times New Roman" pitchFamily="18" charset="0"/>
              </a:rPr>
              <a:t> </a:t>
            </a:r>
            <a:endParaRPr lang="ru-RU" sz="3200">
              <a:solidFill>
                <a:srgbClr val="FF0000"/>
              </a:solidFill>
              <a:latin typeface="Comic Sans MS" pitchFamily="66" charset="0"/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:\Users\User\Desktop\Урок 25. 02.20\Урок\Урок 25.02.2020\bluewave-bkg-1980light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42908" y="0"/>
            <a:ext cx="9144000" cy="6858000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</p:spPr>
      </p:pic>
      <p:sp>
        <p:nvSpPr>
          <p:cNvPr id="2" name="Скругленный прямоугольник 1"/>
          <p:cNvSpPr/>
          <p:nvPr/>
        </p:nvSpPr>
        <p:spPr>
          <a:xfrm>
            <a:off x="1000100" y="500042"/>
            <a:ext cx="6291456" cy="646986"/>
          </a:xfrm>
          <a:prstGeom prst="roundRect">
            <a:avLst/>
          </a:prstGeom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i="1" dirty="0">
                <a:solidFill>
                  <a:srgbClr val="0033CC"/>
                </a:solidFill>
                <a:latin typeface="Comic Sans MS" pitchFamily="66" charset="0"/>
              </a:rPr>
              <a:t>Приём «Тренинг-минимум» </a:t>
            </a:r>
            <a:endParaRPr lang="ru-RU" sz="3200" b="1" dirty="0">
              <a:solidFill>
                <a:srgbClr val="0033CC"/>
              </a:solidFill>
              <a:latin typeface="Comic Sans MS" pitchFamily="66" charset="0"/>
            </a:endParaRPr>
          </a:p>
        </p:txBody>
      </p:sp>
      <p:sp>
        <p:nvSpPr>
          <p:cNvPr id="30721" name="Rectangle 1"/>
          <p:cNvSpPr>
            <a:spLocks noChangeArrowheads="1"/>
          </p:cNvSpPr>
          <p:nvPr/>
        </p:nvSpPr>
        <p:spPr bwMode="auto">
          <a:xfrm>
            <a:off x="1357290" y="1285860"/>
            <a:ext cx="6000792" cy="5170646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wrap="square" anchor="ctr">
            <a:spAutoFit/>
          </a:bodyPr>
          <a:lstStyle/>
          <a:p>
            <a:pPr marL="342900" indent="-342900">
              <a:buFont typeface="+mj-lt"/>
              <a:buAutoNum type="arabicPeriod"/>
              <a:defRPr/>
            </a:pPr>
            <a:r>
              <a:rPr lang="ru-RU" sz="2200" dirty="0">
                <a:solidFill>
                  <a:srgbClr val="000000"/>
                </a:solidFill>
                <a:latin typeface="Comic Sans MS" pitchFamily="66" charset="0"/>
                <a:ea typeface="Times New Roman" pitchFamily="18" charset="0"/>
                <a:cs typeface="Arial" pitchFamily="34" charset="0"/>
              </a:rPr>
              <a:t>Генетика - это…</a:t>
            </a:r>
            <a:endParaRPr lang="ru-RU" sz="2200" dirty="0">
              <a:latin typeface="Comic Sans MS" pitchFamily="66" charset="0"/>
              <a:cs typeface="Arial" pitchFamily="34" charset="0"/>
            </a:endParaRPr>
          </a:p>
          <a:p>
            <a:pPr marL="342900" indent="-342900" eaLnBrk="0" hangingPunct="0">
              <a:buFont typeface="+mj-lt"/>
              <a:buAutoNum type="arabicPeriod"/>
              <a:defRPr/>
            </a:pPr>
            <a:r>
              <a:rPr lang="ru-RU" sz="2200" dirty="0">
                <a:solidFill>
                  <a:srgbClr val="000000"/>
                </a:solidFill>
                <a:latin typeface="Comic Sans MS" pitchFamily="66" charset="0"/>
                <a:ea typeface="Times New Roman" pitchFamily="18" charset="0"/>
                <a:cs typeface="Arial" pitchFamily="34" charset="0"/>
              </a:rPr>
              <a:t>Наследственность – это…</a:t>
            </a:r>
            <a:endParaRPr lang="ru-RU" sz="2200" dirty="0">
              <a:latin typeface="Comic Sans MS" pitchFamily="66" charset="0"/>
              <a:cs typeface="Arial" pitchFamily="34" charset="0"/>
            </a:endParaRPr>
          </a:p>
          <a:p>
            <a:pPr marL="342900" indent="-342900" eaLnBrk="0" hangingPunct="0">
              <a:buFont typeface="+mj-lt"/>
              <a:buAutoNum type="arabicPeriod"/>
              <a:defRPr/>
            </a:pPr>
            <a:r>
              <a:rPr lang="ru-RU" sz="2200" dirty="0">
                <a:solidFill>
                  <a:srgbClr val="000000"/>
                </a:solidFill>
                <a:latin typeface="Comic Sans MS" pitchFamily="66" charset="0"/>
                <a:ea typeface="Times New Roman" pitchFamily="18" charset="0"/>
                <a:cs typeface="Arial" pitchFamily="34" charset="0"/>
              </a:rPr>
              <a:t>Методы генетических исследований:...</a:t>
            </a:r>
            <a:endParaRPr lang="ru-RU" sz="2200" dirty="0">
              <a:latin typeface="Comic Sans MS" pitchFamily="66" charset="0"/>
              <a:cs typeface="Arial" pitchFamily="34" charset="0"/>
            </a:endParaRPr>
          </a:p>
          <a:p>
            <a:pPr marL="342900" indent="-342900" eaLnBrk="0" hangingPunct="0">
              <a:buFont typeface="+mj-lt"/>
              <a:buAutoNum type="arabicPeriod"/>
              <a:defRPr/>
            </a:pPr>
            <a:r>
              <a:rPr lang="ru-RU" sz="2200" dirty="0">
                <a:solidFill>
                  <a:srgbClr val="000000"/>
                </a:solidFill>
                <a:latin typeface="Comic Sans MS" pitchFamily="66" charset="0"/>
                <a:ea typeface="Times New Roman" pitchFamily="18" charset="0"/>
                <a:cs typeface="Arial" pitchFamily="34" charset="0"/>
              </a:rPr>
              <a:t>Изменчивость – это…</a:t>
            </a:r>
            <a:endParaRPr lang="ru-RU" sz="2200" dirty="0">
              <a:latin typeface="Comic Sans MS" pitchFamily="66" charset="0"/>
              <a:cs typeface="Arial" pitchFamily="34" charset="0"/>
            </a:endParaRPr>
          </a:p>
          <a:p>
            <a:pPr marL="342900" indent="-342900" eaLnBrk="0" hangingPunct="0">
              <a:buFont typeface="+mj-lt"/>
              <a:buAutoNum type="arabicPeriod"/>
              <a:defRPr/>
            </a:pPr>
            <a:r>
              <a:rPr lang="ru-RU" sz="2200" dirty="0">
                <a:solidFill>
                  <a:srgbClr val="000000"/>
                </a:solidFill>
                <a:latin typeface="Comic Sans MS" pitchFamily="66" charset="0"/>
                <a:ea typeface="Times New Roman" pitchFamily="18" charset="0"/>
                <a:cs typeface="Arial" pitchFamily="34" charset="0"/>
              </a:rPr>
              <a:t>Основоположник генетики…</a:t>
            </a:r>
            <a:endParaRPr lang="ru-RU" sz="2200" dirty="0">
              <a:latin typeface="Comic Sans MS" pitchFamily="66" charset="0"/>
              <a:cs typeface="Arial" pitchFamily="34" charset="0"/>
            </a:endParaRPr>
          </a:p>
          <a:p>
            <a:pPr marL="342900" indent="-342900" eaLnBrk="0" hangingPunct="0">
              <a:buFont typeface="+mj-lt"/>
              <a:buAutoNum type="arabicPeriod"/>
              <a:defRPr/>
            </a:pPr>
            <a:r>
              <a:rPr lang="ru-RU" sz="2200" dirty="0">
                <a:solidFill>
                  <a:srgbClr val="000000"/>
                </a:solidFill>
                <a:latin typeface="Comic Sans MS" pitchFamily="66" charset="0"/>
                <a:ea typeface="Times New Roman" pitchFamily="18" charset="0"/>
                <a:cs typeface="Arial" pitchFamily="34" charset="0"/>
              </a:rPr>
              <a:t>Что сделал Мендель?</a:t>
            </a:r>
            <a:endParaRPr lang="ru-RU" sz="2200" dirty="0">
              <a:latin typeface="Comic Sans MS" pitchFamily="66" charset="0"/>
              <a:cs typeface="Arial" pitchFamily="34" charset="0"/>
            </a:endParaRPr>
          </a:p>
          <a:p>
            <a:pPr marL="342900" indent="-342900" eaLnBrk="0" hangingPunct="0">
              <a:buFont typeface="+mj-lt"/>
              <a:buAutoNum type="arabicPeriod"/>
              <a:defRPr/>
            </a:pPr>
            <a:r>
              <a:rPr lang="ru-RU" sz="2200" dirty="0">
                <a:solidFill>
                  <a:srgbClr val="000000"/>
                </a:solidFill>
                <a:latin typeface="Comic Sans MS" pitchFamily="66" charset="0"/>
                <a:ea typeface="Times New Roman" pitchFamily="18" charset="0"/>
                <a:cs typeface="Arial" pitchFamily="34" charset="0"/>
              </a:rPr>
              <a:t>В каком году Мендель открыл свои закономерности?</a:t>
            </a:r>
            <a:endParaRPr lang="ru-RU" sz="2200" dirty="0">
              <a:latin typeface="Comic Sans MS" pitchFamily="66" charset="0"/>
              <a:cs typeface="Arial" pitchFamily="34" charset="0"/>
            </a:endParaRPr>
          </a:p>
          <a:p>
            <a:pPr marL="342900" indent="-342900" eaLnBrk="0" hangingPunct="0">
              <a:buFont typeface="+mj-lt"/>
              <a:buAutoNum type="arabicPeriod"/>
              <a:defRPr/>
            </a:pPr>
            <a:r>
              <a:rPr lang="ru-RU" sz="2200" dirty="0">
                <a:solidFill>
                  <a:srgbClr val="000000"/>
                </a:solidFill>
                <a:latin typeface="Comic Sans MS" pitchFamily="66" charset="0"/>
                <a:ea typeface="Times New Roman" pitchFamily="18" charset="0"/>
                <a:cs typeface="Arial" pitchFamily="34" charset="0"/>
              </a:rPr>
              <a:t>Кто такой</a:t>
            </a:r>
            <a:r>
              <a:rPr lang="ru-RU" sz="2200" b="1" dirty="0">
                <a:solidFill>
                  <a:srgbClr val="000000"/>
                </a:solidFill>
                <a:latin typeface="Comic Sans MS" pitchFamily="66" charset="0"/>
                <a:ea typeface="Times New Roman" pitchFamily="18" charset="0"/>
                <a:cs typeface="Arial" pitchFamily="34" charset="0"/>
              </a:rPr>
              <a:t> </a:t>
            </a:r>
            <a:r>
              <a:rPr lang="ru-RU" sz="2200" dirty="0">
                <a:solidFill>
                  <a:srgbClr val="000000"/>
                </a:solidFill>
                <a:latin typeface="Comic Sans MS" pitchFamily="66" charset="0"/>
                <a:ea typeface="Times New Roman" pitchFamily="18" charset="0"/>
                <a:cs typeface="Arial" pitchFamily="34" charset="0"/>
              </a:rPr>
              <a:t>Уильям </a:t>
            </a:r>
            <a:r>
              <a:rPr lang="ru-RU" sz="2200" dirty="0" err="1">
                <a:solidFill>
                  <a:srgbClr val="000000"/>
                </a:solidFill>
                <a:latin typeface="Comic Sans MS" pitchFamily="66" charset="0"/>
                <a:ea typeface="Times New Roman" pitchFamily="18" charset="0"/>
                <a:cs typeface="Arial" pitchFamily="34" charset="0"/>
              </a:rPr>
              <a:t>Бэтсон</a:t>
            </a:r>
            <a:r>
              <a:rPr lang="ru-RU" sz="2200" dirty="0">
                <a:solidFill>
                  <a:srgbClr val="000000"/>
                </a:solidFill>
                <a:latin typeface="Comic Sans MS" pitchFamily="66" charset="0"/>
                <a:ea typeface="Times New Roman" pitchFamily="18" charset="0"/>
                <a:cs typeface="Arial" pitchFamily="34" charset="0"/>
              </a:rPr>
              <a:t>?</a:t>
            </a:r>
            <a:endParaRPr lang="ru-RU" sz="2200" dirty="0">
              <a:latin typeface="Comic Sans MS" pitchFamily="66" charset="0"/>
              <a:cs typeface="Arial" pitchFamily="34" charset="0"/>
            </a:endParaRPr>
          </a:p>
          <a:p>
            <a:pPr marL="342900" indent="-342900" eaLnBrk="0" hangingPunct="0">
              <a:buFont typeface="+mj-lt"/>
              <a:buAutoNum type="arabicPeriod"/>
              <a:defRPr/>
            </a:pPr>
            <a:r>
              <a:rPr lang="ru-RU" sz="2200" dirty="0">
                <a:solidFill>
                  <a:srgbClr val="000000"/>
                </a:solidFill>
                <a:latin typeface="Comic Sans MS" pitchFamily="66" charset="0"/>
                <a:ea typeface="Times New Roman" pitchFamily="18" charset="0"/>
                <a:cs typeface="Arial" pitchFamily="34" charset="0"/>
              </a:rPr>
              <a:t>Год рождения генетики...</a:t>
            </a:r>
            <a:endParaRPr lang="ru-RU" sz="2200" dirty="0">
              <a:latin typeface="Comic Sans MS" pitchFamily="66" charset="0"/>
              <a:cs typeface="Arial" pitchFamily="34" charset="0"/>
            </a:endParaRPr>
          </a:p>
          <a:p>
            <a:pPr marL="342900" indent="-342900" eaLnBrk="0" hangingPunct="0">
              <a:buFont typeface="+mj-lt"/>
              <a:buAutoNum type="arabicPeriod"/>
              <a:defRPr/>
            </a:pPr>
            <a:r>
              <a:rPr lang="ru-RU" sz="2200" dirty="0">
                <a:solidFill>
                  <a:srgbClr val="000000"/>
                </a:solidFill>
                <a:latin typeface="Comic Sans MS" pitchFamily="66" charset="0"/>
                <a:ea typeface="Times New Roman" pitchFamily="18" charset="0"/>
                <a:cs typeface="Arial" pitchFamily="34" charset="0"/>
              </a:rPr>
              <a:t>Генеалогический метод...</a:t>
            </a:r>
            <a:endParaRPr lang="ru-RU" sz="2200" dirty="0">
              <a:latin typeface="Comic Sans MS" pitchFamily="66" charset="0"/>
              <a:cs typeface="Arial" pitchFamily="34" charset="0"/>
            </a:endParaRPr>
          </a:p>
          <a:p>
            <a:pPr marL="342900" indent="-342900" eaLnBrk="0" hangingPunct="0">
              <a:buFont typeface="+mj-lt"/>
              <a:buAutoNum type="arabicPeriod"/>
              <a:defRPr/>
            </a:pPr>
            <a:r>
              <a:rPr lang="ru-RU" sz="2200" dirty="0" smtClean="0">
                <a:solidFill>
                  <a:srgbClr val="000000"/>
                </a:solidFill>
                <a:latin typeface="Comic Sans MS" pitchFamily="66" charset="0"/>
                <a:ea typeface="Times New Roman" pitchFamily="18" charset="0"/>
                <a:cs typeface="Arial" pitchFamily="34" charset="0"/>
              </a:rPr>
              <a:t>Близнецовый метод...</a:t>
            </a:r>
            <a:endParaRPr lang="ru-RU" sz="2200" dirty="0">
              <a:latin typeface="Comic Sans MS" pitchFamily="66" charset="0"/>
              <a:cs typeface="Arial" pitchFamily="34" charset="0"/>
            </a:endParaRPr>
          </a:p>
          <a:p>
            <a:pPr marL="342900" indent="-342900" eaLnBrk="0" hangingPunct="0">
              <a:buFont typeface="+mj-lt"/>
              <a:buAutoNum type="arabicPeriod"/>
              <a:defRPr/>
            </a:pPr>
            <a:r>
              <a:rPr lang="ru-RU" sz="2200" dirty="0" smtClean="0">
                <a:solidFill>
                  <a:srgbClr val="000000"/>
                </a:solidFill>
                <a:latin typeface="Comic Sans MS" pitchFamily="66" charset="0"/>
                <a:ea typeface="Times New Roman" pitchFamily="18" charset="0"/>
                <a:cs typeface="Arial" pitchFamily="34" charset="0"/>
              </a:rPr>
              <a:t>Популяционно-статистический метод...</a:t>
            </a:r>
            <a:endParaRPr lang="ru-RU" sz="2200" dirty="0">
              <a:latin typeface="Comic Sans MS" pitchFamily="66" charset="0"/>
              <a:cs typeface="Arial" pitchFamily="34" charset="0"/>
            </a:endParaRPr>
          </a:p>
          <a:p>
            <a:pPr marL="342900" indent="-342900" eaLnBrk="0" hangingPunct="0">
              <a:buFont typeface="+mj-lt"/>
              <a:buAutoNum type="arabicPeriod"/>
              <a:defRPr/>
            </a:pPr>
            <a:r>
              <a:rPr lang="ru-RU" sz="2200" dirty="0" smtClean="0">
                <a:solidFill>
                  <a:srgbClr val="000000"/>
                </a:solidFill>
                <a:latin typeface="Comic Sans MS" pitchFamily="66" charset="0"/>
                <a:ea typeface="Times New Roman" pitchFamily="18" charset="0"/>
                <a:cs typeface="Arial" pitchFamily="34" charset="0"/>
              </a:rPr>
              <a:t>Гибридологический метод ...</a:t>
            </a:r>
            <a:endParaRPr lang="ru-RU" sz="2200" dirty="0">
              <a:latin typeface="Comic Sans MS" pitchFamily="66" charset="0"/>
              <a:cs typeface="Arial" pitchFamily="34" charset="0"/>
            </a:endParaRPr>
          </a:p>
          <a:p>
            <a:pPr marL="342900" indent="-342900" eaLnBrk="0" hangingPunct="0">
              <a:buFont typeface="+mj-lt"/>
              <a:buAutoNum type="arabicPeriod"/>
              <a:defRPr/>
            </a:pPr>
            <a:r>
              <a:rPr lang="ru-RU" sz="2200" dirty="0" smtClean="0">
                <a:solidFill>
                  <a:srgbClr val="000000"/>
                </a:solidFill>
                <a:latin typeface="Comic Sans MS" pitchFamily="66" charset="0"/>
                <a:ea typeface="Times New Roman" pitchFamily="18" charset="0"/>
                <a:cs typeface="Arial" pitchFamily="34" charset="0"/>
              </a:rPr>
              <a:t>Цитогенетический метод...</a:t>
            </a:r>
            <a:endParaRPr lang="ru-RU" sz="2200" dirty="0">
              <a:latin typeface="Comic Sans MS" pitchFamily="66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Picture 3" descr="C:\Users\User\Desktop\Урок 25. 02.20\Урок\Урок 25.02.2020\bluewave-bkg-1980light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2" name="Rectangle 1"/>
          <p:cNvSpPr>
            <a:spLocks noChangeArrowheads="1"/>
          </p:cNvSpPr>
          <p:nvPr/>
        </p:nvSpPr>
        <p:spPr bwMode="auto">
          <a:xfrm>
            <a:off x="3571875" y="1571625"/>
            <a:ext cx="5143500" cy="314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/>
            <a:r>
              <a:rPr lang="ru-RU" sz="2200" b="1" i="1" dirty="0">
                <a:solidFill>
                  <a:srgbClr val="333333"/>
                </a:solidFill>
                <a:latin typeface="Comic Sans MS" pitchFamily="66" charset="0"/>
                <a:cs typeface="Times New Roman" pitchFamily="18" charset="0"/>
              </a:rPr>
              <a:t>И что же видят?... За столом</a:t>
            </a:r>
            <a:br>
              <a:rPr lang="ru-RU" sz="2200" b="1" i="1" dirty="0">
                <a:solidFill>
                  <a:srgbClr val="333333"/>
                </a:solidFill>
                <a:latin typeface="Comic Sans MS" pitchFamily="66" charset="0"/>
                <a:cs typeface="Times New Roman" pitchFamily="18" charset="0"/>
              </a:rPr>
            </a:br>
            <a:r>
              <a:rPr lang="ru-RU" sz="2200" b="1" i="1" dirty="0">
                <a:solidFill>
                  <a:srgbClr val="333333"/>
                </a:solidFill>
                <a:latin typeface="Comic Sans MS" pitchFamily="66" charset="0"/>
                <a:cs typeface="Times New Roman" pitchFamily="18" charset="0"/>
              </a:rPr>
              <a:t>Сидят чудовища кругом:</a:t>
            </a:r>
            <a:br>
              <a:rPr lang="ru-RU" sz="2200" b="1" i="1" dirty="0">
                <a:solidFill>
                  <a:srgbClr val="333333"/>
                </a:solidFill>
                <a:latin typeface="Comic Sans MS" pitchFamily="66" charset="0"/>
                <a:cs typeface="Times New Roman" pitchFamily="18" charset="0"/>
              </a:rPr>
            </a:br>
            <a:r>
              <a:rPr lang="ru-RU" sz="2200" b="1" i="1" dirty="0">
                <a:solidFill>
                  <a:srgbClr val="333333"/>
                </a:solidFill>
                <a:latin typeface="Comic Sans MS" pitchFamily="66" charset="0"/>
                <a:cs typeface="Times New Roman" pitchFamily="18" charset="0"/>
              </a:rPr>
              <a:t>Один в рогах с собачьей мордой, </a:t>
            </a:r>
            <a:br>
              <a:rPr lang="ru-RU" sz="2200" b="1" i="1" dirty="0">
                <a:solidFill>
                  <a:srgbClr val="333333"/>
                </a:solidFill>
                <a:latin typeface="Comic Sans MS" pitchFamily="66" charset="0"/>
                <a:cs typeface="Times New Roman" pitchFamily="18" charset="0"/>
              </a:rPr>
            </a:br>
            <a:r>
              <a:rPr lang="ru-RU" sz="2200" b="1" i="1" dirty="0">
                <a:solidFill>
                  <a:srgbClr val="333333"/>
                </a:solidFill>
                <a:latin typeface="Comic Sans MS" pitchFamily="66" charset="0"/>
                <a:cs typeface="Times New Roman" pitchFamily="18" charset="0"/>
              </a:rPr>
              <a:t>Другой с петушьей головой,</a:t>
            </a:r>
            <a:br>
              <a:rPr lang="ru-RU" sz="2200" b="1" i="1" dirty="0">
                <a:solidFill>
                  <a:srgbClr val="333333"/>
                </a:solidFill>
                <a:latin typeface="Comic Sans MS" pitchFamily="66" charset="0"/>
                <a:cs typeface="Times New Roman" pitchFamily="18" charset="0"/>
              </a:rPr>
            </a:br>
            <a:r>
              <a:rPr lang="ru-RU" sz="2200" b="1" i="1" dirty="0">
                <a:solidFill>
                  <a:srgbClr val="333333"/>
                </a:solidFill>
                <a:latin typeface="Comic Sans MS" pitchFamily="66" charset="0"/>
                <a:cs typeface="Times New Roman" pitchFamily="18" charset="0"/>
              </a:rPr>
              <a:t>Здесь ведьма с козьей бородой,</a:t>
            </a:r>
            <a:br>
              <a:rPr lang="ru-RU" sz="2200" b="1" i="1" dirty="0">
                <a:solidFill>
                  <a:srgbClr val="333333"/>
                </a:solidFill>
                <a:latin typeface="Comic Sans MS" pitchFamily="66" charset="0"/>
                <a:cs typeface="Times New Roman" pitchFamily="18" charset="0"/>
              </a:rPr>
            </a:br>
            <a:r>
              <a:rPr lang="ru-RU" sz="2200" b="1" i="1" dirty="0">
                <a:solidFill>
                  <a:srgbClr val="333333"/>
                </a:solidFill>
                <a:latin typeface="Comic Sans MS" pitchFamily="66" charset="0"/>
                <a:cs typeface="Times New Roman" pitchFamily="18" charset="0"/>
              </a:rPr>
              <a:t>Тут остов чопорный и </a:t>
            </a:r>
            <a:r>
              <a:rPr lang="ru-RU" sz="2200" b="1" i="1" dirty="0" smtClean="0">
                <a:solidFill>
                  <a:srgbClr val="333333"/>
                </a:solidFill>
                <a:latin typeface="Comic Sans MS" pitchFamily="66" charset="0"/>
                <a:cs typeface="Times New Roman" pitchFamily="18" charset="0"/>
              </a:rPr>
              <a:t>гордый</a:t>
            </a:r>
            <a:r>
              <a:rPr lang="ru-RU" sz="2200" b="1" i="1" dirty="0">
                <a:solidFill>
                  <a:srgbClr val="333333"/>
                </a:solidFill>
                <a:latin typeface="Comic Sans MS" pitchFamily="66" charset="0"/>
                <a:cs typeface="Times New Roman" pitchFamily="18" charset="0"/>
              </a:rPr>
              <a:t>, </a:t>
            </a:r>
            <a:br>
              <a:rPr lang="ru-RU" sz="2200" b="1" i="1" dirty="0">
                <a:solidFill>
                  <a:srgbClr val="333333"/>
                </a:solidFill>
                <a:latin typeface="Comic Sans MS" pitchFamily="66" charset="0"/>
                <a:cs typeface="Times New Roman" pitchFamily="18" charset="0"/>
              </a:rPr>
            </a:br>
            <a:r>
              <a:rPr lang="ru-RU" sz="2200" b="1" i="1" dirty="0">
                <a:solidFill>
                  <a:srgbClr val="333333"/>
                </a:solidFill>
                <a:latin typeface="Comic Sans MS" pitchFamily="66" charset="0"/>
                <a:cs typeface="Times New Roman" pitchFamily="18" charset="0"/>
              </a:rPr>
              <a:t>Там карла с хвостиком, а вот </a:t>
            </a:r>
            <a:br>
              <a:rPr lang="ru-RU" sz="2200" b="1" i="1" dirty="0">
                <a:solidFill>
                  <a:srgbClr val="333333"/>
                </a:solidFill>
                <a:latin typeface="Comic Sans MS" pitchFamily="66" charset="0"/>
                <a:cs typeface="Times New Roman" pitchFamily="18" charset="0"/>
              </a:rPr>
            </a:br>
            <a:r>
              <a:rPr lang="ru-RU" sz="2200" b="1" i="1" dirty="0">
                <a:solidFill>
                  <a:srgbClr val="333333"/>
                </a:solidFill>
                <a:latin typeface="Comic Sans MS" pitchFamily="66" charset="0"/>
                <a:cs typeface="Times New Roman" pitchFamily="18" charset="0"/>
              </a:rPr>
              <a:t>Полужуравль и </a:t>
            </a:r>
            <a:r>
              <a:rPr lang="ru-RU" sz="2200" b="1" i="1" dirty="0" err="1">
                <a:solidFill>
                  <a:srgbClr val="333333"/>
                </a:solidFill>
                <a:latin typeface="Comic Sans MS" pitchFamily="66" charset="0"/>
                <a:cs typeface="Times New Roman" pitchFamily="18" charset="0"/>
              </a:rPr>
              <a:t>полукот</a:t>
            </a:r>
            <a:r>
              <a:rPr lang="ru-RU" sz="2200" b="1" i="1" dirty="0">
                <a:solidFill>
                  <a:srgbClr val="333333"/>
                </a:solidFill>
                <a:latin typeface="Comic Sans MS" pitchFamily="66" charset="0"/>
                <a:cs typeface="Times New Roman" pitchFamily="18" charset="0"/>
              </a:rPr>
              <a:t>.</a:t>
            </a:r>
            <a:br>
              <a:rPr lang="ru-RU" sz="2200" b="1" i="1" dirty="0">
                <a:solidFill>
                  <a:srgbClr val="333333"/>
                </a:solidFill>
                <a:latin typeface="Comic Sans MS" pitchFamily="66" charset="0"/>
                <a:cs typeface="Times New Roman" pitchFamily="18" charset="0"/>
              </a:rPr>
            </a:br>
            <a:r>
              <a:rPr lang="ru-RU" sz="2200" b="1" dirty="0">
                <a:solidFill>
                  <a:srgbClr val="333333"/>
                </a:solidFill>
                <a:latin typeface="Comic Sans MS" pitchFamily="66" charset="0"/>
                <a:cs typeface="Times New Roman" pitchFamily="18" charset="0"/>
              </a:rPr>
              <a:t>А.С.Пушкин</a:t>
            </a:r>
            <a:endParaRPr lang="ru-RU" sz="2200" b="1" dirty="0">
              <a:latin typeface="Comic Sans MS" pitchFamily="66" charset="0"/>
              <a:cs typeface="Arial" charset="0"/>
            </a:endParaRPr>
          </a:p>
        </p:txBody>
      </p:sp>
      <p:pic>
        <p:nvPicPr>
          <p:cNvPr id="15363" name="Picture 2" descr="C:\Users\User\Desktop\Урок 25. 02.20\Урок\Урок 25.02.2020\9b3359acf451fb3d0976ec8cf9794eb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88" y="1285875"/>
            <a:ext cx="2928937" cy="4357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3" name="Picture 3" descr="C:\Users\User\Desktop\Урок 25. 02.20\Урок\Урок 25.02.2020\bluewave-bkg-1980light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745" name="Rectangle 1"/>
          <p:cNvSpPr>
            <a:spLocks noChangeArrowheads="1"/>
          </p:cNvSpPr>
          <p:nvPr/>
        </p:nvSpPr>
        <p:spPr bwMode="auto">
          <a:xfrm>
            <a:off x="500034" y="428604"/>
            <a:ext cx="8143900" cy="6247864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anchor="ctr">
            <a:spAutoFit/>
          </a:bodyPr>
          <a:lstStyle/>
          <a:p>
            <a:pPr>
              <a:defRPr/>
            </a:pPr>
            <a:r>
              <a:rPr lang="ru-RU" sz="2000" i="1" dirty="0">
                <a:latin typeface="Comic Sans MS" pitchFamily="66" charset="0"/>
                <a:ea typeface="Times New Roman" pitchFamily="18" charset="0"/>
                <a:cs typeface="Arial" pitchFamily="34" charset="0"/>
              </a:rPr>
              <a:t>Приём </a:t>
            </a:r>
            <a:r>
              <a:rPr lang="ru-RU" sz="2000" i="1" dirty="0">
                <a:solidFill>
                  <a:srgbClr val="000000"/>
                </a:solidFill>
                <a:latin typeface="Comic Sans MS" pitchFamily="66" charset="0"/>
                <a:ea typeface="Times New Roman" pitchFamily="18" charset="0"/>
                <a:cs typeface="Arial" pitchFamily="34" charset="0"/>
              </a:rPr>
              <a:t>«Лови ошибку». </a:t>
            </a:r>
            <a:r>
              <a:rPr lang="ru-RU" sz="2000" dirty="0">
                <a:solidFill>
                  <a:srgbClr val="000000"/>
                </a:solidFill>
                <a:latin typeface="Comic Sans MS" pitchFamily="66" charset="0"/>
                <a:ea typeface="Times New Roman" pitchFamily="18" charset="0"/>
                <a:cs typeface="Arial" pitchFamily="34" charset="0"/>
              </a:rPr>
              <a:t>Найдите три ошибки в приведённом тексте «Методы генетики». Укажите номера предложений, в которых допущены ошибки, исправьте их.</a:t>
            </a:r>
          </a:p>
          <a:p>
            <a:pPr>
              <a:defRPr/>
            </a:pPr>
            <a:endParaRPr lang="ru-RU" sz="2000" dirty="0">
              <a:latin typeface="Comic Sans MS" pitchFamily="66" charset="0"/>
              <a:ea typeface="Times New Roman" pitchFamily="18" charset="0"/>
              <a:cs typeface="Arial" pitchFamily="34" charset="0"/>
            </a:endParaRPr>
          </a:p>
          <a:p>
            <a:pPr marL="342900" indent="-342900" eaLnBrk="0" hangingPunct="0">
              <a:buFontTx/>
              <a:buAutoNum type="arabicParenR"/>
              <a:defRPr/>
            </a:pPr>
            <a:r>
              <a:rPr lang="ru-RU" sz="2000" b="1" dirty="0">
                <a:solidFill>
                  <a:srgbClr val="000000"/>
                </a:solidFill>
                <a:latin typeface="Comic Sans MS" pitchFamily="66" charset="0"/>
                <a:ea typeface="Times New Roman" pitchFamily="18" charset="0"/>
                <a:cs typeface="Arial" pitchFamily="34" charset="0"/>
              </a:rPr>
              <a:t>Генеалогический метод </a:t>
            </a:r>
            <a:r>
              <a:rPr lang="ru-RU" sz="2000" dirty="0">
                <a:solidFill>
                  <a:srgbClr val="000000"/>
                </a:solidFill>
                <a:latin typeface="Comic Sans MS" pitchFamily="66" charset="0"/>
                <a:ea typeface="Times New Roman" pitchFamily="18" charset="0"/>
                <a:cs typeface="Arial" pitchFamily="34" charset="0"/>
              </a:rPr>
              <a:t>генетики человека позволяет определить причину проявления геномных мутаций. </a:t>
            </a:r>
          </a:p>
          <a:p>
            <a:pPr marL="342900" indent="-342900" eaLnBrk="0" hangingPunct="0">
              <a:buFontTx/>
              <a:buAutoNum type="arabicParenR"/>
              <a:defRPr/>
            </a:pPr>
            <a:r>
              <a:rPr lang="ru-RU" sz="2000" dirty="0">
                <a:solidFill>
                  <a:srgbClr val="000000"/>
                </a:solidFill>
                <a:latin typeface="Comic Sans MS" pitchFamily="66" charset="0"/>
                <a:ea typeface="Times New Roman" pitchFamily="18" charset="0"/>
                <a:cs typeface="Arial" pitchFamily="34" charset="0"/>
              </a:rPr>
              <a:t>Благодаря </a:t>
            </a:r>
            <a:r>
              <a:rPr lang="ru-RU" sz="2000" b="1" dirty="0">
                <a:solidFill>
                  <a:srgbClr val="000000"/>
                </a:solidFill>
                <a:latin typeface="Comic Sans MS" pitchFamily="66" charset="0"/>
                <a:ea typeface="Times New Roman" pitchFamily="18" charset="0"/>
                <a:cs typeface="Arial" pitchFamily="34" charset="0"/>
              </a:rPr>
              <a:t>генеалогическому методу</a:t>
            </a:r>
            <a:r>
              <a:rPr lang="ru-RU" sz="2000" dirty="0">
                <a:solidFill>
                  <a:srgbClr val="000000"/>
                </a:solidFill>
                <a:latin typeface="Comic Sans MS" pitchFamily="66" charset="0"/>
                <a:ea typeface="Times New Roman" pitchFamily="18" charset="0"/>
                <a:cs typeface="Arial" pitchFamily="34" charset="0"/>
              </a:rPr>
              <a:t> установлены наследования гемофилии, дальтонизма, серповидно-клеточной анемии, альбинизма. </a:t>
            </a:r>
          </a:p>
          <a:p>
            <a:pPr marL="342900" indent="-342900" eaLnBrk="0" hangingPunct="0">
              <a:buFontTx/>
              <a:buAutoNum type="arabicParenR"/>
              <a:defRPr/>
            </a:pPr>
            <a:r>
              <a:rPr lang="ru-RU" sz="2000" dirty="0">
                <a:solidFill>
                  <a:srgbClr val="000000"/>
                </a:solidFill>
                <a:latin typeface="Comic Sans MS" pitchFamily="66" charset="0"/>
                <a:ea typeface="Times New Roman" pitchFamily="18" charset="0"/>
                <a:cs typeface="Arial" pitchFamily="34" charset="0"/>
              </a:rPr>
              <a:t> </a:t>
            </a:r>
            <a:r>
              <a:rPr lang="ru-RU" sz="2000" b="1" dirty="0">
                <a:solidFill>
                  <a:srgbClr val="000000"/>
                </a:solidFill>
                <a:latin typeface="Comic Sans MS" pitchFamily="66" charset="0"/>
                <a:ea typeface="Times New Roman" pitchFamily="18" charset="0"/>
                <a:cs typeface="Arial" pitchFamily="34" charset="0"/>
              </a:rPr>
              <a:t>Близнецовый метод</a:t>
            </a:r>
            <a:r>
              <a:rPr lang="ru-RU" sz="2000" dirty="0">
                <a:solidFill>
                  <a:srgbClr val="000000"/>
                </a:solidFill>
                <a:latin typeface="Comic Sans MS" pitchFamily="66" charset="0"/>
                <a:ea typeface="Times New Roman" pitchFamily="18" charset="0"/>
                <a:cs typeface="Arial" pitchFamily="34" charset="0"/>
              </a:rPr>
              <a:t> позволяет прогнозировать рождение </a:t>
            </a:r>
            <a:r>
              <a:rPr lang="ru-RU" sz="2000" dirty="0" err="1">
                <a:solidFill>
                  <a:srgbClr val="000000"/>
                </a:solidFill>
                <a:latin typeface="Comic Sans MS" pitchFamily="66" charset="0"/>
                <a:ea typeface="Times New Roman" pitchFamily="18" charset="0"/>
                <a:cs typeface="Arial" pitchFamily="34" charset="0"/>
              </a:rPr>
              <a:t>однояйцевых</a:t>
            </a:r>
            <a:r>
              <a:rPr lang="ru-RU" sz="2000" dirty="0">
                <a:solidFill>
                  <a:srgbClr val="000000"/>
                </a:solidFill>
                <a:latin typeface="Comic Sans MS" pitchFamily="66" charset="0"/>
                <a:ea typeface="Times New Roman" pitchFamily="18" charset="0"/>
                <a:cs typeface="Arial" pitchFamily="34" charset="0"/>
              </a:rPr>
              <a:t> близнецов.</a:t>
            </a:r>
          </a:p>
          <a:p>
            <a:pPr marL="342900" indent="-342900" eaLnBrk="0" hangingPunct="0">
              <a:buFontTx/>
              <a:buAutoNum type="arabicParenR"/>
              <a:defRPr/>
            </a:pPr>
            <a:r>
              <a:rPr lang="ru-RU" sz="2000" dirty="0">
                <a:solidFill>
                  <a:srgbClr val="000000"/>
                </a:solidFill>
                <a:latin typeface="Comic Sans MS" pitchFamily="66" charset="0"/>
                <a:ea typeface="Times New Roman" pitchFamily="18" charset="0"/>
                <a:cs typeface="Arial" pitchFamily="34" charset="0"/>
              </a:rPr>
              <a:t> </a:t>
            </a:r>
            <a:r>
              <a:rPr lang="ru-RU" sz="2000" b="1" dirty="0">
                <a:solidFill>
                  <a:srgbClr val="000000"/>
                </a:solidFill>
                <a:latin typeface="Comic Sans MS" pitchFamily="66" charset="0"/>
                <a:ea typeface="Times New Roman" pitchFamily="18" charset="0"/>
                <a:cs typeface="Arial" pitchFamily="34" charset="0"/>
              </a:rPr>
              <a:t>Цитогенетический метод </a:t>
            </a:r>
            <a:r>
              <a:rPr lang="ru-RU" sz="2000" dirty="0">
                <a:solidFill>
                  <a:srgbClr val="000000"/>
                </a:solidFill>
                <a:latin typeface="Comic Sans MS" pitchFamily="66" charset="0"/>
                <a:ea typeface="Times New Roman" pitchFamily="18" charset="0"/>
                <a:cs typeface="Arial" pitchFamily="34" charset="0"/>
              </a:rPr>
              <a:t>основан на изучении числа и строения хромосом. </a:t>
            </a:r>
          </a:p>
          <a:p>
            <a:pPr marL="342900" indent="-342900" eaLnBrk="0" hangingPunct="0">
              <a:buFontTx/>
              <a:buAutoNum type="arabicParenR"/>
              <a:defRPr/>
            </a:pPr>
            <a:r>
              <a:rPr lang="ru-RU" sz="2000" dirty="0">
                <a:solidFill>
                  <a:srgbClr val="000000"/>
                </a:solidFill>
                <a:latin typeface="Comic Sans MS" pitchFamily="66" charset="0"/>
                <a:ea typeface="Times New Roman" pitchFamily="18" charset="0"/>
                <a:cs typeface="Arial" pitchFamily="34" charset="0"/>
              </a:rPr>
              <a:t>С помощью </a:t>
            </a:r>
            <a:r>
              <a:rPr lang="ru-RU" sz="2000" b="1" dirty="0">
                <a:solidFill>
                  <a:srgbClr val="000000"/>
                </a:solidFill>
                <a:latin typeface="Comic Sans MS" pitchFamily="66" charset="0"/>
                <a:ea typeface="Times New Roman" pitchFamily="18" charset="0"/>
                <a:cs typeface="Arial" pitchFamily="34" charset="0"/>
              </a:rPr>
              <a:t>цитогенетического метода</a:t>
            </a:r>
            <a:r>
              <a:rPr lang="ru-RU" sz="2000" dirty="0">
                <a:solidFill>
                  <a:srgbClr val="000000"/>
                </a:solidFill>
                <a:latin typeface="Comic Sans MS" pitchFamily="66" charset="0"/>
                <a:ea typeface="Times New Roman" pitchFamily="18" charset="0"/>
                <a:cs typeface="Arial" pitchFamily="34" charset="0"/>
              </a:rPr>
              <a:t> выявляют причины наследственных болезней, исследуют хромосомные и геномные мутации. </a:t>
            </a:r>
            <a:endParaRPr lang="ru-RU" sz="2000" dirty="0">
              <a:latin typeface="Comic Sans MS" pitchFamily="66" charset="0"/>
              <a:ea typeface="Times New Roman" pitchFamily="18" charset="0"/>
              <a:cs typeface="Arial" pitchFamily="34" charset="0"/>
            </a:endParaRPr>
          </a:p>
          <a:p>
            <a:pPr marL="342900" indent="-342900" eaLnBrk="0" hangingPunct="0">
              <a:buFontTx/>
              <a:buAutoNum type="arabicParenR"/>
              <a:defRPr/>
            </a:pPr>
            <a:r>
              <a:rPr lang="ru-RU" sz="2000" dirty="0">
                <a:solidFill>
                  <a:srgbClr val="000000"/>
                </a:solidFill>
                <a:latin typeface="Comic Sans MS" pitchFamily="66" charset="0"/>
                <a:ea typeface="Times New Roman" pitchFamily="18" charset="0"/>
                <a:cs typeface="Arial" pitchFamily="34" charset="0"/>
              </a:rPr>
              <a:t> </a:t>
            </a:r>
            <a:r>
              <a:rPr lang="ru-RU" sz="2000" b="1" dirty="0">
                <a:solidFill>
                  <a:srgbClr val="000000"/>
                </a:solidFill>
                <a:latin typeface="Comic Sans MS" pitchFamily="66" charset="0"/>
                <a:ea typeface="Times New Roman" pitchFamily="18" charset="0"/>
                <a:cs typeface="Arial" pitchFamily="34" charset="0"/>
              </a:rPr>
              <a:t>Популяционно-статистический метод</a:t>
            </a:r>
            <a:r>
              <a:rPr lang="ru-RU" sz="2000" dirty="0">
                <a:solidFill>
                  <a:srgbClr val="000000"/>
                </a:solidFill>
                <a:latin typeface="Comic Sans MS" pitchFamily="66" charset="0"/>
                <a:ea typeface="Times New Roman" pitchFamily="18" charset="0"/>
                <a:cs typeface="Arial" pitchFamily="34" charset="0"/>
              </a:rPr>
              <a:t> основан на анализе кариотипа. </a:t>
            </a:r>
            <a:endParaRPr lang="ru-RU" sz="2000" dirty="0">
              <a:latin typeface="Comic Sans MS" pitchFamily="66" charset="0"/>
              <a:ea typeface="Times New Roman" pitchFamily="18" charset="0"/>
              <a:cs typeface="Arial" pitchFamily="34" charset="0"/>
            </a:endParaRPr>
          </a:p>
          <a:p>
            <a:pPr marL="342900" indent="-342900" eaLnBrk="0" hangingPunct="0">
              <a:buFontTx/>
              <a:buAutoNum type="arabicParenR"/>
              <a:defRPr/>
            </a:pPr>
            <a:r>
              <a:rPr lang="ru-RU" sz="2000" dirty="0">
                <a:solidFill>
                  <a:srgbClr val="000000"/>
                </a:solidFill>
                <a:latin typeface="Comic Sans MS" pitchFamily="66" charset="0"/>
                <a:ea typeface="Times New Roman" pitchFamily="18" charset="0"/>
                <a:cs typeface="Arial" pitchFamily="34" charset="0"/>
              </a:rPr>
              <a:t> </a:t>
            </a:r>
            <a:r>
              <a:rPr lang="ru-RU" sz="2000" b="1" dirty="0">
                <a:solidFill>
                  <a:srgbClr val="000000"/>
                </a:solidFill>
                <a:latin typeface="Comic Sans MS" pitchFamily="66" charset="0"/>
                <a:ea typeface="Times New Roman" pitchFamily="18" charset="0"/>
                <a:cs typeface="Arial" pitchFamily="34" charset="0"/>
              </a:rPr>
              <a:t>Биохимический метод</a:t>
            </a:r>
            <a:r>
              <a:rPr lang="ru-RU" sz="2000" dirty="0">
                <a:solidFill>
                  <a:srgbClr val="000000"/>
                </a:solidFill>
                <a:latin typeface="Comic Sans MS" pitchFamily="66" charset="0"/>
                <a:ea typeface="Times New Roman" pitchFamily="18" charset="0"/>
                <a:cs typeface="Arial" pitchFamily="34" charset="0"/>
              </a:rPr>
              <a:t> основан на изучении биохимических реакций и обмена веществ.</a:t>
            </a:r>
            <a:endParaRPr lang="ru-RU" sz="2000" dirty="0">
              <a:latin typeface="Comic Sans MS" pitchFamily="66" charset="0"/>
              <a:cs typeface="Arial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643688" y="1214438"/>
            <a:ext cx="1500187" cy="52322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2">
                <a:lumMod val="40000"/>
                <a:lumOff val="6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i="1" dirty="0">
                <a:solidFill>
                  <a:srgbClr val="FF0000"/>
                </a:solidFill>
                <a:latin typeface="Comic Sans MS" pitchFamily="66" charset="0"/>
              </a:rPr>
              <a:t>1, 3, 6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7" name="Picture 3" descr="C:\Users\User\Desktop\Урок 25. 02.20\Урок\Урок 25.02.2020\bluewave-bkg-1980light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818" name="TextBox 2"/>
          <p:cNvSpPr txBox="1">
            <a:spLocks noChangeArrowheads="1"/>
          </p:cNvSpPr>
          <p:nvPr/>
        </p:nvSpPr>
        <p:spPr bwMode="auto">
          <a:xfrm>
            <a:off x="2786063" y="214313"/>
            <a:ext cx="277177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>
                <a:solidFill>
                  <a:srgbClr val="0033CC"/>
                </a:solidFill>
                <a:latin typeface="Comic Sans MS" pitchFamily="66" charset="0"/>
              </a:rPr>
              <a:t>Проверьте!!! 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71472" y="928670"/>
            <a:ext cx="7643866" cy="40011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rgbClr val="FF0000"/>
                </a:solidFill>
                <a:latin typeface="Comic Sans MS" pitchFamily="66" charset="0"/>
              </a:rPr>
              <a:t>ЦИТОГЕНЕТИЧЕСКИЙ, ГЕНЕТИКА, ЦИТОГЕНЕТИЧЕСКИЙ</a:t>
            </a:r>
          </a:p>
        </p:txBody>
      </p:sp>
      <p:sp>
        <p:nvSpPr>
          <p:cNvPr id="34822" name="TextBox 5"/>
          <p:cNvSpPr txBox="1">
            <a:spLocks noChangeArrowheads="1"/>
          </p:cNvSpPr>
          <p:nvPr/>
        </p:nvSpPr>
        <p:spPr bwMode="auto">
          <a:xfrm>
            <a:off x="857250" y="1857375"/>
            <a:ext cx="741363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000" b="1" dirty="0">
                <a:latin typeface="Comic Sans MS" pitchFamily="66" charset="0"/>
              </a:rPr>
              <a:t>ДНК</a:t>
            </a:r>
          </a:p>
        </p:txBody>
      </p:sp>
      <p:sp>
        <p:nvSpPr>
          <p:cNvPr id="34823" name="TextBox 6"/>
          <p:cNvSpPr txBox="1">
            <a:spLocks noChangeArrowheads="1"/>
          </p:cNvSpPr>
          <p:nvPr/>
        </p:nvSpPr>
        <p:spPr bwMode="auto">
          <a:xfrm>
            <a:off x="3214688" y="1785938"/>
            <a:ext cx="68262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000" b="1">
                <a:latin typeface="Comic Sans MS" pitchFamily="66" charset="0"/>
              </a:rPr>
              <a:t>ГЕН</a:t>
            </a:r>
          </a:p>
        </p:txBody>
      </p:sp>
      <p:sp>
        <p:nvSpPr>
          <p:cNvPr id="34824" name="TextBox 7"/>
          <p:cNvSpPr txBox="1">
            <a:spLocks noChangeArrowheads="1"/>
          </p:cNvSpPr>
          <p:nvPr/>
        </p:nvSpPr>
        <p:spPr bwMode="auto">
          <a:xfrm>
            <a:off x="714375" y="2786063"/>
            <a:ext cx="145097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000" b="1">
                <a:latin typeface="Comic Sans MS" pitchFamily="66" charset="0"/>
              </a:rPr>
              <a:t>ТРИПЛЕТ</a:t>
            </a:r>
          </a:p>
        </p:txBody>
      </p:sp>
      <p:sp>
        <p:nvSpPr>
          <p:cNvPr id="34825" name="TextBox 9"/>
          <p:cNvSpPr txBox="1">
            <a:spLocks noChangeArrowheads="1"/>
          </p:cNvSpPr>
          <p:nvPr/>
        </p:nvSpPr>
        <p:spPr bwMode="auto">
          <a:xfrm>
            <a:off x="2786063" y="2786063"/>
            <a:ext cx="192087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000" b="1">
                <a:latin typeface="Comic Sans MS" pitchFamily="66" charset="0"/>
              </a:rPr>
              <a:t>ХРОМОСОМА</a:t>
            </a:r>
          </a:p>
        </p:txBody>
      </p:sp>
      <p:sp>
        <p:nvSpPr>
          <p:cNvPr id="34826" name="TextBox 10"/>
          <p:cNvSpPr txBox="1">
            <a:spLocks noChangeArrowheads="1"/>
          </p:cNvSpPr>
          <p:nvPr/>
        </p:nvSpPr>
        <p:spPr bwMode="auto">
          <a:xfrm>
            <a:off x="5500688" y="2786063"/>
            <a:ext cx="1830387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000" b="1">
                <a:latin typeface="Comic Sans MS" pitchFamily="66" charset="0"/>
              </a:rPr>
              <a:t>НУКЛЕОТИД</a:t>
            </a:r>
          </a:p>
        </p:txBody>
      </p:sp>
      <p:pic>
        <p:nvPicPr>
          <p:cNvPr id="34827" name="Рисунок 11" descr="https://fhd.multiurok.ru/d/1/0/d109f23899ad9813587b43ccc21858573e6eea07/phpkx0q8p_osnovnye-ponyatiya-genetiki_3_10.jpe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643188" y="3571875"/>
            <a:ext cx="3357562" cy="2428875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  <p:cxnSp>
        <p:nvCxnSpPr>
          <p:cNvPr id="18" name="Скругленная соединительная линия 17"/>
          <p:cNvCxnSpPr>
            <a:stCxn id="34823" idx="1"/>
          </p:cNvCxnSpPr>
          <p:nvPr/>
        </p:nvCxnSpPr>
        <p:spPr>
          <a:xfrm rot="10800000" flipV="1">
            <a:off x="1714500" y="1985963"/>
            <a:ext cx="1500188" cy="657225"/>
          </a:xfrm>
          <a:prstGeom prst="curvedConnector3">
            <a:avLst>
              <a:gd name="adj1" fmla="val 50000"/>
            </a:avLst>
          </a:prstGeom>
          <a:ln w="762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Скругленная соединительная линия 21"/>
          <p:cNvCxnSpPr/>
          <p:nvPr/>
        </p:nvCxnSpPr>
        <p:spPr>
          <a:xfrm rot="10800000">
            <a:off x="4071938" y="2000250"/>
            <a:ext cx="2071687" cy="714375"/>
          </a:xfrm>
          <a:prstGeom prst="curvedConnector3">
            <a:avLst>
              <a:gd name="adj1" fmla="val 50000"/>
            </a:avLst>
          </a:prstGeom>
          <a:ln w="762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Скругленная соединительная линия 25"/>
          <p:cNvCxnSpPr/>
          <p:nvPr/>
        </p:nvCxnSpPr>
        <p:spPr>
          <a:xfrm rot="16200000" flipV="1">
            <a:off x="1178719" y="2321719"/>
            <a:ext cx="500063" cy="428625"/>
          </a:xfrm>
          <a:prstGeom prst="curvedConnector3">
            <a:avLst>
              <a:gd name="adj1" fmla="val 50000"/>
            </a:avLst>
          </a:prstGeom>
          <a:ln w="762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Скругленная соединительная линия 33"/>
          <p:cNvCxnSpPr/>
          <p:nvPr/>
        </p:nvCxnSpPr>
        <p:spPr>
          <a:xfrm>
            <a:off x="1643063" y="2071688"/>
            <a:ext cx="2000250" cy="642937"/>
          </a:xfrm>
          <a:prstGeom prst="curvedConnector3">
            <a:avLst>
              <a:gd name="adj1" fmla="val 50000"/>
            </a:avLst>
          </a:prstGeom>
          <a:ln w="762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TextBox 41"/>
          <p:cNvSpPr txBox="1"/>
          <p:nvPr/>
        </p:nvSpPr>
        <p:spPr>
          <a:xfrm>
            <a:off x="3000375" y="3643313"/>
            <a:ext cx="447675" cy="56356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rgbClr val="FF0000"/>
                </a:solidFill>
                <a:latin typeface="Comic Sans MS" pitchFamily="66" charset="0"/>
              </a:rPr>
              <a:t>1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4000500" y="4214813"/>
            <a:ext cx="447675" cy="56356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rgbClr val="FF0000"/>
                </a:solidFill>
                <a:latin typeface="Comic Sans MS" pitchFamily="66" charset="0"/>
              </a:rPr>
              <a:t>4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5143500" y="4857750"/>
            <a:ext cx="447675" cy="563563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rgbClr val="FF0000"/>
                </a:solidFill>
                <a:latin typeface="Comic Sans MS" pitchFamily="66" charset="0"/>
              </a:rPr>
              <a:t>5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/>
      <p:bldP spid="43" grpId="0"/>
      <p:bldP spid="4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1" name="Picture 3" descr="C:\Users\User\Desktop\Урок 25. 02.20\Урок\Урок 25.02.2020\bluewave-bkg-1980light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842" name="Прямоугольник 4"/>
          <p:cNvSpPr>
            <a:spLocks noChangeArrowheads="1"/>
          </p:cNvSpPr>
          <p:nvPr/>
        </p:nvSpPr>
        <p:spPr bwMode="auto">
          <a:xfrm>
            <a:off x="571500" y="285750"/>
            <a:ext cx="7858125" cy="1077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 b="1" i="1">
                <a:latin typeface="Comic Sans MS" pitchFamily="66" charset="0"/>
                <a:cs typeface="Times New Roman" pitchFamily="18" charset="0"/>
              </a:rPr>
              <a:t>Каждому понятию левого столбца найдите  пару в правом столбце. </a:t>
            </a:r>
            <a:endParaRPr lang="ru-RU" sz="3200" b="1">
              <a:latin typeface="Comic Sans MS" pitchFamily="66" charset="0"/>
              <a:cs typeface="Arial" charset="0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500034" y="1571612"/>
          <a:ext cx="7929563" cy="3855720"/>
        </p:xfrm>
        <a:graphic>
          <a:graphicData uri="http://schemas.openxmlformats.org/drawingml/2006/table">
            <a:tbl>
              <a:tblPr/>
              <a:tblGrid>
                <a:gridCol w="2786082"/>
                <a:gridCol w="5143481"/>
              </a:tblGrid>
              <a:tr h="457200">
                <a:tc>
                  <a:txBody>
                    <a:bodyPr/>
                    <a:lstStyle/>
                    <a:p>
                      <a:pPr marL="45720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  <a:cs typeface="Times New Roman" pitchFamily="18" charset="0"/>
                        </a:rPr>
                        <a:t>1. Ген</a:t>
                      </a:r>
                    </a:p>
                  </a:txBody>
                  <a:tcPr marL="63882" marR="63882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  <a:cs typeface="Times New Roman" pitchFamily="18" charset="0"/>
                        </a:rPr>
                        <a:t>А. совокупность внешних и внутренних признаков организма</a:t>
                      </a:r>
                    </a:p>
                  </a:txBody>
                  <a:tcPr marL="63882" marR="63882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286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  <a:cs typeface="Times New Roman" pitchFamily="18" charset="0"/>
                        </a:rPr>
                        <a:t> 2. Изменчивость</a:t>
                      </a:r>
                    </a:p>
                  </a:txBody>
                  <a:tcPr marL="63882" marR="63882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  <a:cs typeface="Times New Roman" pitchFamily="18" charset="0"/>
                        </a:rPr>
                        <a:t>Б. гибридологический </a:t>
                      </a:r>
                    </a:p>
                  </a:txBody>
                  <a:tcPr marL="63882" marR="63882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286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  <a:cs typeface="Times New Roman" pitchFamily="18" charset="0"/>
                        </a:rPr>
                        <a:t> 3. Генотип</a:t>
                      </a:r>
                    </a:p>
                  </a:txBody>
                  <a:tcPr marL="63882" marR="63882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  <a:cs typeface="Times New Roman" pitchFamily="18" charset="0"/>
                        </a:rPr>
                        <a:t>В. способность организма изменяться</a:t>
                      </a:r>
                    </a:p>
                  </a:txBody>
                  <a:tcPr marL="63882" marR="63882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286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  <a:cs typeface="Times New Roman" pitchFamily="18" charset="0"/>
                        </a:rPr>
                        <a:t>4. Основной метод генетики </a:t>
                      </a:r>
                    </a:p>
                  </a:txBody>
                  <a:tcPr marL="63882" marR="63882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  <a:cs typeface="Times New Roman" pitchFamily="18" charset="0"/>
                        </a:rPr>
                        <a:t>Г. различные формы одного и того же гена</a:t>
                      </a:r>
                    </a:p>
                  </a:txBody>
                  <a:tcPr marL="63882" marR="63882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286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  <a:cs typeface="Times New Roman" pitchFamily="18" charset="0"/>
                        </a:rPr>
                        <a:t>5. Аллель</a:t>
                      </a:r>
                    </a:p>
                  </a:txBody>
                  <a:tcPr marL="63882" marR="63882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  <a:cs typeface="Times New Roman" pitchFamily="18" charset="0"/>
                        </a:rPr>
                        <a:t>Д. совокупность всех генов организма</a:t>
                      </a:r>
                    </a:p>
                  </a:txBody>
                  <a:tcPr marL="63882" marR="63882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457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  <a:cs typeface="Times New Roman" pitchFamily="18" charset="0"/>
                        </a:rPr>
                        <a:t>6. Наследственность</a:t>
                      </a:r>
                    </a:p>
                  </a:txBody>
                  <a:tcPr marL="63882" marR="63882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  <a:cs typeface="Times New Roman" pitchFamily="18" charset="0"/>
                        </a:rPr>
                        <a:t>Е. способность организма сохранять признаки в ряду поколений</a:t>
                      </a:r>
                    </a:p>
                  </a:txBody>
                  <a:tcPr marL="63882" marR="63882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457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  <a:cs typeface="Times New Roman" pitchFamily="18" charset="0"/>
                        </a:rPr>
                        <a:t>7. Фенотип</a:t>
                      </a:r>
                    </a:p>
                  </a:txBody>
                  <a:tcPr marL="63882" marR="63882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  <a:cs typeface="Times New Roman" pitchFamily="18" charset="0"/>
                        </a:rPr>
                        <a:t>Ж. участок молекулы ДНК, определяющий признак организма</a:t>
                      </a:r>
                    </a:p>
                  </a:txBody>
                  <a:tcPr marL="63882" marR="63882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500034" y="5643578"/>
          <a:ext cx="7929563" cy="981456"/>
        </p:xfrm>
        <a:graphic>
          <a:graphicData uri="http://schemas.openxmlformats.org/drawingml/2006/table">
            <a:tbl>
              <a:tblPr/>
              <a:tblGrid>
                <a:gridCol w="1131888"/>
                <a:gridCol w="1133475"/>
                <a:gridCol w="1131887"/>
                <a:gridCol w="1133475"/>
                <a:gridCol w="1131888"/>
                <a:gridCol w="1133475"/>
                <a:gridCol w="1133475"/>
              </a:tblGrid>
              <a:tr h="2254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63183" marR="63183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63183" marR="63183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63183" marR="63183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63183" marR="63183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63183" marR="63183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63183" marR="63183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63183" marR="63183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254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  <a:cs typeface="Times New Roman" pitchFamily="18" charset="0"/>
                        </a:rPr>
                        <a:t>Ж</a:t>
                      </a:r>
                    </a:p>
                  </a:txBody>
                  <a:tcPr marL="63183" marR="63183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  <a:cs typeface="Times New Roman" pitchFamily="18" charset="0"/>
                        </a:rPr>
                        <a:t>В</a:t>
                      </a:r>
                    </a:p>
                  </a:txBody>
                  <a:tcPr marL="63183" marR="63183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  <a:cs typeface="Times New Roman" pitchFamily="18" charset="0"/>
                        </a:rPr>
                        <a:t>Д</a:t>
                      </a:r>
                    </a:p>
                  </a:txBody>
                  <a:tcPr marL="63183" marR="63183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  <a:cs typeface="Times New Roman" pitchFamily="18" charset="0"/>
                        </a:rPr>
                        <a:t>Б</a:t>
                      </a:r>
                    </a:p>
                  </a:txBody>
                  <a:tcPr marL="63183" marR="63183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  <a:cs typeface="Times New Roman" pitchFamily="18" charset="0"/>
                        </a:rPr>
                        <a:t>Г</a:t>
                      </a:r>
                    </a:p>
                  </a:txBody>
                  <a:tcPr marL="63183" marR="63183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  <a:cs typeface="Times New Roman" pitchFamily="18" charset="0"/>
                        </a:rPr>
                        <a:t>Е</a:t>
                      </a:r>
                    </a:p>
                  </a:txBody>
                  <a:tcPr marL="63183" marR="63183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  <a:cs typeface="Times New Roman" pitchFamily="18" charset="0"/>
                        </a:rPr>
                        <a:t>А</a:t>
                      </a:r>
                    </a:p>
                  </a:txBody>
                  <a:tcPr marL="63183" marR="63183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89" name="Picture 3" descr="C:\Users\User\Desktop\Урок 25. 02.20\Урок\Урок 25.02.2020\bluewave-bkg-1980light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Прямоугольник 1"/>
          <p:cNvSpPr/>
          <p:nvPr/>
        </p:nvSpPr>
        <p:spPr>
          <a:xfrm>
            <a:off x="428596" y="428604"/>
            <a:ext cx="8215370" cy="1938992"/>
          </a:xfrm>
          <a:prstGeom prst="rect">
            <a:avLst/>
          </a:prstGeom>
          <a:solidFill>
            <a:schemeClr val="bg1"/>
          </a:solidFill>
          <a:ln>
            <a:solidFill>
              <a:schemeClr val="tx2">
                <a:lumMod val="40000"/>
                <a:lumOff val="6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atin typeface="Comic Sans MS" pitchFamily="66" charset="0"/>
              </a:rPr>
              <a:t>Для установления причины наследственного заболевания учёные исследовали клетки больного и </a:t>
            </a:r>
            <a:r>
              <a:rPr lang="ru-RU" sz="2400" dirty="0" smtClean="0">
                <a:latin typeface="Comic Sans MS" pitchFamily="66" charset="0"/>
              </a:rPr>
              <a:t>в результате </a:t>
            </a:r>
            <a:r>
              <a:rPr lang="ru-RU" sz="2400" dirty="0">
                <a:latin typeface="Comic Sans MS" pitchFamily="66" charset="0"/>
              </a:rPr>
              <a:t>обнаружили изменение длины одной из хромосом. Какой метод исследования позволил установить причину данного заболевания?  </a:t>
            </a:r>
          </a:p>
        </p:txBody>
      </p:sp>
      <p:pic>
        <p:nvPicPr>
          <p:cNvPr id="1026" name="Picture 2" descr="C:\Users\User\Desktop\Урок 25. 02.20\Урок\Урок 25.02.2020\img2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5984" y="2571744"/>
            <a:ext cx="4000528" cy="3000396"/>
          </a:xfrm>
          <a:prstGeom prst="rect">
            <a:avLst/>
          </a:prstGeom>
          <a:noFill/>
          <a:ln>
            <a:solidFill>
              <a:srgbClr val="0033CC"/>
            </a:solidFill>
          </a:ln>
          <a:scene3d>
            <a:camera prst="orthographicFront"/>
            <a:lightRig rig="threePt" dir="t"/>
          </a:scene3d>
          <a:sp3d>
            <a:bevelT/>
          </a:sp3d>
        </p:spPr>
      </p:pic>
      <p:sp>
        <p:nvSpPr>
          <p:cNvPr id="5" name="TextBox 4"/>
          <p:cNvSpPr txBox="1"/>
          <p:nvPr/>
        </p:nvSpPr>
        <p:spPr>
          <a:xfrm>
            <a:off x="2857488" y="5857892"/>
            <a:ext cx="4668266" cy="52322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rgbClr val="FF0000"/>
                </a:solidFill>
                <a:latin typeface="Comic Sans MS" pitchFamily="66" charset="0"/>
              </a:rPr>
              <a:t>Цитогенетический метод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3" name="Picture 3" descr="C:\Users\User\Desktop\Урок 25. 02.20\Урок\Урок 25.02.2020\bluewave-bkg-1980light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793" name="Rectangle 1"/>
          <p:cNvSpPr>
            <a:spLocks noChangeArrowheads="1"/>
          </p:cNvSpPr>
          <p:nvPr/>
        </p:nvSpPr>
        <p:spPr bwMode="auto">
          <a:xfrm>
            <a:off x="428596" y="500042"/>
            <a:ext cx="8286808" cy="5632311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anchor="ctr">
            <a:spAutoFit/>
          </a:bodyPr>
          <a:lstStyle/>
          <a:p>
            <a:r>
              <a:rPr lang="ru-RU" sz="2000" i="1">
                <a:latin typeface="Comic Sans MS" pitchFamily="66" charset="0"/>
                <a:cs typeface="Times New Roman" pitchFamily="18" charset="0"/>
              </a:rPr>
              <a:t>Приём </a:t>
            </a:r>
            <a:r>
              <a:rPr lang="ru-RU" sz="2000" i="1">
                <a:solidFill>
                  <a:srgbClr val="000000"/>
                </a:solidFill>
                <a:latin typeface="Comic Sans MS" pitchFamily="66" charset="0"/>
                <a:cs typeface="Times New Roman" pitchFamily="18" charset="0"/>
              </a:rPr>
              <a:t>«Лови ошибку». </a:t>
            </a:r>
            <a:r>
              <a:rPr lang="ru-RU" sz="2000">
                <a:solidFill>
                  <a:srgbClr val="000000"/>
                </a:solidFill>
                <a:latin typeface="Comic Sans MS" pitchFamily="66" charset="0"/>
                <a:cs typeface="Times New Roman" pitchFamily="18" charset="0"/>
              </a:rPr>
              <a:t>Найдите три ошибки в приведённом тексте. Укажите номера предложений, в которых они сделаны, исправьте их.</a:t>
            </a:r>
          </a:p>
          <a:p>
            <a:endParaRPr lang="ru-RU" sz="2000">
              <a:latin typeface="Comic Sans MS" pitchFamily="66" charset="0"/>
              <a:cs typeface="Arial" charset="0"/>
            </a:endParaRPr>
          </a:p>
          <a:p>
            <a:pPr eaLnBrk="0" hangingPunct="0"/>
            <a:r>
              <a:rPr lang="ru-RU" sz="2000">
                <a:solidFill>
                  <a:srgbClr val="000000"/>
                </a:solidFill>
                <a:latin typeface="Comic Sans MS" pitchFamily="66" charset="0"/>
                <a:cs typeface="Times New Roman" pitchFamily="18" charset="0"/>
              </a:rPr>
              <a:t>1) Хромосомы, содержащиеся в ядре одной клетки животного, всегда парные, то есть одинаковые, или гомологичные.</a:t>
            </a:r>
            <a:endParaRPr lang="ru-RU" sz="2000">
              <a:latin typeface="Comic Sans MS" pitchFamily="66" charset="0"/>
              <a:cs typeface="Arial" charset="0"/>
            </a:endParaRPr>
          </a:p>
          <a:p>
            <a:pPr eaLnBrk="0" hangingPunct="0"/>
            <a:r>
              <a:rPr lang="ru-RU" sz="2000">
                <a:solidFill>
                  <a:srgbClr val="000000"/>
                </a:solidFill>
                <a:latin typeface="Comic Sans MS" pitchFamily="66" charset="0"/>
                <a:cs typeface="Times New Roman" pitchFamily="18" charset="0"/>
              </a:rPr>
              <a:t> 2)Хромосомы разных пар у организмов одного вида также одинаковы по размерам, форме, местам расположения первичных и вторичных перетяжек. </a:t>
            </a:r>
            <a:endParaRPr lang="ru-RU" sz="2000">
              <a:latin typeface="Comic Sans MS" pitchFamily="66" charset="0"/>
              <a:cs typeface="Arial" charset="0"/>
            </a:endParaRPr>
          </a:p>
          <a:p>
            <a:pPr eaLnBrk="0" hangingPunct="0"/>
            <a:r>
              <a:rPr lang="ru-RU" sz="2000">
                <a:solidFill>
                  <a:srgbClr val="000000"/>
                </a:solidFill>
                <a:latin typeface="Comic Sans MS" pitchFamily="66" charset="0"/>
                <a:cs typeface="Times New Roman" pitchFamily="18" charset="0"/>
              </a:rPr>
              <a:t>3) Совокупность хромосом, содержащихся в одном ядре, называют хромосомным набором (кариотипом). </a:t>
            </a:r>
            <a:endParaRPr lang="ru-RU" sz="2000">
              <a:latin typeface="Comic Sans MS" pitchFamily="66" charset="0"/>
              <a:cs typeface="Arial" charset="0"/>
            </a:endParaRPr>
          </a:p>
          <a:p>
            <a:pPr eaLnBrk="0" hangingPunct="0"/>
            <a:r>
              <a:rPr lang="ru-RU" sz="2000">
                <a:solidFill>
                  <a:srgbClr val="000000"/>
                </a:solidFill>
                <a:latin typeface="Comic Sans MS" pitchFamily="66" charset="0"/>
                <a:cs typeface="Times New Roman" pitchFamily="18" charset="0"/>
              </a:rPr>
              <a:t>4) В любом животном организме различают соматические и половые клетки. </a:t>
            </a:r>
            <a:endParaRPr lang="ru-RU" sz="2000">
              <a:latin typeface="Comic Sans MS" pitchFamily="66" charset="0"/>
              <a:cs typeface="Arial" charset="0"/>
            </a:endParaRPr>
          </a:p>
          <a:p>
            <a:pPr eaLnBrk="0" hangingPunct="0"/>
            <a:r>
              <a:rPr lang="ru-RU" sz="2000">
                <a:solidFill>
                  <a:srgbClr val="000000"/>
                </a:solidFill>
                <a:latin typeface="Comic Sans MS" pitchFamily="66" charset="0"/>
                <a:cs typeface="Times New Roman" pitchFamily="18" charset="0"/>
              </a:rPr>
              <a:t>5) Ядра соматических и половых клеток содержат гаплоидный набор хромосом.</a:t>
            </a:r>
            <a:endParaRPr lang="ru-RU" sz="2000">
              <a:latin typeface="Comic Sans MS" pitchFamily="66" charset="0"/>
              <a:cs typeface="Arial" charset="0"/>
            </a:endParaRPr>
          </a:p>
          <a:p>
            <a:pPr eaLnBrk="0" hangingPunct="0"/>
            <a:r>
              <a:rPr lang="ru-RU" sz="2000">
                <a:solidFill>
                  <a:srgbClr val="000000"/>
                </a:solidFill>
                <a:latin typeface="Comic Sans MS" pitchFamily="66" charset="0"/>
                <a:cs typeface="Times New Roman" pitchFamily="18" charset="0"/>
              </a:rPr>
              <a:t>6) Соматические клетки образуются в результате мейотического деления. </a:t>
            </a:r>
            <a:endParaRPr lang="ru-RU" sz="2000">
              <a:latin typeface="Comic Sans MS" pitchFamily="66" charset="0"/>
              <a:cs typeface="Arial" charset="0"/>
            </a:endParaRPr>
          </a:p>
          <a:p>
            <a:pPr eaLnBrk="0" hangingPunct="0"/>
            <a:r>
              <a:rPr lang="ru-RU" sz="2000">
                <a:solidFill>
                  <a:srgbClr val="000000"/>
                </a:solidFill>
                <a:latin typeface="Comic Sans MS" pitchFamily="66" charset="0"/>
                <a:cs typeface="Times New Roman" pitchFamily="18" charset="0"/>
              </a:rPr>
              <a:t>7) Половые клетки необходимы для образования зиготы. </a:t>
            </a:r>
            <a:endParaRPr lang="ru-RU" sz="2000">
              <a:latin typeface="Comic Sans MS" pitchFamily="66" charset="0"/>
              <a:cs typeface="Arial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643688" y="1214438"/>
            <a:ext cx="1500187" cy="52322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2">
                <a:lumMod val="40000"/>
                <a:lumOff val="6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i="1" dirty="0">
                <a:solidFill>
                  <a:srgbClr val="FF0000"/>
                </a:solidFill>
                <a:latin typeface="Comic Sans MS" pitchFamily="66" charset="0"/>
              </a:rPr>
              <a:t>2, 5, 6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7" name="Picture 3" descr="C:\Users\User\Desktop\Урок 25. 02.20\Урок\Урок 25.02.2020\bluewave-bkg-1980light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938" name="Прямоугольник 1"/>
          <p:cNvSpPr>
            <a:spLocks noChangeArrowheads="1"/>
          </p:cNvSpPr>
          <p:nvPr/>
        </p:nvSpPr>
        <p:spPr bwMode="auto">
          <a:xfrm>
            <a:off x="214313" y="357188"/>
            <a:ext cx="86487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 dirty="0">
                <a:solidFill>
                  <a:srgbClr val="FF0000"/>
                </a:solidFill>
                <a:latin typeface="Comic Sans MS" pitchFamily="66" charset="0"/>
              </a:rPr>
              <a:t>Дифференцированное домашнее задание</a:t>
            </a:r>
            <a:endParaRPr lang="ru-RU" sz="3200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35841" name="Rectangle 1"/>
          <p:cNvSpPr>
            <a:spLocks noChangeArrowheads="1"/>
          </p:cNvSpPr>
          <p:nvPr/>
        </p:nvSpPr>
        <p:spPr bwMode="auto">
          <a:xfrm>
            <a:off x="500034" y="1071546"/>
            <a:ext cx="8072467" cy="52937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 indent="450850"/>
            <a:r>
              <a:rPr lang="ru-RU" sz="2600" dirty="0">
                <a:latin typeface="Comic Sans MS" pitchFamily="66" charset="0"/>
                <a:cs typeface="Times New Roman" pitchFamily="18" charset="0"/>
              </a:rPr>
              <a:t>Изучить параграф 42, выучить генетическую терминологию и символику. </a:t>
            </a:r>
          </a:p>
          <a:p>
            <a:pPr indent="450850"/>
            <a:r>
              <a:rPr lang="ru-RU" sz="2600" b="1" u="sng" dirty="0">
                <a:latin typeface="Comic Sans MS" pitchFamily="66" charset="0"/>
                <a:cs typeface="Times New Roman" pitchFamily="18" charset="0"/>
              </a:rPr>
              <a:t>Творческие задания:</a:t>
            </a:r>
            <a:endParaRPr lang="ru-RU" sz="2600" b="1" u="sng" dirty="0">
              <a:latin typeface="Comic Sans MS" pitchFamily="66" charset="0"/>
              <a:cs typeface="Arial" charset="0"/>
            </a:endParaRPr>
          </a:p>
          <a:p>
            <a:pPr indent="450850" eaLnBrk="0" hangingPunct="0">
              <a:buFont typeface="Calibri" pitchFamily="34" charset="0"/>
              <a:buAutoNum type="arabicPeriod"/>
            </a:pPr>
            <a:r>
              <a:rPr lang="ru-RU" sz="2600" dirty="0">
                <a:latin typeface="Comic Sans MS" pitchFamily="66" charset="0"/>
                <a:cs typeface="Times New Roman" pitchFamily="18" charset="0"/>
              </a:rPr>
              <a:t>Постройте ментальную карту </a:t>
            </a:r>
            <a:r>
              <a:rPr lang="ru-RU" sz="2600" dirty="0">
                <a:latin typeface="Comic Sans MS" pitchFamily="66" charset="0"/>
                <a:ea typeface="Times New Roman" pitchFamily="18" charset="0"/>
                <a:cs typeface="Arial" charset="0"/>
              </a:rPr>
              <a:t>«Генетическая терминология» или «Генетическая символика» </a:t>
            </a:r>
            <a:r>
              <a:rPr lang="ru-RU" sz="2600" i="1" dirty="0">
                <a:latin typeface="Comic Sans MS" pitchFamily="66" charset="0"/>
                <a:ea typeface="Times New Roman" pitchFamily="18" charset="0"/>
                <a:cs typeface="Arial" charset="0"/>
              </a:rPr>
              <a:t>(выбор за вами</a:t>
            </a:r>
            <a:r>
              <a:rPr lang="ru-RU" sz="2600" i="1" dirty="0" smtClean="0">
                <a:latin typeface="Comic Sans MS" pitchFamily="66" charset="0"/>
                <a:ea typeface="Times New Roman" pitchFamily="18" charset="0"/>
                <a:cs typeface="Arial" charset="0"/>
              </a:rPr>
              <a:t>)</a:t>
            </a:r>
          </a:p>
          <a:p>
            <a:pPr indent="450850" eaLnBrk="0" hangingPunct="0">
              <a:buFont typeface="Calibri" pitchFamily="34" charset="0"/>
              <a:buAutoNum type="arabicPeriod"/>
            </a:pPr>
            <a:endParaRPr lang="ru-RU" sz="2600" dirty="0">
              <a:latin typeface="Comic Sans MS" pitchFamily="66" charset="0"/>
              <a:cs typeface="Arial" charset="0"/>
            </a:endParaRPr>
          </a:p>
          <a:p>
            <a:pPr indent="450850" eaLnBrk="0" hangingPunct="0">
              <a:buFont typeface="Calibri" pitchFamily="34" charset="0"/>
              <a:buAutoNum type="arabicPeriod"/>
            </a:pPr>
            <a:r>
              <a:rPr lang="ru-RU" sz="2600" dirty="0">
                <a:latin typeface="Comic Sans MS" pitchFamily="66" charset="0"/>
                <a:cs typeface="Times New Roman" pitchFamily="18" charset="0"/>
              </a:rPr>
              <a:t>Составьте кроссворд  по теме «Генетическая терминология</a:t>
            </a:r>
            <a:r>
              <a:rPr lang="ru-RU" sz="2600" dirty="0" smtClean="0">
                <a:latin typeface="Comic Sans MS" pitchFamily="66" charset="0"/>
                <a:cs typeface="Times New Roman" pitchFamily="18" charset="0"/>
              </a:rPr>
              <a:t>»</a:t>
            </a:r>
          </a:p>
          <a:p>
            <a:pPr indent="450850" eaLnBrk="0" hangingPunct="0">
              <a:buFont typeface="Calibri" pitchFamily="34" charset="0"/>
              <a:buAutoNum type="arabicPeriod"/>
            </a:pPr>
            <a:endParaRPr lang="ru-RU" sz="2600" dirty="0">
              <a:latin typeface="Comic Sans MS" pitchFamily="66" charset="0"/>
              <a:cs typeface="Arial" charset="0"/>
            </a:endParaRPr>
          </a:p>
          <a:p>
            <a:pPr indent="450850" eaLnBrk="0" hangingPunct="0">
              <a:buFont typeface="Calibri" pitchFamily="34" charset="0"/>
              <a:buAutoNum type="arabicPeriod"/>
            </a:pPr>
            <a:r>
              <a:rPr lang="ru-RU" sz="2600" dirty="0">
                <a:solidFill>
                  <a:srgbClr val="000000"/>
                </a:solidFill>
                <a:latin typeface="Comic Sans MS" pitchFamily="66" charset="0"/>
                <a:cs typeface="Times New Roman" pitchFamily="18" charset="0"/>
              </a:rPr>
              <a:t>В СМИ, Интернет-ресурсах найдите статьи, доказывающие важность генетических знаний для современного общества.</a:t>
            </a:r>
            <a:endParaRPr lang="ru-RU" sz="2600" dirty="0">
              <a:latin typeface="Comic Sans MS" pitchFamily="66" charset="0"/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1" name="Picture 3" descr="C:\Users\User\Desktop\Урок 25. 02.20\Урок\Урок 25.02.2020\bluewave-bkg-1980light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62" name="Picture 2" descr="C:\Users\User\Desktop\Урок 25. 02.20\Урок\Урок 25.02.2020\coldwell-banker-real-estate-estate-agent-stairs-stairs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9144000" cy="6729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1571604" y="785794"/>
            <a:ext cx="4434227" cy="52322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latin typeface="Comic Sans MS" pitchFamily="66" charset="0"/>
              </a:rPr>
              <a:t>Уверен в своих знаниях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500034" y="2000240"/>
            <a:ext cx="4394152" cy="52322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latin typeface="Comic Sans MS" pitchFamily="66" charset="0"/>
              </a:rPr>
              <a:t>Практически всё понял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5364088" y="4500563"/>
            <a:ext cx="3246402" cy="52322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latin typeface="Comic Sans MS" pitchFamily="66" charset="0"/>
              </a:rPr>
              <a:t>Нужно повторить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4543400" y="5710712"/>
            <a:ext cx="3927678" cy="52322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latin typeface="Comic Sans MS" pitchFamily="66" charset="0"/>
              </a:rPr>
              <a:t>Нуждаюсь в помощи</a:t>
            </a:r>
          </a:p>
        </p:txBody>
      </p:sp>
      <p:pic>
        <p:nvPicPr>
          <p:cNvPr id="40967" name="Рисунок 6" descr="C:\Users\User\Desktop\Урок 25. 02.20\Урок\786f2d0acade1787dacb21cac85d099c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7188" y="4286250"/>
            <a:ext cx="1143000" cy="1785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C:\Users\User\Desktop\Урок 25. 02.20\Урок\Урок 25.02.2020\bluewave-bkg-1980light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 descr="C:\Users\User\Desktop\Урок 25. 02.20\Урок\Мендель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512" y="188640"/>
            <a:ext cx="1892158" cy="2597417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  <p:pic>
        <p:nvPicPr>
          <p:cNvPr id="1026" name="Picture 2" descr="G:\Урок 25.02.2020\1O2vK0wYGmc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14282" y="3000372"/>
            <a:ext cx="1857388" cy="2850613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  <p:pic>
        <p:nvPicPr>
          <p:cNvPr id="1027" name="Picture 3" descr="G:\Урок 25.02.2020\k94zc0AwJTG6_nikolai-vavilov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143108" y="3714752"/>
            <a:ext cx="2071702" cy="2776151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  <p:pic>
        <p:nvPicPr>
          <p:cNvPr id="6" name="Рисунок 5" descr="C:\Users\User\Desktop\Урок 25. 02.20\Урок\морган.jpg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214546" y="428604"/>
            <a:ext cx="2000264" cy="3071834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  <p:pic>
        <p:nvPicPr>
          <p:cNvPr id="7" name="Рисунок 6" descr="C:\Users\User\Desktop\Урок 25. 02.20\Урок\Чермак.jpg"/>
          <p:cNvPicPr/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4429124" y="500042"/>
            <a:ext cx="1857388" cy="2928958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  <p:pic>
        <p:nvPicPr>
          <p:cNvPr id="8" name="Рисунок 7" descr="C:\Users\User\Desktop\Урок 25. 02.20\Урок\Де фриз.jpg"/>
          <p:cNvPicPr/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4357686" y="3714752"/>
            <a:ext cx="1928825" cy="2718547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  <p:pic>
        <p:nvPicPr>
          <p:cNvPr id="9" name="Рисунок 8" descr="C:\Users\User\Desktop\Урок 25. 02.20\Урок\корренс.jpg"/>
          <p:cNvPicPr/>
          <p:nvPr/>
        </p:nvPicPr>
        <p:blipFill>
          <a:blip r:embed="rId10"/>
          <a:srcRect r="45294"/>
          <a:stretch>
            <a:fillRect/>
          </a:stretch>
        </p:blipFill>
        <p:spPr bwMode="auto">
          <a:xfrm>
            <a:off x="6572264" y="500042"/>
            <a:ext cx="2000264" cy="2928958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  <p:pic>
        <p:nvPicPr>
          <p:cNvPr id="1028" name="Picture 4" descr="G:\Урок 25.02.2020\istockphoto-494889356-612x612.jpg"/>
          <p:cNvPicPr>
            <a:picLocks noChangeAspect="1" noChangeArrowheads="1"/>
          </p:cNvPicPr>
          <p:nvPr/>
        </p:nvPicPr>
        <p:blipFill>
          <a:blip r:embed="rId1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858016" y="4000504"/>
            <a:ext cx="1928278" cy="257176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510326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0"/>
                            </p:stCondLst>
                            <p:childTnLst>
                              <p:par>
                                <p:cTn id="2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Picture 3" descr="C:\Users\User\Desktop\Урок 25. 02.20\Урок\Урок 25.02.2020\bluewave-bkg-1980light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39" name="Picture 3" descr="C:\Users\User\Desktop\Урок 25. 02.20\Урок\Урок 25.02.2020\cover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14313" y="2214563"/>
            <a:ext cx="2571750" cy="2571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0" name="Picture 4" descr="C:\Users\User\Desktop\Урок 25. 02.20\Урок\Урок 25.02.2020\1371509.jpe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10606"/>
          <a:stretch>
            <a:fillRect/>
          </a:stretch>
        </p:blipFill>
        <p:spPr bwMode="auto">
          <a:xfrm>
            <a:off x="3857625" y="2500313"/>
            <a:ext cx="3729038" cy="2500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2" name="Picture 6" descr="C:\Users\User\Desktop\Урок 25. 02.20\Урок\Урок 25.02.2020\e3caaf0cc627795f193da72aa7b99e29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357813" y="4357688"/>
            <a:ext cx="3295650" cy="2071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3" name="Picture 7" descr="C:\Users\User\Desktop\Урок 25. 02.20\Урок\Урок 25.02.2020\depositphotos_59914199-stock-photo-pegasus-the-winged-horse.jpg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643063" y="4286250"/>
            <a:ext cx="2947987" cy="2357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4" name="Picture 8" descr="C:\Users\User\Desktop\Урок 25. 02.20\Урок\Урок 25.02.2020\5ab68b861feead8ee8fb455adb08dd24128dc9f6v2_hq.jpg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571750" y="285750"/>
            <a:ext cx="2794000" cy="3705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5" name="Picture 9" descr="C:\Users\User\Desktop\Урок 25. 02.20\Урок\Урок 25.02.2020\gwn-monster-harpy.jpg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953000" y="0"/>
            <a:ext cx="4191000" cy="3451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6" name="Picture 10" descr="C:\Users\User\Desktop\Урок 25. 02.20\Урок\Урок 25.02.2020\dT7o7x6nc.jpeg"/>
          <p:cNvPicPr>
            <a:picLocks noChangeAspect="1" noChangeArrowheads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42875" y="214313"/>
            <a:ext cx="3832225" cy="203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357188" y="5715000"/>
            <a:ext cx="8429625" cy="83026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solidFill>
              <a:schemeClr val="bg1">
                <a:lumMod val="85000"/>
              </a:schemeClr>
            </a:solidFill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ru-RU" sz="2400" b="1" dirty="0">
                <a:solidFill>
                  <a:srgbClr val="000000"/>
                </a:solidFill>
                <a:latin typeface="Comic Sans MS" pitchFamily="66" charset="0"/>
                <a:cs typeface="Times New Roman" pitchFamily="18" charset="0"/>
              </a:rPr>
              <a:t>Как называется наука, благодаря которой легенды о химерах могут стать реальностью уже в наше время?</a:t>
            </a:r>
            <a:endParaRPr lang="ru-RU" sz="2400" b="1" dirty="0">
              <a:latin typeface="Comic Sans MS" pitchFamily="66" charset="0"/>
              <a:cs typeface="Arial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 rot="20964686">
            <a:off x="1882775" y="2346325"/>
            <a:ext cx="5700713" cy="132397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8000" b="1" dirty="0">
                <a:solidFill>
                  <a:srgbClr val="0033CC"/>
                </a:solidFill>
                <a:latin typeface="Comic Sans MS" pitchFamily="66" charset="0"/>
              </a:rPr>
              <a:t>ГЕНЕТИКА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428625" y="5072063"/>
            <a:ext cx="8286750" cy="46196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>
            <a:spAutoFit/>
          </a:bodyPr>
          <a:lstStyle/>
          <a:p>
            <a:r>
              <a:rPr lang="ru-RU" sz="2400" b="1">
                <a:latin typeface="Comic Sans MS" pitchFamily="66" charset="0"/>
                <a:cs typeface="Times New Roman" pitchFamily="18" charset="0"/>
              </a:rPr>
              <a:t>Почему я заговорила об этих чудовищах?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4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4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43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4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43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43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20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9" grpId="0" animBg="1"/>
      <p:bldP spid="10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Picture 3" descr="C:\Users\User\Desktop\Урок 25. 02.20\Урок\Урок 25.02.2020\bluewave-bkg-1980light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0" name="Рисунок 1" descr="520x392_0xd42ee42a_10008428381394188039.jpe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86313" y="357188"/>
            <a:ext cx="3894137" cy="2935287"/>
          </a:xfrm>
          <a:prstGeom prst="rect">
            <a:avLst/>
          </a:prstGeom>
          <a:noFill/>
          <a:ln w="9525">
            <a:solidFill>
              <a:srgbClr val="0033CC"/>
            </a:solidFill>
            <a:miter lim="800000"/>
            <a:headEnd/>
            <a:tailEnd/>
          </a:ln>
        </p:spPr>
      </p:pic>
      <p:pic>
        <p:nvPicPr>
          <p:cNvPr id="17411" name="Содержимое 3" descr="4.gif"/>
          <p:cNvPicPr>
            <a:picLocks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14375" y="142875"/>
            <a:ext cx="3786188" cy="3786188"/>
          </a:xfrm>
          <a:prstGeom prst="rect">
            <a:avLst/>
          </a:prstGeom>
          <a:noFill/>
          <a:ln w="9525">
            <a:solidFill>
              <a:srgbClr val="0033CC"/>
            </a:solidFill>
            <a:miter lim="800000"/>
            <a:headEnd/>
            <a:tailEnd/>
          </a:ln>
        </p:spPr>
      </p:pic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142875" y="4002088"/>
            <a:ext cx="900112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indent="450850"/>
            <a:r>
              <a:rPr lang="ru-RU" sz="2800" b="1" dirty="0">
                <a:latin typeface="Comic Sans MS" pitchFamily="66" charset="0"/>
                <a:cs typeface="Times New Roman" pitchFamily="18" charset="0"/>
              </a:rPr>
              <a:t>Какие два свойства живого изучает генетика?</a:t>
            </a:r>
            <a:endParaRPr lang="ru-RU" sz="2800" b="1" dirty="0">
              <a:latin typeface="Comic Sans MS" pitchFamily="66" charset="0"/>
              <a:cs typeface="Arial" charset="0"/>
            </a:endParaRPr>
          </a:p>
        </p:txBody>
      </p:sp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357188" y="4929188"/>
            <a:ext cx="8429625" cy="1323975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 u="sng">
                <a:latin typeface="Comic Sans MS" pitchFamily="66" charset="0"/>
              </a:rPr>
              <a:t>Изменчивость </a:t>
            </a:r>
            <a:r>
              <a:rPr lang="ru-RU" sz="2000">
                <a:latin typeface="Comic Sans MS" pitchFamily="66" charset="0"/>
              </a:rPr>
              <a:t>- это свойство организмов приобретать новые признаки.  </a:t>
            </a:r>
          </a:p>
          <a:p>
            <a:r>
              <a:rPr lang="ru-RU" sz="2000" u="sng">
                <a:latin typeface="Comic Sans MS" pitchFamily="66" charset="0"/>
              </a:rPr>
              <a:t>Наследственность </a:t>
            </a:r>
            <a:r>
              <a:rPr lang="ru-RU" sz="2000">
                <a:latin typeface="Comic Sans MS" pitchFamily="66" charset="0"/>
              </a:rPr>
              <a:t>- это свойство организмов передавать признаки из поколения в поколение.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5" grpId="0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Picture 3" descr="C:\Users\User\Desktop\Урок 25. 02.20\Урок\Урок 25.02.2020\bluewave-bkg-1980light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4" name="Picture 2" descr="C:\Users\User\Desktop\Урок 25. 02.20\Урок\Урок 25.02.2020\depositphotos_246816020-stock-photo-duckling-comes-out-of-the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43438" y="285750"/>
            <a:ext cx="4229100" cy="2819400"/>
          </a:xfrm>
          <a:prstGeom prst="rect">
            <a:avLst/>
          </a:prstGeom>
          <a:noFill/>
          <a:ln w="9525">
            <a:solidFill>
              <a:srgbClr val="0033CC"/>
            </a:solidFill>
            <a:miter lim="800000"/>
            <a:headEnd/>
            <a:tailEnd/>
          </a:ln>
        </p:spPr>
      </p:pic>
      <p:pic>
        <p:nvPicPr>
          <p:cNvPr id="18435" name="Picture 5" descr="C:\Users\User\Desktop\Урок 25. 02.20\Урок\Урок 25.02.2020\2858374.jpeg"/>
          <p:cNvPicPr>
            <a:picLocks noChangeAspect="1" noChangeArrowheads="1"/>
          </p:cNvPicPr>
          <p:nvPr/>
        </p:nvPicPr>
        <p:blipFill>
          <a:blip r:embed="rId4"/>
          <a:srcRect l="14844" t="32292" r="17188" b="7291"/>
          <a:stretch>
            <a:fillRect/>
          </a:stretch>
        </p:blipFill>
        <p:spPr bwMode="auto">
          <a:xfrm>
            <a:off x="428625" y="3429000"/>
            <a:ext cx="4000500" cy="2667000"/>
          </a:xfrm>
          <a:prstGeom prst="rect">
            <a:avLst/>
          </a:prstGeom>
          <a:noFill/>
          <a:ln w="9525">
            <a:solidFill>
              <a:srgbClr val="0033CC"/>
            </a:solidFill>
            <a:miter lim="800000"/>
            <a:headEnd/>
            <a:tailEnd/>
          </a:ln>
        </p:spPr>
      </p:pic>
      <p:sp>
        <p:nvSpPr>
          <p:cNvPr id="18436" name="Прямоугольник 5"/>
          <p:cNvSpPr>
            <a:spLocks noChangeArrowheads="1"/>
          </p:cNvSpPr>
          <p:nvPr/>
        </p:nvSpPr>
        <p:spPr bwMode="auto">
          <a:xfrm>
            <a:off x="4500563" y="4286250"/>
            <a:ext cx="4500562" cy="1077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200" b="1">
                <a:latin typeface="Comic Sans MS" pitchFamily="66" charset="0"/>
              </a:rPr>
              <a:t>Примеры наследственности </a:t>
            </a:r>
          </a:p>
        </p:txBody>
      </p:sp>
      <p:pic>
        <p:nvPicPr>
          <p:cNvPr id="18437" name="Picture 2" descr="Картинки по запросу Наследственность-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42875" y="285750"/>
            <a:ext cx="4283075" cy="2857500"/>
          </a:xfrm>
          <a:prstGeom prst="rect">
            <a:avLst/>
          </a:prstGeom>
          <a:noFill/>
          <a:ln w="9525">
            <a:solidFill>
              <a:srgbClr val="0033CC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Picture 3" descr="C:\Users\User\Desktop\Урок 25. 02.20\Урок\Урок 25.02.2020\bluewave-bkg-1980light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8" name="Picture 2" descr="C:\Users\User\Desktop\Урок 25. 02.20\Урок\Урок 25.02.2020\modifikac._izmenchivosty_6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71563" y="1428750"/>
            <a:ext cx="6858000" cy="5143500"/>
          </a:xfrm>
          <a:prstGeom prst="rect">
            <a:avLst/>
          </a:prstGeom>
          <a:noFill/>
          <a:ln w="9525">
            <a:solidFill>
              <a:srgbClr val="0033CC"/>
            </a:solidFill>
            <a:miter lim="800000"/>
            <a:headEnd/>
            <a:tailEnd/>
          </a:ln>
        </p:spPr>
      </p:pic>
      <p:sp>
        <p:nvSpPr>
          <p:cNvPr id="19459" name="TextBox 2"/>
          <p:cNvSpPr txBox="1">
            <a:spLocks noChangeArrowheads="1"/>
          </p:cNvSpPr>
          <p:nvPr/>
        </p:nvSpPr>
        <p:spPr bwMode="auto">
          <a:xfrm>
            <a:off x="1071538" y="214290"/>
            <a:ext cx="7181774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3200" b="1" dirty="0">
                <a:latin typeface="Comic Sans MS" pitchFamily="66" charset="0"/>
              </a:rPr>
              <a:t>Примеры изменчивости </a:t>
            </a:r>
          </a:p>
          <a:p>
            <a:pPr algn="ctr"/>
            <a:r>
              <a:rPr lang="ru-RU" sz="3200" b="1" dirty="0">
                <a:latin typeface="Comic Sans MS" pitchFamily="66" charset="0"/>
              </a:rPr>
              <a:t>в зависимости от </a:t>
            </a:r>
            <a:r>
              <a:rPr lang="ru-RU" sz="3200" b="1" dirty="0" smtClean="0">
                <a:latin typeface="Comic Sans MS" pitchFamily="66" charset="0"/>
              </a:rPr>
              <a:t>условий среды </a:t>
            </a:r>
            <a:endParaRPr lang="ru-RU" sz="3200" b="1" dirty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Picture 3" descr="C:\Users\User\Desktop\Урок 25. 02.20\Урок\Урок 25.02.2020\bluewave-bkg-1980light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Скругленный прямоугольник 15"/>
          <p:cNvSpPr/>
          <p:nvPr/>
        </p:nvSpPr>
        <p:spPr>
          <a:xfrm>
            <a:off x="4643438" y="1285860"/>
            <a:ext cx="3528392" cy="576064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ysClr val="windowText" lastClr="000000"/>
                </a:solidFill>
                <a:latin typeface="Comic Sans MS" pitchFamily="66" charset="0"/>
              </a:rPr>
              <a:t>ДНК</a:t>
            </a:r>
          </a:p>
        </p:txBody>
      </p:sp>
      <p:sp>
        <p:nvSpPr>
          <p:cNvPr id="2" name="Заголовок 1"/>
          <p:cNvSpPr txBox="1">
            <a:spLocks/>
          </p:cNvSpPr>
          <p:nvPr/>
        </p:nvSpPr>
        <p:spPr>
          <a:xfrm>
            <a:off x="250825" y="260350"/>
            <a:ext cx="8426450" cy="792163"/>
          </a:xfrm>
          <a:prstGeom prst="rect">
            <a:avLst/>
          </a:prstGeo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ru-RU" sz="4800" b="1" dirty="0">
                <a:solidFill>
                  <a:srgbClr val="FF0000"/>
                </a:solidFill>
                <a:latin typeface="Monotype Corsiva" pitchFamily="66" charset="0"/>
                <a:ea typeface="+mj-ea"/>
                <a:cs typeface="+mj-cs"/>
              </a:rPr>
              <a:t>Внимание! Внимание! Внимание!</a:t>
            </a: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428596" y="2357430"/>
            <a:ext cx="3528392" cy="576064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ysClr val="windowText" lastClr="000000"/>
                </a:solidFill>
                <a:latin typeface="Comic Sans MS" pitchFamily="66" charset="0"/>
              </a:rPr>
              <a:t>ДНК</a:t>
            </a: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4643438" y="1285860"/>
            <a:ext cx="3528392" cy="576064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ysClr val="windowText" lastClr="000000"/>
                </a:solidFill>
                <a:latin typeface="Comic Sans MS" pitchFamily="66" charset="0"/>
              </a:rPr>
              <a:t>ген</a:t>
            </a: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4572000" y="2357430"/>
            <a:ext cx="3528392" cy="576064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ysClr val="windowText" lastClr="000000"/>
                </a:solidFill>
                <a:latin typeface="Comic Sans MS" pitchFamily="66" charset="0"/>
              </a:rPr>
              <a:t>РНК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428596" y="3500438"/>
            <a:ext cx="3528392" cy="576064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ysClr val="windowText" lastClr="000000"/>
                </a:solidFill>
                <a:latin typeface="Comic Sans MS" pitchFamily="66" charset="0"/>
              </a:rPr>
              <a:t>белок</a:t>
            </a:r>
          </a:p>
        </p:txBody>
      </p:sp>
      <p:sp>
        <p:nvSpPr>
          <p:cNvPr id="10" name="Стрелка вправо 9"/>
          <p:cNvSpPr/>
          <p:nvPr/>
        </p:nvSpPr>
        <p:spPr>
          <a:xfrm>
            <a:off x="4067175" y="1412875"/>
            <a:ext cx="433388" cy="215900"/>
          </a:xfrm>
          <a:prstGeom prst="rightArrow">
            <a:avLst/>
          </a:prstGeom>
          <a:solidFill>
            <a:schemeClr val="accent6">
              <a:lumMod val="5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2" name="Стрелка вправо 11"/>
          <p:cNvSpPr/>
          <p:nvPr/>
        </p:nvSpPr>
        <p:spPr>
          <a:xfrm rot="10586545">
            <a:off x="4067175" y="2492375"/>
            <a:ext cx="433388" cy="215900"/>
          </a:xfrm>
          <a:prstGeom prst="rightArrow">
            <a:avLst/>
          </a:prstGeom>
          <a:solidFill>
            <a:schemeClr val="accent6">
              <a:lumMod val="5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3" name="Стрелка вправо 12"/>
          <p:cNvSpPr/>
          <p:nvPr/>
        </p:nvSpPr>
        <p:spPr>
          <a:xfrm rot="5400000">
            <a:off x="8171656" y="1916907"/>
            <a:ext cx="433387" cy="215900"/>
          </a:xfrm>
          <a:prstGeom prst="rightArrow">
            <a:avLst/>
          </a:prstGeom>
          <a:solidFill>
            <a:schemeClr val="accent6">
              <a:lumMod val="5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4" name="Стрелка вправо 13"/>
          <p:cNvSpPr/>
          <p:nvPr/>
        </p:nvSpPr>
        <p:spPr>
          <a:xfrm rot="5400000">
            <a:off x="71438" y="3105150"/>
            <a:ext cx="431800" cy="215900"/>
          </a:xfrm>
          <a:prstGeom prst="rightArrow">
            <a:avLst/>
          </a:prstGeom>
          <a:solidFill>
            <a:schemeClr val="accent6">
              <a:lumMod val="5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428596" y="1214422"/>
            <a:ext cx="3528392" cy="576064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ysClr val="windowText" lastClr="000000"/>
                </a:solidFill>
                <a:latin typeface="Comic Sans MS" pitchFamily="66" charset="0"/>
              </a:rPr>
              <a:t>ген</a:t>
            </a: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428596" y="2357430"/>
            <a:ext cx="3528392" cy="576064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ysClr val="windowText" lastClr="000000"/>
                </a:solidFill>
                <a:latin typeface="Comic Sans MS" pitchFamily="66" charset="0"/>
              </a:rPr>
              <a:t>белок</a:t>
            </a: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428596" y="3500438"/>
            <a:ext cx="3528392" cy="576064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ysClr val="windowText" lastClr="000000"/>
                </a:solidFill>
                <a:latin typeface="Comic Sans MS" pitchFamily="66" charset="0"/>
              </a:rPr>
              <a:t>признак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428596" y="1214422"/>
            <a:ext cx="3571900" cy="576064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ysClr val="windowText" lastClr="000000"/>
                </a:solidFill>
                <a:latin typeface="Comic Sans MS" pitchFamily="66" charset="0"/>
              </a:rPr>
              <a:t>признак</a:t>
            </a: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4572000" y="2357430"/>
            <a:ext cx="3528392" cy="576064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ysClr val="windowText" lastClr="000000"/>
                </a:solidFill>
                <a:latin typeface="Comic Sans MS" pitchFamily="66" charset="0"/>
              </a:rPr>
              <a:t>РНК</a:t>
            </a:r>
          </a:p>
        </p:txBody>
      </p:sp>
      <p:pic>
        <p:nvPicPr>
          <p:cNvPr id="20517" name="Picture 4" descr="Картинки по запросу генетика картинки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14938" y="3286125"/>
            <a:ext cx="2540000" cy="3357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"/>
                            </p:stCondLst>
                            <p:childTnLst>
                              <p:par>
                                <p:cTn id="49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"/>
                            </p:stCondLst>
                            <p:childTnLst>
                              <p:par>
                                <p:cTn id="5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000"/>
                            </p:stCondLst>
                            <p:childTnLst>
                              <p:par>
                                <p:cTn id="56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000"/>
                            </p:stCondLst>
                            <p:childTnLst>
                              <p:par>
                                <p:cTn id="5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1500"/>
                            </p:stCondLst>
                            <p:childTnLst>
                              <p:par>
                                <p:cTn id="63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1500"/>
                            </p:stCondLst>
                            <p:childTnLst>
                              <p:par>
                                <p:cTn id="6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2000"/>
                            </p:stCondLst>
                            <p:childTnLst>
                              <p:par>
                                <p:cTn id="70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2" grpId="0" animBg="1"/>
      <p:bldP spid="13" grpId="0" animBg="1"/>
      <p:bldP spid="1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Picture 3" descr="C:\Users\User\Desktop\Урок 25. 02.20\Урок\Урок 25.02.2020\bluewave-bkg-1980light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6" name="WordArt 2"/>
          <p:cNvSpPr>
            <a:spLocks noChangeArrowheads="1" noChangeShapeType="1" noTextEdit="1"/>
          </p:cNvSpPr>
          <p:nvPr/>
        </p:nvSpPr>
        <p:spPr bwMode="auto">
          <a:xfrm>
            <a:off x="500034" y="1071546"/>
            <a:ext cx="8072494" cy="2286016"/>
          </a:xfrm>
          <a:prstGeom prst="rect">
            <a:avLst/>
          </a:prstGeom>
        </p:spPr>
        <p:txBody>
          <a:bodyPr wrap="none" fromWordArt="1">
            <a:prstTxWarp prst="textWave4">
              <a:avLst>
                <a:gd name="adj1" fmla="val 6500"/>
                <a:gd name="adj2" fmla="val 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kern="1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Impact"/>
              </a:rPr>
              <a:t>Мы подойдём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kern="1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Impact"/>
              </a:rPr>
              <a:t>к разгадке гена…</a:t>
            </a:r>
          </a:p>
        </p:txBody>
      </p:sp>
      <p:pic>
        <p:nvPicPr>
          <p:cNvPr id="4" name="Picture 2" descr="Похожее изображение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643188" y="3429000"/>
            <a:ext cx="3643312" cy="3071813"/>
          </a:xfrm>
          <a:prstGeom prst="rect">
            <a:avLst/>
          </a:prstGeom>
          <a:ln w="38100" cap="sq">
            <a:noFill/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1785938" y="5072063"/>
            <a:ext cx="1241425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5400" b="1">
                <a:solidFill>
                  <a:srgbClr val="0033CC"/>
                </a:solidFill>
                <a:latin typeface="Comic Sans MS" pitchFamily="66" charset="0"/>
              </a:rPr>
              <a:t>мы</a:t>
            </a: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4500563" y="5643563"/>
            <a:ext cx="360680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5400" b="1">
                <a:solidFill>
                  <a:srgbClr val="0033CC"/>
                </a:solidFill>
                <a:latin typeface="Comic Sans MS" pitchFamily="66" charset="0"/>
              </a:rPr>
              <a:t>подойдём</a:t>
            </a: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3857625" y="5357813"/>
            <a:ext cx="525463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5400" b="1">
                <a:solidFill>
                  <a:srgbClr val="0033CC"/>
                </a:solidFill>
                <a:latin typeface="Comic Sans MS" pitchFamily="66" charset="0"/>
              </a:rPr>
              <a:t>к</a:t>
            </a: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571500" y="5715000"/>
            <a:ext cx="3094038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5400" b="1">
                <a:solidFill>
                  <a:srgbClr val="0033CC"/>
                </a:solidFill>
                <a:latin typeface="Comic Sans MS" pitchFamily="66" charset="0"/>
              </a:rPr>
              <a:t>разгадке</a:t>
            </a: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5572125" y="4714875"/>
            <a:ext cx="167005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5400" b="1">
                <a:solidFill>
                  <a:srgbClr val="0033CC"/>
                </a:solidFill>
                <a:latin typeface="Comic Sans MS" pitchFamily="66" charset="0"/>
              </a:rPr>
              <a:t>гена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4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-1.11111E-6 L 0.06528 -0.68449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00" y="-34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4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-2.96296E-6 L 0.51962 -0.56944 " pathEditMode="relative" rAng="0" ptsTypes="AA">
                                      <p:cBhvr>
                                        <p:cTn id="15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000" y="-28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64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2761 -0.03704 L -0.47638 -0.52778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200" y="-24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6000"/>
                            </p:stCondLst>
                            <p:childTnLst>
                              <p:par>
                                <p:cTn id="2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64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2.22222E-6 L -0.40208 -0.46389 " pathEditMode="relative" rAng="0" ptsTypes="AA">
                                      <p:cBhvr>
                                        <p:cTn id="2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100" y="-23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8000"/>
                            </p:stCondLst>
                            <p:childTnLst>
                              <p:par>
                                <p:cTn id="2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64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-4.44444E-6 L 0.5125 -0.46365 " pathEditMode="relative" rAng="0" ptsTypes="AA">
                                      <p:cBhvr>
                                        <p:cTn id="33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600" y="-23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xit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6" grpId="2"/>
      <p:bldP spid="7" grpId="0"/>
      <p:bldP spid="7" grpId="1"/>
      <p:bldP spid="7" grpId="2"/>
      <p:bldP spid="8" grpId="1"/>
      <p:bldP spid="8" grpId="2"/>
      <p:bldP spid="8" grpId="3"/>
      <p:bldP spid="9" grpId="0"/>
      <p:bldP spid="9" grpId="1"/>
      <p:bldP spid="9" grpId="2"/>
      <p:bldP spid="10" grpId="0"/>
      <p:bldP spid="10" grpId="1"/>
      <p:bldP spid="10" grpId="2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Picture 3" descr="C:\Users\User\Desktop\Урок 25. 02.20\Урок\Урок 25.02.2020\bluewave-bkg-1980light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09" name="Rectangle 1"/>
          <p:cNvSpPr>
            <a:spLocks noChangeArrowheads="1"/>
          </p:cNvSpPr>
          <p:nvPr/>
        </p:nvSpPr>
        <p:spPr bwMode="auto">
          <a:xfrm>
            <a:off x="285750" y="1071563"/>
            <a:ext cx="8572500" cy="48320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marL="457200" indent="-457200" eaLnBrk="0" hangingPunct="0">
              <a:buFont typeface="Calibri" pitchFamily="34" charset="0"/>
              <a:buAutoNum type="arabicPeriod"/>
            </a:pPr>
            <a:r>
              <a:rPr lang="ru-RU" sz="2800" b="1" dirty="0">
                <a:solidFill>
                  <a:srgbClr val="000000"/>
                </a:solidFill>
                <a:latin typeface="Comic Sans MS" pitchFamily="66" charset="0"/>
                <a:ea typeface="Times New Roman" pitchFamily="18" charset="0"/>
                <a:cs typeface="Arial" charset="0"/>
              </a:rPr>
              <a:t>Почему живое на нашей планете существует в виде множества неисчерпаемых форм, а не представляет собой один вид, состоящий из сходных между собой особей?</a:t>
            </a:r>
          </a:p>
          <a:p>
            <a:pPr marL="457200" indent="-457200" eaLnBrk="0" hangingPunct="0">
              <a:buFont typeface="Calibri" pitchFamily="34" charset="0"/>
              <a:buAutoNum type="arabicPeriod"/>
            </a:pPr>
            <a:endParaRPr lang="ru-RU" sz="2800" b="1" dirty="0">
              <a:solidFill>
                <a:srgbClr val="000000"/>
              </a:solidFill>
              <a:latin typeface="Comic Sans MS" pitchFamily="66" charset="0"/>
              <a:ea typeface="Times New Roman" pitchFamily="18" charset="0"/>
              <a:cs typeface="Arial" charset="0"/>
            </a:endParaRPr>
          </a:p>
          <a:p>
            <a:pPr marL="457200" indent="-457200" eaLnBrk="0" hangingPunct="0">
              <a:buFont typeface="Calibri" pitchFamily="34" charset="0"/>
              <a:buAutoNum type="arabicPeriod"/>
            </a:pPr>
            <a:r>
              <a:rPr lang="ru-RU" sz="2800" b="1" dirty="0">
                <a:solidFill>
                  <a:srgbClr val="000000"/>
                </a:solidFill>
                <a:latin typeface="Comic Sans MS" pitchFamily="66" charset="0"/>
                <a:ea typeface="Times New Roman" pitchFamily="18" charset="0"/>
                <a:cs typeface="Arial" charset="0"/>
              </a:rPr>
              <a:t>Почему годом рождения генетики считают 1900 год?</a:t>
            </a:r>
          </a:p>
          <a:p>
            <a:pPr marL="457200" indent="-457200" eaLnBrk="0" hangingPunct="0">
              <a:buFont typeface="Calibri" pitchFamily="34" charset="0"/>
              <a:buAutoNum type="arabicPeriod"/>
            </a:pPr>
            <a:endParaRPr lang="ru-RU" sz="2800" b="1" dirty="0">
              <a:latin typeface="Comic Sans MS" pitchFamily="66" charset="0"/>
              <a:ea typeface="Times New Roman" pitchFamily="18" charset="0"/>
              <a:cs typeface="Arial" charset="0"/>
            </a:endParaRPr>
          </a:p>
          <a:p>
            <a:pPr marL="457200" indent="-457200" eaLnBrk="0" hangingPunct="0">
              <a:buFont typeface="Calibri" pitchFamily="34" charset="0"/>
              <a:buAutoNum type="arabicPeriod"/>
            </a:pPr>
            <a:r>
              <a:rPr lang="ru-RU" sz="2800" b="1" dirty="0">
                <a:latin typeface="Comic Sans MS" pitchFamily="66" charset="0"/>
                <a:ea typeface="Times New Roman" pitchFamily="18" charset="0"/>
                <a:cs typeface="Arial" charset="0"/>
              </a:rPr>
              <a:t>А можно ли увидеть ДНК в живую?</a:t>
            </a:r>
          </a:p>
          <a:p>
            <a:pPr marL="457200" indent="-457200" eaLnBrk="0" hangingPunct="0"/>
            <a:endParaRPr lang="ru-RU" sz="2800" b="1" dirty="0">
              <a:latin typeface="Comic Sans MS" pitchFamily="66" charset="0"/>
              <a:ea typeface="Times New Roman" pitchFamily="18" charset="0"/>
              <a:cs typeface="Arial" charset="0"/>
            </a:endParaRPr>
          </a:p>
        </p:txBody>
      </p:sp>
      <p:sp>
        <p:nvSpPr>
          <p:cNvPr id="22531" name="Rectangle 2"/>
          <p:cNvSpPr>
            <a:spLocks noChangeArrowheads="1"/>
          </p:cNvSpPr>
          <p:nvPr/>
        </p:nvSpPr>
        <p:spPr bwMode="auto">
          <a:xfrm>
            <a:off x="0" y="357188"/>
            <a:ext cx="926465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indent="450850"/>
            <a:r>
              <a:rPr lang="ru-RU" sz="3200" b="1" u="sng">
                <a:solidFill>
                  <a:srgbClr val="FF0000"/>
                </a:solidFill>
                <a:latin typeface="Comic Sans MS" pitchFamily="66" charset="0"/>
                <a:cs typeface="Times New Roman" pitchFamily="18" charset="0"/>
              </a:rPr>
              <a:t>Внимание! Проблемные  вопросы урока.</a:t>
            </a:r>
            <a:r>
              <a:rPr lang="ru-RU" sz="3200" b="1">
                <a:solidFill>
                  <a:srgbClr val="FF0000"/>
                </a:solidFill>
                <a:latin typeface="Comic Sans MS" pitchFamily="66" charset="0"/>
                <a:cs typeface="Times New Roman" pitchFamily="18" charset="0"/>
              </a:rPr>
              <a:t> </a:t>
            </a:r>
            <a:endParaRPr lang="ru-RU" sz="3200">
              <a:solidFill>
                <a:srgbClr val="FF0000"/>
              </a:solidFill>
              <a:latin typeface="Comic Sans MS" pitchFamily="66" charset="0"/>
              <a:cs typeface="Arial" charset="0"/>
            </a:endParaRPr>
          </a:p>
        </p:txBody>
      </p:sp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214282" y="5715016"/>
            <a:ext cx="8572500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indent="450850" algn="ctr"/>
            <a:r>
              <a:rPr lang="ru-RU" sz="2800" b="1" dirty="0">
                <a:solidFill>
                  <a:srgbClr val="0033CC"/>
                </a:solidFill>
                <a:latin typeface="Comic Sans MS" pitchFamily="66" charset="0"/>
                <a:cs typeface="Times New Roman" pitchFamily="18" charset="0"/>
              </a:rPr>
              <a:t>А сможем ли мы сразу ответить на эти проблемные вопросы?</a:t>
            </a:r>
            <a:endParaRPr lang="ru-RU" sz="2800" b="1" dirty="0">
              <a:solidFill>
                <a:srgbClr val="0033CC"/>
              </a:solidFill>
              <a:latin typeface="Comic Sans MS" pitchFamily="66" charset="0"/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74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7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09" grpId="0"/>
      <p:bldP spid="17411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853</TotalTime>
  <Words>970</Words>
  <Application>Microsoft Office PowerPoint</Application>
  <PresentationFormat>Экран (4:3)</PresentationFormat>
  <Paragraphs>195</Paragraphs>
  <Slides>27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28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180</cp:revision>
  <dcterms:created xsi:type="dcterms:W3CDTF">2020-02-09T16:24:36Z</dcterms:created>
  <dcterms:modified xsi:type="dcterms:W3CDTF">2026-05-11T08:06:53Z</dcterms:modified>
</cp:coreProperties>
</file>