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111111111111276E-2"/>
          <c:y val="0.10185185185185186"/>
          <c:w val="0.93888888888889088"/>
          <c:h val="0.89814814814814947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8B8BD9"/>
              </a:solidFill>
            </c:spPr>
          </c:dPt>
          <c:val>
            <c:numRef>
              <c:f>Лист1!$A$1</c:f>
              <c:numCache>
                <c:formatCode>General</c:formatCode>
                <c:ptCount val="1"/>
                <c:pt idx="0">
                  <c:v>137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externalData r:id="rId2">
    <c:autoUpdate val="0"/>
  </c:externalData>
  <c:userShapes r:id="rId3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4AC980-9FB0-4BB5-8E69-6DEE2427EF73}" type="doc">
      <dgm:prSet loTypeId="urn:microsoft.com/office/officeart/2005/8/layout/radial4" loCatId="relationship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B15E49F6-5255-4158-A08E-AE86D2923144}">
      <dgm:prSet phldrT="[Текст]"/>
      <dgm:spPr>
        <a:ln>
          <a:solidFill>
            <a:schemeClr val="accent6">
              <a:lumMod val="75000"/>
            </a:schemeClr>
          </a:solidFill>
        </a:ln>
      </dgm:spPr>
      <dgm:t>
        <a:bodyPr lIns="0" tIns="0" rIns="0" bIns="0"/>
        <a:lstStyle/>
        <a:p>
          <a:r>
            <a:rPr lang="ru-RU" b="1" dirty="0" smtClean="0">
              <a:solidFill>
                <a:srgbClr val="002060"/>
              </a:solidFill>
              <a:latin typeface="Arial Narrow" pitchFamily="34" charset="0"/>
            </a:rPr>
            <a:t>Социальная структура села</a:t>
          </a:r>
          <a:endParaRPr lang="ru-RU" b="1" dirty="0">
            <a:solidFill>
              <a:srgbClr val="002060"/>
            </a:solidFill>
            <a:latin typeface="Arial Narrow" pitchFamily="34" charset="0"/>
          </a:endParaRPr>
        </a:p>
      </dgm:t>
    </dgm:pt>
    <dgm:pt modelId="{D65FF60A-F85E-41FD-9FEE-157D11563E49}" type="parTrans" cxnId="{9490637B-7812-44B4-A2BD-8DE7F0B23A58}">
      <dgm:prSet/>
      <dgm:spPr/>
      <dgm:t>
        <a:bodyPr/>
        <a:lstStyle/>
        <a:p>
          <a:endParaRPr lang="ru-RU"/>
        </a:p>
      </dgm:t>
    </dgm:pt>
    <dgm:pt modelId="{EB1D41B3-C577-4F25-95BE-95C5DD4557E7}" type="sibTrans" cxnId="{9490637B-7812-44B4-A2BD-8DE7F0B23A58}">
      <dgm:prSet/>
      <dgm:spPr/>
      <dgm:t>
        <a:bodyPr/>
        <a:lstStyle/>
        <a:p>
          <a:endParaRPr lang="ru-RU"/>
        </a:p>
      </dgm:t>
    </dgm:pt>
    <dgm:pt modelId="{EE9194DB-FDC9-4D41-955E-5FB650D1A1F7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rgbClr val="808080"/>
          </a:solidFill>
        </a:ln>
      </dgm:spPr>
      <dgm:t>
        <a:bodyPr anchor="b" anchorCtr="1"/>
        <a:lstStyle/>
        <a:p>
          <a:r>
            <a:rPr lang="ru-RU" sz="1800" b="1" dirty="0" smtClean="0">
              <a:latin typeface="Bookman Old Style" pitchFamily="18" charset="0"/>
            </a:rPr>
            <a:t>Магазины</a:t>
          </a:r>
          <a:endParaRPr lang="ru-RU" sz="1800" b="1" dirty="0">
            <a:latin typeface="Bookman Old Style" pitchFamily="18" charset="0"/>
          </a:endParaRPr>
        </a:p>
      </dgm:t>
    </dgm:pt>
    <dgm:pt modelId="{B4C5E441-01F1-4C24-90FC-DB214F82B9A6}" type="parTrans" cxnId="{63C9A499-7DB8-47C7-B435-0079E0154287}">
      <dgm:prSet/>
      <dgm:spPr>
        <a:solidFill>
          <a:schemeClr val="accent2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FC4776FA-1405-4AB1-B361-6A9AD042B560}" type="sibTrans" cxnId="{63C9A499-7DB8-47C7-B435-0079E0154287}">
      <dgm:prSet/>
      <dgm:spPr/>
      <dgm:t>
        <a:bodyPr/>
        <a:lstStyle/>
        <a:p>
          <a:endParaRPr lang="ru-RU"/>
        </a:p>
      </dgm:t>
    </dgm:pt>
    <dgm:pt modelId="{DC0FB41D-9BA6-40EA-86DE-8CF2EB0C6180}">
      <dgm:prSet phldrT="[Текст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chemeClr val="accent6">
              <a:lumMod val="60000"/>
              <a:lumOff val="40000"/>
            </a:schemeClr>
          </a:solidFill>
        </a:ln>
      </dgm:spPr>
      <dgm:t>
        <a:bodyPr anchor="b" anchorCtr="1"/>
        <a:lstStyle/>
        <a:p>
          <a:r>
            <a:rPr lang="ru-RU" sz="1800" b="1" dirty="0" smtClean="0">
              <a:latin typeface="Bookman Old Style" pitchFamily="18" charset="0"/>
            </a:rPr>
            <a:t>Почта</a:t>
          </a:r>
          <a:endParaRPr lang="ru-RU" sz="1800" b="1" dirty="0">
            <a:latin typeface="Bookman Old Style" pitchFamily="18" charset="0"/>
          </a:endParaRPr>
        </a:p>
      </dgm:t>
    </dgm:pt>
    <dgm:pt modelId="{68C2CE64-D62B-41B4-B829-E93C1FB276D4}" type="parTrans" cxnId="{6BD20082-AF95-4FA2-911C-3B79058D5594}">
      <dgm:prSet/>
      <dgm:spPr>
        <a:solidFill>
          <a:schemeClr val="accent2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9D00099B-CC60-43EE-8316-2BB4733FB157}" type="sibTrans" cxnId="{6BD20082-AF95-4FA2-911C-3B79058D5594}">
      <dgm:prSet/>
      <dgm:spPr/>
      <dgm:t>
        <a:bodyPr/>
        <a:lstStyle/>
        <a:p>
          <a:endParaRPr lang="ru-RU"/>
        </a:p>
      </dgm:t>
    </dgm:pt>
    <dgm:pt modelId="{3005193A-F279-43BF-9813-0045945D742D}">
      <dgm:prSet phldrT="[Текст]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chemeClr val="bg2"/>
          </a:solidFill>
        </a:ln>
      </dgm:spPr>
      <dgm:t>
        <a:bodyPr anchor="b" anchorCtr="1"/>
        <a:lstStyle/>
        <a:p>
          <a:r>
            <a:rPr lang="ru-RU" sz="1800" b="1" dirty="0" smtClean="0">
              <a:latin typeface="Bookman Old Style" pitchFamily="18" charset="0"/>
            </a:rPr>
            <a:t>ФАП</a:t>
          </a:r>
          <a:endParaRPr lang="ru-RU" sz="1800" b="1" dirty="0">
            <a:latin typeface="Bookman Old Style" pitchFamily="18" charset="0"/>
          </a:endParaRPr>
        </a:p>
      </dgm:t>
    </dgm:pt>
    <dgm:pt modelId="{100E6F60-C638-4A56-8B87-58515275B7C0}" type="parTrans" cxnId="{7562F17E-0D8E-400F-8CDA-1A3AC11D09CB}">
      <dgm:prSet/>
      <dgm:spPr>
        <a:solidFill>
          <a:schemeClr val="accent2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0523B09B-D75E-4A35-B0F9-07A81BB31563}" type="sibTrans" cxnId="{7562F17E-0D8E-400F-8CDA-1A3AC11D09CB}">
      <dgm:prSet/>
      <dgm:spPr/>
      <dgm:t>
        <a:bodyPr/>
        <a:lstStyle/>
        <a:p>
          <a:endParaRPr lang="ru-RU"/>
        </a:p>
      </dgm:t>
    </dgm:pt>
    <dgm:pt modelId="{FE29E0BA-B18A-4A96-AE49-821FF24D6A67}">
      <dgm:prSet custT="1"/>
      <dgm:spPr>
        <a:blipFill rotWithShape="0">
          <a:blip xmlns:r="http://schemas.openxmlformats.org/officeDocument/2006/relationships" r:embed="rId4"/>
          <a:stretch>
            <a:fillRect/>
          </a:stretch>
        </a:blipFill>
        <a:ln>
          <a:solidFill>
            <a:srgbClr val="B2B2B2"/>
          </a:solidFill>
        </a:ln>
      </dgm:spPr>
      <dgm:t>
        <a:bodyPr anchor="b" anchorCtr="1"/>
        <a:lstStyle/>
        <a:p>
          <a:r>
            <a:rPr lang="ru-RU" sz="1800" b="1" dirty="0" smtClean="0">
              <a:latin typeface="Bookman Old Style" pitchFamily="18" charset="0"/>
            </a:rPr>
            <a:t>Детский сад</a:t>
          </a:r>
          <a:endParaRPr lang="ru-RU" sz="1800" b="1" dirty="0">
            <a:latin typeface="Bookman Old Style" pitchFamily="18" charset="0"/>
          </a:endParaRPr>
        </a:p>
      </dgm:t>
    </dgm:pt>
    <dgm:pt modelId="{52A95EB1-B099-40A0-9A78-5AD2488915A7}" type="parTrans" cxnId="{7D9C0AEA-363B-4615-B5F3-BB5BC1490E8D}">
      <dgm:prSet/>
      <dgm:spPr>
        <a:solidFill>
          <a:schemeClr val="accent2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6289F7E4-0030-4B74-AB23-F37FD7DD1F7E}" type="sibTrans" cxnId="{7D9C0AEA-363B-4615-B5F3-BB5BC1490E8D}">
      <dgm:prSet/>
      <dgm:spPr/>
      <dgm:t>
        <a:bodyPr/>
        <a:lstStyle/>
        <a:p>
          <a:endParaRPr lang="ru-RU"/>
        </a:p>
      </dgm:t>
    </dgm:pt>
    <dgm:pt modelId="{FEA6F7F9-248E-4C4B-A66A-7C12E7151DCD}">
      <dgm:prSet custT="1"/>
      <dgm:spPr>
        <a:blipFill rotWithShape="0">
          <a:blip xmlns:r="http://schemas.openxmlformats.org/officeDocument/2006/relationships" r:embed="rId5"/>
          <a:stretch>
            <a:fillRect/>
          </a:stretch>
        </a:blipFill>
        <a:ln>
          <a:solidFill>
            <a:schemeClr val="accent6">
              <a:lumMod val="75000"/>
            </a:schemeClr>
          </a:solidFill>
        </a:ln>
      </dgm:spPr>
      <dgm:t>
        <a:bodyPr anchor="b" anchorCtr="1"/>
        <a:lstStyle/>
        <a:p>
          <a:r>
            <a:rPr lang="ru-RU" sz="1800" b="1" dirty="0" smtClean="0">
              <a:latin typeface="Bookman Old Style" pitchFamily="18" charset="0"/>
            </a:rPr>
            <a:t>Сельский дом культуры</a:t>
          </a:r>
          <a:endParaRPr lang="ru-RU" sz="1800" b="1" dirty="0">
            <a:latin typeface="Bookman Old Style" pitchFamily="18" charset="0"/>
          </a:endParaRPr>
        </a:p>
      </dgm:t>
    </dgm:pt>
    <dgm:pt modelId="{375B0C6B-58E1-4F76-BDB4-1CB98BFE094A}" type="parTrans" cxnId="{E804F46B-7FF7-482C-B980-D6F053FB175A}">
      <dgm:prSet/>
      <dgm:spPr>
        <a:solidFill>
          <a:schemeClr val="accent2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D96CAA35-F400-48F1-BC35-386F2D964BF0}" type="sibTrans" cxnId="{E804F46B-7FF7-482C-B980-D6F053FB175A}">
      <dgm:prSet/>
      <dgm:spPr/>
      <dgm:t>
        <a:bodyPr/>
        <a:lstStyle/>
        <a:p>
          <a:endParaRPr lang="ru-RU"/>
        </a:p>
      </dgm:t>
    </dgm:pt>
    <dgm:pt modelId="{1883DBCA-1D47-4769-87A1-DA595A52B4EC}">
      <dgm:prSet custT="1"/>
      <dgm:spPr>
        <a:blipFill rotWithShape="0">
          <a:blip xmlns:r="http://schemas.openxmlformats.org/officeDocument/2006/relationships" r:embed="rId6"/>
          <a:stretch>
            <a:fillRect/>
          </a:stretch>
        </a:blipFill>
        <a:ln>
          <a:solidFill>
            <a:srgbClr val="808080"/>
          </a:solidFill>
        </a:ln>
      </dgm:spPr>
      <dgm:t>
        <a:bodyPr anchor="b" anchorCtr="1"/>
        <a:lstStyle/>
        <a:p>
          <a:r>
            <a:rPr lang="ru-RU" sz="1800" b="1" dirty="0" smtClean="0">
              <a:latin typeface="Bookman Old Style" pitchFamily="18" charset="0"/>
            </a:rPr>
            <a:t>Библиотека</a:t>
          </a:r>
          <a:endParaRPr lang="ru-RU" sz="1800" b="1" dirty="0">
            <a:latin typeface="Bookman Old Style" pitchFamily="18" charset="0"/>
          </a:endParaRPr>
        </a:p>
      </dgm:t>
    </dgm:pt>
    <dgm:pt modelId="{C79A6E5D-1DEC-41E3-B0F2-6061C3E4ECEF}" type="parTrans" cxnId="{9DFB56AF-75D5-493A-AB3F-0D5F940A0AA1}">
      <dgm:prSet/>
      <dgm:spPr>
        <a:solidFill>
          <a:schemeClr val="accent2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6A07CF38-965A-4DEB-9E36-FBCFB4CFEB1A}" type="sibTrans" cxnId="{9DFB56AF-75D5-493A-AB3F-0D5F940A0AA1}">
      <dgm:prSet/>
      <dgm:spPr/>
      <dgm:t>
        <a:bodyPr/>
        <a:lstStyle/>
        <a:p>
          <a:endParaRPr lang="ru-RU"/>
        </a:p>
      </dgm:t>
    </dgm:pt>
    <dgm:pt modelId="{175F5184-04BE-4DD7-9AF2-17F724E64371}">
      <dgm:prSet custT="1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  <dgm:t>
        <a:bodyPr anchor="b" anchorCtr="1"/>
        <a:lstStyle/>
        <a:p>
          <a:r>
            <a:rPr lang="ru-RU" sz="2000" b="1" i="0" dirty="0" smtClean="0">
              <a:latin typeface="Bookman Old Style" pitchFamily="18" charset="0"/>
            </a:rPr>
            <a:t>Школа</a:t>
          </a:r>
          <a:endParaRPr lang="ru-RU" sz="2000" b="1" i="0" dirty="0">
            <a:latin typeface="Bookman Old Style" pitchFamily="18" charset="0"/>
          </a:endParaRPr>
        </a:p>
      </dgm:t>
    </dgm:pt>
    <dgm:pt modelId="{B99053DD-3F23-4198-BA3A-B0BD0E6083A2}" type="sibTrans" cxnId="{C8D42CD0-DD11-4B66-8150-7531CCE08C2F}">
      <dgm:prSet/>
      <dgm:spPr/>
      <dgm:t>
        <a:bodyPr/>
        <a:lstStyle/>
        <a:p>
          <a:endParaRPr lang="ru-RU"/>
        </a:p>
      </dgm:t>
    </dgm:pt>
    <dgm:pt modelId="{71770789-C5B1-4A21-BAE8-DB0C4688D4C4}" type="parTrans" cxnId="{C8D42CD0-DD11-4B66-8150-7531CCE08C2F}">
      <dgm:prSet/>
      <dgm:spPr>
        <a:solidFill>
          <a:schemeClr val="accent2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8F021DBF-D48D-4A74-881B-382C99753C03}" type="pres">
      <dgm:prSet presAssocID="{E04AC980-9FB0-4BB5-8E69-6DEE2427EF7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E87F7F-AEE3-47E2-811E-19491D6C620B}" type="pres">
      <dgm:prSet presAssocID="{B15E49F6-5255-4158-A08E-AE86D2923144}" presName="centerShape" presStyleLbl="node0" presStyleIdx="0" presStyleCnt="1" custLinFactNeighborX="789" custLinFactNeighborY="-12707"/>
      <dgm:spPr/>
      <dgm:t>
        <a:bodyPr/>
        <a:lstStyle/>
        <a:p>
          <a:endParaRPr lang="ru-RU"/>
        </a:p>
      </dgm:t>
    </dgm:pt>
    <dgm:pt modelId="{BCDB6C2D-7CF9-4052-BE4A-02DD510AA708}" type="pres">
      <dgm:prSet presAssocID="{B4C5E441-01F1-4C24-90FC-DB214F82B9A6}" presName="parTrans" presStyleLbl="bgSibTrans2D1" presStyleIdx="0" presStyleCnt="7" custAng="9637422" custScaleX="40232" custLinFactNeighborX="47722" custLinFactNeighborY="48667"/>
      <dgm:spPr/>
      <dgm:t>
        <a:bodyPr/>
        <a:lstStyle/>
        <a:p>
          <a:endParaRPr lang="ru-RU"/>
        </a:p>
      </dgm:t>
    </dgm:pt>
    <dgm:pt modelId="{8F678794-33F6-421B-A8CB-3044EF6B7C15}" type="pres">
      <dgm:prSet presAssocID="{EE9194DB-FDC9-4D41-955E-5FB650D1A1F7}" presName="node" presStyleLbl="node1" presStyleIdx="0" presStyleCnt="7" custScaleX="155632" custScaleY="146860" custRadScaleRad="71978" custRadScaleInc="-453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53357C-60D5-4525-808D-3ED41D11FBFB}" type="pres">
      <dgm:prSet presAssocID="{68C2CE64-D62B-41B4-B829-E93C1FB276D4}" presName="parTrans" presStyleLbl="bgSibTrans2D1" presStyleIdx="1" presStyleCnt="7" custAng="10317438" custScaleX="31801" custLinFactNeighborX="26654" custLinFactNeighborY="49606"/>
      <dgm:spPr/>
      <dgm:t>
        <a:bodyPr/>
        <a:lstStyle/>
        <a:p>
          <a:endParaRPr lang="ru-RU"/>
        </a:p>
      </dgm:t>
    </dgm:pt>
    <dgm:pt modelId="{9B65BEC0-2033-4431-8AC2-BD4021D534C9}" type="pres">
      <dgm:prSet presAssocID="{DC0FB41D-9BA6-40EA-86DE-8CF2EB0C6180}" presName="node" presStyleLbl="node1" presStyleIdx="1" presStyleCnt="7" custScaleX="146906" custScaleY="149419" custRadScaleRad="97473" custRadScaleInc="-220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97F3B0-2D33-4581-A2D1-9ED419D26FF0}" type="pres">
      <dgm:prSet presAssocID="{52A95EB1-B099-40A0-9A78-5AD2488915A7}" presName="parTrans" presStyleLbl="bgSibTrans2D1" presStyleIdx="2" presStyleCnt="7" custAng="11112690" custScaleX="31229" custLinFactNeighborX="19928" custLinFactNeighborY="86240"/>
      <dgm:spPr/>
      <dgm:t>
        <a:bodyPr/>
        <a:lstStyle/>
        <a:p>
          <a:endParaRPr lang="ru-RU"/>
        </a:p>
      </dgm:t>
    </dgm:pt>
    <dgm:pt modelId="{4C971EF6-AB3F-4685-AD47-1E0A5073F7FB}" type="pres">
      <dgm:prSet presAssocID="{FE29E0BA-B18A-4A96-AE49-821FF24D6A67}" presName="node" presStyleLbl="node1" presStyleIdx="2" presStyleCnt="7" custScaleX="157628" custScaleY="152923" custRadScaleRad="123340" custRadScaleInc="-268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50077B-6394-4D18-81A4-7004246D3014}" type="pres">
      <dgm:prSet presAssocID="{71770789-C5B1-4A21-BAE8-DB0C4688D4C4}" presName="parTrans" presStyleLbl="bgSibTrans2D1" presStyleIdx="3" presStyleCnt="7" custAng="10800000" custScaleX="40099" custLinFactNeighborX="-868" custLinFactNeighborY="77802"/>
      <dgm:spPr/>
      <dgm:t>
        <a:bodyPr/>
        <a:lstStyle/>
        <a:p>
          <a:endParaRPr lang="ru-RU"/>
        </a:p>
      </dgm:t>
    </dgm:pt>
    <dgm:pt modelId="{F59FBC59-15AC-4413-A3B8-E80A48E1B59E}" type="pres">
      <dgm:prSet presAssocID="{175F5184-04BE-4DD7-9AF2-17F724E64371}" presName="node" presStyleLbl="node1" presStyleIdx="3" presStyleCnt="7" custScaleX="163757" custScaleY="149388" custRadScaleRad="116938" custRadScaleInc="1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C422A3-8A28-4A9F-AE9B-2727ECAC2494}" type="pres">
      <dgm:prSet presAssocID="{375B0C6B-58E1-4F76-BDB4-1CB98BFE094A}" presName="parTrans" presStyleLbl="bgSibTrans2D1" presStyleIdx="4" presStyleCnt="7" custAng="10747974" custScaleX="30728" custLinFactNeighborX="-21398" custLinFactNeighborY="73524"/>
      <dgm:spPr/>
      <dgm:t>
        <a:bodyPr/>
        <a:lstStyle/>
        <a:p>
          <a:endParaRPr lang="ru-RU"/>
        </a:p>
      </dgm:t>
    </dgm:pt>
    <dgm:pt modelId="{6EAADFFB-E923-45B4-A51F-CEFC4A1414F9}" type="pres">
      <dgm:prSet presAssocID="{FEA6F7F9-248E-4C4B-A66A-7C12E7151DCD}" presName="node" presStyleLbl="node1" presStyleIdx="4" presStyleCnt="7" custScaleX="157937" custScaleY="152926" custRadScaleRad="122267" custRadScaleInc="242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5E2AB6-C90B-4A65-B22F-EAD7D69E9208}" type="pres">
      <dgm:prSet presAssocID="{C79A6E5D-1DEC-41E3-B0F2-6061C3E4ECEF}" presName="parTrans" presStyleLbl="bgSibTrans2D1" presStyleIdx="5" presStyleCnt="7" custAng="11224966" custScaleX="29126" custLinFactNeighborX="-30687" custLinFactNeighborY="42121"/>
      <dgm:spPr/>
      <dgm:t>
        <a:bodyPr/>
        <a:lstStyle/>
        <a:p>
          <a:endParaRPr lang="ru-RU"/>
        </a:p>
      </dgm:t>
    </dgm:pt>
    <dgm:pt modelId="{47406B08-6FDD-43E5-AD97-0C0699D516AD}" type="pres">
      <dgm:prSet presAssocID="{1883DBCA-1D47-4769-87A1-DA595A52B4EC}" presName="node" presStyleLbl="node1" presStyleIdx="5" presStyleCnt="7" custScaleX="153810" custScaleY="149420" custRadScaleRad="96416" custRadScaleInc="259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E87CD2-0410-42E8-9AC4-671F846C98AD}" type="pres">
      <dgm:prSet presAssocID="{100E6F60-C638-4A56-8B87-58515275B7C0}" presName="parTrans" presStyleLbl="bgSibTrans2D1" presStyleIdx="6" presStyleCnt="7" custAng="12408388" custScaleX="42697" custLinFactNeighborX="-51304" custLinFactNeighborY="53387"/>
      <dgm:spPr/>
      <dgm:t>
        <a:bodyPr/>
        <a:lstStyle/>
        <a:p>
          <a:endParaRPr lang="ru-RU"/>
        </a:p>
      </dgm:t>
    </dgm:pt>
    <dgm:pt modelId="{23AB2F86-95D6-4579-B771-FC172BD0B5FF}" type="pres">
      <dgm:prSet presAssocID="{3005193A-F279-43BF-9813-0045945D742D}" presName="node" presStyleLbl="node1" presStyleIdx="6" presStyleCnt="7" custScaleX="157224" custScaleY="146018" custRadScaleRad="73279" custRadScaleInc="501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21A312-DEFD-428C-9B57-ECF0275B4A77}" type="presOf" srcId="{100E6F60-C638-4A56-8B87-58515275B7C0}" destId="{6DE87CD2-0410-42E8-9AC4-671F846C98AD}" srcOrd="0" destOrd="0" presId="urn:microsoft.com/office/officeart/2005/8/layout/radial4"/>
    <dgm:cxn modelId="{7D9C0AEA-363B-4615-B5F3-BB5BC1490E8D}" srcId="{B15E49F6-5255-4158-A08E-AE86D2923144}" destId="{FE29E0BA-B18A-4A96-AE49-821FF24D6A67}" srcOrd="2" destOrd="0" parTransId="{52A95EB1-B099-40A0-9A78-5AD2488915A7}" sibTransId="{6289F7E4-0030-4B74-AB23-F37FD7DD1F7E}"/>
    <dgm:cxn modelId="{6BD20082-AF95-4FA2-911C-3B79058D5594}" srcId="{B15E49F6-5255-4158-A08E-AE86D2923144}" destId="{DC0FB41D-9BA6-40EA-86DE-8CF2EB0C6180}" srcOrd="1" destOrd="0" parTransId="{68C2CE64-D62B-41B4-B829-E93C1FB276D4}" sibTransId="{9D00099B-CC60-43EE-8316-2BB4733FB157}"/>
    <dgm:cxn modelId="{2BD3474E-A33E-4B4C-A944-3854CA7FD6C6}" type="presOf" srcId="{B4C5E441-01F1-4C24-90FC-DB214F82B9A6}" destId="{BCDB6C2D-7CF9-4052-BE4A-02DD510AA708}" srcOrd="0" destOrd="0" presId="urn:microsoft.com/office/officeart/2005/8/layout/radial4"/>
    <dgm:cxn modelId="{A0AC86D6-8C13-4925-9AAE-FEFDFA5FB6F3}" type="presOf" srcId="{68C2CE64-D62B-41B4-B829-E93C1FB276D4}" destId="{D653357C-60D5-4525-808D-3ED41D11FBFB}" srcOrd="0" destOrd="0" presId="urn:microsoft.com/office/officeart/2005/8/layout/radial4"/>
    <dgm:cxn modelId="{84F8C454-110D-4A69-B573-9DDA9AF2DD98}" type="presOf" srcId="{DC0FB41D-9BA6-40EA-86DE-8CF2EB0C6180}" destId="{9B65BEC0-2033-4431-8AC2-BD4021D534C9}" srcOrd="0" destOrd="0" presId="urn:microsoft.com/office/officeart/2005/8/layout/radial4"/>
    <dgm:cxn modelId="{9CC620D6-63B9-4CC8-9FC1-D97D90D1FCE3}" type="presOf" srcId="{B15E49F6-5255-4158-A08E-AE86D2923144}" destId="{FBE87F7F-AEE3-47E2-811E-19491D6C620B}" srcOrd="0" destOrd="0" presId="urn:microsoft.com/office/officeart/2005/8/layout/radial4"/>
    <dgm:cxn modelId="{E12EF50C-83D9-4732-A8D5-0BE377390AE7}" type="presOf" srcId="{FEA6F7F9-248E-4C4B-A66A-7C12E7151DCD}" destId="{6EAADFFB-E923-45B4-A51F-CEFC4A1414F9}" srcOrd="0" destOrd="0" presId="urn:microsoft.com/office/officeart/2005/8/layout/radial4"/>
    <dgm:cxn modelId="{F04846C7-95DE-4BF4-BEBF-C8A2D9A442D1}" type="presOf" srcId="{C79A6E5D-1DEC-41E3-B0F2-6061C3E4ECEF}" destId="{C65E2AB6-C90B-4A65-B22F-EAD7D69E9208}" srcOrd="0" destOrd="0" presId="urn:microsoft.com/office/officeart/2005/8/layout/radial4"/>
    <dgm:cxn modelId="{59F36FE2-A2C3-402A-8C7D-9D8B23632609}" type="presOf" srcId="{E04AC980-9FB0-4BB5-8E69-6DEE2427EF73}" destId="{8F021DBF-D48D-4A74-881B-382C99753C03}" srcOrd="0" destOrd="0" presId="urn:microsoft.com/office/officeart/2005/8/layout/radial4"/>
    <dgm:cxn modelId="{9DFB56AF-75D5-493A-AB3F-0D5F940A0AA1}" srcId="{B15E49F6-5255-4158-A08E-AE86D2923144}" destId="{1883DBCA-1D47-4769-87A1-DA595A52B4EC}" srcOrd="5" destOrd="0" parTransId="{C79A6E5D-1DEC-41E3-B0F2-6061C3E4ECEF}" sibTransId="{6A07CF38-965A-4DEB-9E36-FBCFB4CFEB1A}"/>
    <dgm:cxn modelId="{AFEE8F80-F98E-4348-A045-569101DD77A4}" type="presOf" srcId="{52A95EB1-B099-40A0-9A78-5AD2488915A7}" destId="{2897F3B0-2D33-4581-A2D1-9ED419D26FF0}" srcOrd="0" destOrd="0" presId="urn:microsoft.com/office/officeart/2005/8/layout/radial4"/>
    <dgm:cxn modelId="{7562F17E-0D8E-400F-8CDA-1A3AC11D09CB}" srcId="{B15E49F6-5255-4158-A08E-AE86D2923144}" destId="{3005193A-F279-43BF-9813-0045945D742D}" srcOrd="6" destOrd="0" parTransId="{100E6F60-C638-4A56-8B87-58515275B7C0}" sibTransId="{0523B09B-D75E-4A35-B0F9-07A81BB31563}"/>
    <dgm:cxn modelId="{38486FAE-B8E8-445F-9FC5-5E134027D93B}" type="presOf" srcId="{1883DBCA-1D47-4769-87A1-DA595A52B4EC}" destId="{47406B08-6FDD-43E5-AD97-0C0699D516AD}" srcOrd="0" destOrd="0" presId="urn:microsoft.com/office/officeart/2005/8/layout/radial4"/>
    <dgm:cxn modelId="{05EAFE31-D3FF-4311-AE6A-C0A54063C9EF}" type="presOf" srcId="{FE29E0BA-B18A-4A96-AE49-821FF24D6A67}" destId="{4C971EF6-AB3F-4685-AD47-1E0A5073F7FB}" srcOrd="0" destOrd="0" presId="urn:microsoft.com/office/officeart/2005/8/layout/radial4"/>
    <dgm:cxn modelId="{9490637B-7812-44B4-A2BD-8DE7F0B23A58}" srcId="{E04AC980-9FB0-4BB5-8E69-6DEE2427EF73}" destId="{B15E49F6-5255-4158-A08E-AE86D2923144}" srcOrd="0" destOrd="0" parTransId="{D65FF60A-F85E-41FD-9FEE-157D11563E49}" sibTransId="{EB1D41B3-C577-4F25-95BE-95C5DD4557E7}"/>
    <dgm:cxn modelId="{577437AD-4DFD-42E1-9F60-9D3F00673C4F}" type="presOf" srcId="{3005193A-F279-43BF-9813-0045945D742D}" destId="{23AB2F86-95D6-4579-B771-FC172BD0B5FF}" srcOrd="0" destOrd="0" presId="urn:microsoft.com/office/officeart/2005/8/layout/radial4"/>
    <dgm:cxn modelId="{126D5EF8-896D-4E4C-A2FD-E532ECFE4D52}" type="presOf" srcId="{375B0C6B-58E1-4F76-BDB4-1CB98BFE094A}" destId="{75C422A3-8A28-4A9F-AE9B-2727ECAC2494}" srcOrd="0" destOrd="0" presId="urn:microsoft.com/office/officeart/2005/8/layout/radial4"/>
    <dgm:cxn modelId="{F701603E-C417-40C9-972D-07847DCE30FA}" type="presOf" srcId="{EE9194DB-FDC9-4D41-955E-5FB650D1A1F7}" destId="{8F678794-33F6-421B-A8CB-3044EF6B7C15}" srcOrd="0" destOrd="0" presId="urn:microsoft.com/office/officeart/2005/8/layout/radial4"/>
    <dgm:cxn modelId="{63C9A499-7DB8-47C7-B435-0079E0154287}" srcId="{B15E49F6-5255-4158-A08E-AE86D2923144}" destId="{EE9194DB-FDC9-4D41-955E-5FB650D1A1F7}" srcOrd="0" destOrd="0" parTransId="{B4C5E441-01F1-4C24-90FC-DB214F82B9A6}" sibTransId="{FC4776FA-1405-4AB1-B361-6A9AD042B560}"/>
    <dgm:cxn modelId="{1BDAB2C6-7BE5-4AC9-B890-C8432D1F8707}" type="presOf" srcId="{175F5184-04BE-4DD7-9AF2-17F724E64371}" destId="{F59FBC59-15AC-4413-A3B8-E80A48E1B59E}" srcOrd="0" destOrd="0" presId="urn:microsoft.com/office/officeart/2005/8/layout/radial4"/>
    <dgm:cxn modelId="{C8D42CD0-DD11-4B66-8150-7531CCE08C2F}" srcId="{B15E49F6-5255-4158-A08E-AE86D2923144}" destId="{175F5184-04BE-4DD7-9AF2-17F724E64371}" srcOrd="3" destOrd="0" parTransId="{71770789-C5B1-4A21-BAE8-DB0C4688D4C4}" sibTransId="{B99053DD-3F23-4198-BA3A-B0BD0E6083A2}"/>
    <dgm:cxn modelId="{DF1CAD3A-B1A4-4FD8-95A7-156330985F40}" type="presOf" srcId="{71770789-C5B1-4A21-BAE8-DB0C4688D4C4}" destId="{1D50077B-6394-4D18-81A4-7004246D3014}" srcOrd="0" destOrd="0" presId="urn:microsoft.com/office/officeart/2005/8/layout/radial4"/>
    <dgm:cxn modelId="{E804F46B-7FF7-482C-B980-D6F053FB175A}" srcId="{B15E49F6-5255-4158-A08E-AE86D2923144}" destId="{FEA6F7F9-248E-4C4B-A66A-7C12E7151DCD}" srcOrd="4" destOrd="0" parTransId="{375B0C6B-58E1-4F76-BDB4-1CB98BFE094A}" sibTransId="{D96CAA35-F400-48F1-BC35-386F2D964BF0}"/>
    <dgm:cxn modelId="{637430B2-574F-4725-8B72-76E361E2EDDA}" type="presParOf" srcId="{8F021DBF-D48D-4A74-881B-382C99753C03}" destId="{FBE87F7F-AEE3-47E2-811E-19491D6C620B}" srcOrd="0" destOrd="0" presId="urn:microsoft.com/office/officeart/2005/8/layout/radial4"/>
    <dgm:cxn modelId="{8333931F-65F7-4D53-A6E9-375F9DD5A622}" type="presParOf" srcId="{8F021DBF-D48D-4A74-881B-382C99753C03}" destId="{BCDB6C2D-7CF9-4052-BE4A-02DD510AA708}" srcOrd="1" destOrd="0" presId="urn:microsoft.com/office/officeart/2005/8/layout/radial4"/>
    <dgm:cxn modelId="{4F9299C5-86B3-4D81-8F41-662D1F018A15}" type="presParOf" srcId="{8F021DBF-D48D-4A74-881B-382C99753C03}" destId="{8F678794-33F6-421B-A8CB-3044EF6B7C15}" srcOrd="2" destOrd="0" presId="urn:microsoft.com/office/officeart/2005/8/layout/radial4"/>
    <dgm:cxn modelId="{4501FD20-C0A2-4A95-8D0C-213959BC8293}" type="presParOf" srcId="{8F021DBF-D48D-4A74-881B-382C99753C03}" destId="{D653357C-60D5-4525-808D-3ED41D11FBFB}" srcOrd="3" destOrd="0" presId="urn:microsoft.com/office/officeart/2005/8/layout/radial4"/>
    <dgm:cxn modelId="{F324E84D-3253-4D55-B50C-5A7E93330C01}" type="presParOf" srcId="{8F021DBF-D48D-4A74-881B-382C99753C03}" destId="{9B65BEC0-2033-4431-8AC2-BD4021D534C9}" srcOrd="4" destOrd="0" presId="urn:microsoft.com/office/officeart/2005/8/layout/radial4"/>
    <dgm:cxn modelId="{E598E19B-0DB8-499E-B574-2921BE785620}" type="presParOf" srcId="{8F021DBF-D48D-4A74-881B-382C99753C03}" destId="{2897F3B0-2D33-4581-A2D1-9ED419D26FF0}" srcOrd="5" destOrd="0" presId="urn:microsoft.com/office/officeart/2005/8/layout/radial4"/>
    <dgm:cxn modelId="{5FBF96FE-D6F9-4F43-9270-B87F94C79759}" type="presParOf" srcId="{8F021DBF-D48D-4A74-881B-382C99753C03}" destId="{4C971EF6-AB3F-4685-AD47-1E0A5073F7FB}" srcOrd="6" destOrd="0" presId="urn:microsoft.com/office/officeart/2005/8/layout/radial4"/>
    <dgm:cxn modelId="{0DB3DCD9-384F-4316-9229-5D954F207567}" type="presParOf" srcId="{8F021DBF-D48D-4A74-881B-382C99753C03}" destId="{1D50077B-6394-4D18-81A4-7004246D3014}" srcOrd="7" destOrd="0" presId="urn:microsoft.com/office/officeart/2005/8/layout/radial4"/>
    <dgm:cxn modelId="{ABC4A0E2-B990-4169-B0C9-5D0A851872D5}" type="presParOf" srcId="{8F021DBF-D48D-4A74-881B-382C99753C03}" destId="{F59FBC59-15AC-4413-A3B8-E80A48E1B59E}" srcOrd="8" destOrd="0" presId="urn:microsoft.com/office/officeart/2005/8/layout/radial4"/>
    <dgm:cxn modelId="{ADAC5E4D-1375-4ABF-B6E3-81A6F1BB477F}" type="presParOf" srcId="{8F021DBF-D48D-4A74-881B-382C99753C03}" destId="{75C422A3-8A28-4A9F-AE9B-2727ECAC2494}" srcOrd="9" destOrd="0" presId="urn:microsoft.com/office/officeart/2005/8/layout/radial4"/>
    <dgm:cxn modelId="{F53847EE-9158-4F99-87E2-49344A564DE8}" type="presParOf" srcId="{8F021DBF-D48D-4A74-881B-382C99753C03}" destId="{6EAADFFB-E923-45B4-A51F-CEFC4A1414F9}" srcOrd="10" destOrd="0" presId="urn:microsoft.com/office/officeart/2005/8/layout/radial4"/>
    <dgm:cxn modelId="{6E522868-68A1-4720-A053-D3D55AAE5C46}" type="presParOf" srcId="{8F021DBF-D48D-4A74-881B-382C99753C03}" destId="{C65E2AB6-C90B-4A65-B22F-EAD7D69E9208}" srcOrd="11" destOrd="0" presId="urn:microsoft.com/office/officeart/2005/8/layout/radial4"/>
    <dgm:cxn modelId="{99805E40-0A77-44F0-AE3E-5B76B4F49BBB}" type="presParOf" srcId="{8F021DBF-D48D-4A74-881B-382C99753C03}" destId="{47406B08-6FDD-43E5-AD97-0C0699D516AD}" srcOrd="12" destOrd="0" presId="urn:microsoft.com/office/officeart/2005/8/layout/radial4"/>
    <dgm:cxn modelId="{A8B47820-0786-4184-810D-A6BA86450AB8}" type="presParOf" srcId="{8F021DBF-D48D-4A74-881B-382C99753C03}" destId="{6DE87CD2-0410-42E8-9AC4-671F846C98AD}" srcOrd="13" destOrd="0" presId="urn:microsoft.com/office/officeart/2005/8/layout/radial4"/>
    <dgm:cxn modelId="{3B1AF376-FCC6-44C7-AB1D-0C2F342CE54D}" type="presParOf" srcId="{8F021DBF-D48D-4A74-881B-382C99753C03}" destId="{23AB2F86-95D6-4579-B771-FC172BD0B5FF}" srcOrd="14" destOrd="0" presId="urn:microsoft.com/office/officeart/2005/8/layout/radial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E87F7F-AEE3-47E2-811E-19491D6C620B}">
      <dsp:nvSpPr>
        <dsp:cNvPr id="0" name=""/>
        <dsp:cNvSpPr/>
      </dsp:nvSpPr>
      <dsp:spPr>
        <a:xfrm>
          <a:off x="3355711" y="3071850"/>
          <a:ext cx="2177840" cy="217784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Arial Narrow" pitchFamily="34" charset="0"/>
            </a:rPr>
            <a:t>Социальная структура села</a:t>
          </a:r>
          <a:endParaRPr lang="ru-RU" sz="2400" b="1" kern="1200" dirty="0">
            <a:solidFill>
              <a:srgbClr val="002060"/>
            </a:solidFill>
            <a:latin typeface="Arial Narrow" pitchFamily="34" charset="0"/>
          </a:endParaRPr>
        </a:p>
      </dsp:txBody>
      <dsp:txXfrm>
        <a:off x="3674648" y="3390787"/>
        <a:ext cx="1539966" cy="1539966"/>
      </dsp:txXfrm>
    </dsp:sp>
    <dsp:sp modelId="{BCDB6C2D-7CF9-4052-BE4A-02DD510AA708}">
      <dsp:nvSpPr>
        <dsp:cNvPr id="0" name=""/>
        <dsp:cNvSpPr/>
      </dsp:nvSpPr>
      <dsp:spPr>
        <a:xfrm rot="18697468">
          <a:off x="3111030" y="5166642"/>
          <a:ext cx="722886" cy="62068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solidFill>
            <a:schemeClr val="accent6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F678794-33F6-421B-A8CB-3044EF6B7C15}">
      <dsp:nvSpPr>
        <dsp:cNvPr id="0" name=""/>
        <dsp:cNvSpPr/>
      </dsp:nvSpPr>
      <dsp:spPr>
        <a:xfrm>
          <a:off x="642949" y="4714912"/>
          <a:ext cx="2372591" cy="179109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rgbClr val="80808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b" anchorCtr="1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Bookman Old Style" pitchFamily="18" charset="0"/>
            </a:rPr>
            <a:t>Магазины</a:t>
          </a:r>
          <a:endParaRPr lang="ru-RU" sz="1800" b="1" kern="1200" dirty="0">
            <a:latin typeface="Bookman Old Style" pitchFamily="18" charset="0"/>
          </a:endParaRPr>
        </a:p>
      </dsp:txBody>
      <dsp:txXfrm>
        <a:off x="695408" y="4767371"/>
        <a:ext cx="2267673" cy="1686172"/>
      </dsp:txXfrm>
    </dsp:sp>
    <dsp:sp modelId="{D653357C-60D5-4525-808D-3ED41D11FBFB}">
      <dsp:nvSpPr>
        <dsp:cNvPr id="0" name=""/>
        <dsp:cNvSpPr/>
      </dsp:nvSpPr>
      <dsp:spPr>
        <a:xfrm rot="73221">
          <a:off x="2433585" y="3793298"/>
          <a:ext cx="671559" cy="62068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solidFill>
            <a:schemeClr val="accent6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B65BEC0-2033-4431-8AC2-BD4021D534C9}">
      <dsp:nvSpPr>
        <dsp:cNvPr id="0" name=""/>
        <dsp:cNvSpPr/>
      </dsp:nvSpPr>
      <dsp:spPr>
        <a:xfrm>
          <a:off x="44605" y="2714632"/>
          <a:ext cx="2239564" cy="18223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38100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b" anchorCtr="1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Bookman Old Style" pitchFamily="18" charset="0"/>
            </a:rPr>
            <a:t>Почта</a:t>
          </a:r>
          <a:endParaRPr lang="ru-RU" sz="1800" b="1" kern="1200" dirty="0">
            <a:latin typeface="Bookman Old Style" pitchFamily="18" charset="0"/>
          </a:endParaRPr>
        </a:p>
      </dsp:txBody>
      <dsp:txXfrm>
        <a:off x="97978" y="2768005"/>
        <a:ext cx="2132818" cy="1715554"/>
      </dsp:txXfrm>
    </dsp:sp>
    <dsp:sp modelId="{2897F3B0-2D33-4581-A2D1-9ED419D26FF0}">
      <dsp:nvSpPr>
        <dsp:cNvPr id="0" name=""/>
        <dsp:cNvSpPr/>
      </dsp:nvSpPr>
      <dsp:spPr>
        <a:xfrm rot="2956594">
          <a:off x="2738320" y="2626439"/>
          <a:ext cx="805995" cy="62068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solidFill>
            <a:schemeClr val="accent6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C971EF6-AB3F-4685-AD47-1E0A5073F7FB}">
      <dsp:nvSpPr>
        <dsp:cNvPr id="0" name=""/>
        <dsp:cNvSpPr/>
      </dsp:nvSpPr>
      <dsp:spPr>
        <a:xfrm>
          <a:off x="498221" y="571504"/>
          <a:ext cx="2403020" cy="186503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38100" cap="flat" cmpd="sng" algn="ctr">
          <a:solidFill>
            <a:srgbClr val="B2B2B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b" anchorCtr="1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Bookman Old Style" pitchFamily="18" charset="0"/>
            </a:rPr>
            <a:t>Детский сад</a:t>
          </a:r>
          <a:endParaRPr lang="ru-RU" sz="1800" b="1" kern="1200" dirty="0">
            <a:latin typeface="Bookman Old Style" pitchFamily="18" charset="0"/>
          </a:endParaRPr>
        </a:p>
      </dsp:txBody>
      <dsp:txXfrm>
        <a:off x="552846" y="626129"/>
        <a:ext cx="2293770" cy="1755784"/>
      </dsp:txXfrm>
    </dsp:sp>
    <dsp:sp modelId="{1D50077B-6394-4D18-81A4-7004246D3014}">
      <dsp:nvSpPr>
        <dsp:cNvPr id="0" name=""/>
        <dsp:cNvSpPr/>
      </dsp:nvSpPr>
      <dsp:spPr>
        <a:xfrm rot="5341849">
          <a:off x="3979692" y="2104617"/>
          <a:ext cx="819014" cy="62068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solidFill>
            <a:schemeClr val="accent6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59FBC59-15AC-4413-A3B8-E80A48E1B59E}">
      <dsp:nvSpPr>
        <dsp:cNvPr id="0" name=""/>
        <dsp:cNvSpPr/>
      </dsp:nvSpPr>
      <dsp:spPr>
        <a:xfrm>
          <a:off x="3141426" y="0"/>
          <a:ext cx="2496456" cy="182192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b" anchorCtr="1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latin typeface="Bookman Old Style" pitchFamily="18" charset="0"/>
            </a:rPr>
            <a:t>Школа</a:t>
          </a:r>
          <a:endParaRPr lang="ru-RU" sz="2000" b="1" i="0" kern="1200" dirty="0">
            <a:latin typeface="Bookman Old Style" pitchFamily="18" charset="0"/>
          </a:endParaRPr>
        </a:p>
      </dsp:txBody>
      <dsp:txXfrm>
        <a:off x="3194788" y="53362"/>
        <a:ext cx="2389732" cy="1715198"/>
      </dsp:txXfrm>
    </dsp:sp>
    <dsp:sp modelId="{75C422A3-8A28-4A9F-AE9B-2727ECAC2494}">
      <dsp:nvSpPr>
        <dsp:cNvPr id="0" name=""/>
        <dsp:cNvSpPr/>
      </dsp:nvSpPr>
      <dsp:spPr>
        <a:xfrm rot="7987601">
          <a:off x="5250424" y="2535199"/>
          <a:ext cx="756148" cy="62068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solidFill>
            <a:schemeClr val="accent6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EAADFFB-E923-45B4-A51F-CEFC4A1414F9}">
      <dsp:nvSpPr>
        <dsp:cNvPr id="0" name=""/>
        <dsp:cNvSpPr/>
      </dsp:nvSpPr>
      <dsp:spPr>
        <a:xfrm>
          <a:off x="5805795" y="571492"/>
          <a:ext cx="2407731" cy="186507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38100" cap="flat" cmpd="sng" algn="ctr">
          <a:solidFill>
            <a:schemeClr val="accent6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b" anchorCtr="1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Bookman Old Style" pitchFamily="18" charset="0"/>
            </a:rPr>
            <a:t>Сельский дом культуры</a:t>
          </a:r>
          <a:endParaRPr lang="ru-RU" sz="1800" b="1" kern="1200" dirty="0">
            <a:latin typeface="Bookman Old Style" pitchFamily="18" charset="0"/>
          </a:endParaRPr>
        </a:p>
      </dsp:txBody>
      <dsp:txXfrm>
        <a:off x="5860421" y="626118"/>
        <a:ext cx="2298479" cy="1755819"/>
      </dsp:txXfrm>
    </dsp:sp>
    <dsp:sp modelId="{C65E2AB6-C90B-4A65-B22F-EAD7D69E9208}">
      <dsp:nvSpPr>
        <dsp:cNvPr id="0" name=""/>
        <dsp:cNvSpPr/>
      </dsp:nvSpPr>
      <dsp:spPr>
        <a:xfrm rot="10723523">
          <a:off x="5720016" y="3792565"/>
          <a:ext cx="578086" cy="62068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solidFill>
            <a:schemeClr val="accent6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7406B08-6FDD-43E5-AD97-0C0699D516AD}">
      <dsp:nvSpPr>
        <dsp:cNvPr id="0" name=""/>
        <dsp:cNvSpPr/>
      </dsp:nvSpPr>
      <dsp:spPr>
        <a:xfrm>
          <a:off x="6427570" y="2786072"/>
          <a:ext cx="2344815" cy="18223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38100" cap="flat" cmpd="sng" algn="ctr">
          <a:solidFill>
            <a:srgbClr val="80808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b" anchorCtr="1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Bookman Old Style" pitchFamily="18" charset="0"/>
            </a:rPr>
            <a:t>Библиотека</a:t>
          </a:r>
          <a:endParaRPr lang="ru-RU" sz="1800" b="1" kern="1200" dirty="0">
            <a:latin typeface="Bookman Old Style" pitchFamily="18" charset="0"/>
          </a:endParaRPr>
        </a:p>
      </dsp:txBody>
      <dsp:txXfrm>
        <a:off x="6480944" y="2839446"/>
        <a:ext cx="2238067" cy="1715564"/>
      </dsp:txXfrm>
    </dsp:sp>
    <dsp:sp modelId="{6DE87CD2-0410-42E8-9AC4-671F846C98AD}">
      <dsp:nvSpPr>
        <dsp:cNvPr id="0" name=""/>
        <dsp:cNvSpPr/>
      </dsp:nvSpPr>
      <dsp:spPr>
        <a:xfrm rot="14261348">
          <a:off x="4943125" y="5245561"/>
          <a:ext cx="752331" cy="62068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solidFill>
            <a:schemeClr val="accent6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3AB2F86-95D6-4579-B771-FC172BD0B5FF}">
      <dsp:nvSpPr>
        <dsp:cNvPr id="0" name=""/>
        <dsp:cNvSpPr/>
      </dsp:nvSpPr>
      <dsp:spPr>
        <a:xfrm>
          <a:off x="5780950" y="4786335"/>
          <a:ext cx="2396861" cy="178082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 w="38100" cap="flat" cmpd="sng" algn="ctr">
          <a:solidFill>
            <a:schemeClr val="bg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b" anchorCtr="1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Bookman Old Style" pitchFamily="18" charset="0"/>
            </a:rPr>
            <a:t>ФАП</a:t>
          </a:r>
          <a:endParaRPr lang="ru-RU" sz="1800" b="1" kern="1200" dirty="0">
            <a:latin typeface="Bookman Old Style" pitchFamily="18" charset="0"/>
          </a:endParaRPr>
        </a:p>
      </dsp:txBody>
      <dsp:txXfrm>
        <a:off x="5833108" y="4838493"/>
        <a:ext cx="2292545" cy="16765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0.13393</cdr:x>
      <cdr:y>0.34311</cdr:y>
    </cdr:from>
    <cdr:to>
      <cdr:x>0.84375</cdr:x>
      <cdr:y>0.52378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507088" y="759844"/>
          <a:ext cx="2687530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ru-RU" sz="2000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   297 </a:t>
          </a:r>
          <a:r>
            <a:rPr lang="ru-RU" sz="2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человек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D82320-DCF6-41B4-8BAF-3BA090130B38}" type="datetimeFigureOut">
              <a:rPr lang="ru-RU" smtClean="0"/>
              <a:t>29.03.2014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E502F-7735-45A0-B20D-212C5F9C3C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99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EFB5B7-04CD-4FCA-9E89-4BE1939BF7A3}" type="slidenum">
              <a:rPr lang="ru-RU">
                <a:solidFill>
                  <a:prstClr val="black"/>
                </a:solidFill>
              </a:rPr>
              <a:pPr eaLnBrk="1" hangingPunct="1"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0139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139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A176A-8E4E-4064-9B1C-02C1B26132E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99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252B0-CD99-444E-AB72-2E90471401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36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7D208-DF80-4CFA-814A-61B8199DAD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70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9DEC9-B351-4899-913F-15345C3B188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68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F40F3-3B0D-4B44-81F3-CD606D2D0D7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354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4E4BA-A690-439A-929C-C641706466F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225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C58C3-11F5-408E-AF59-19D7E0A2BA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918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164C9-3B15-4B6B-9424-EEF1F19C6A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695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79CDB-3D2A-42C0-BCF8-9D0A3E0C89D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36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FBC5C-593A-4522-9424-FEE190D8DFB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7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1845E-3C77-4D46-8C05-2E2A4591EA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806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261ED-0CFE-4109-96DC-1E3621A2268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66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66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9DC2D7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6666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9DC2D7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9DC2D7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036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592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chart" Target="../charts/chart1.xml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www.bashvest.ru/photos/29.06.2010/3395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285728"/>
            <a:ext cx="8501122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b="1" dirty="0">
                <a:ln w="1905"/>
                <a:solidFill>
                  <a:srgbClr val="99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Социальный паспорт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1928802"/>
            <a:ext cx="6221569" cy="2123658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ln w="17780" cmpd="sng">
                  <a:solidFill>
                    <a:srgbClr val="9DC2D7">
                      <a:lumMod val="5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33CCCC">
                        <a:tint val="63000"/>
                        <a:sat val="105000"/>
                      </a:srgbClr>
                    </a:gs>
                    <a:gs pos="90000">
                      <a:srgbClr val="33CCCC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с. Мокрое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ln w="17780" cmpd="sng">
                  <a:solidFill>
                    <a:srgbClr val="9DC2D7">
                      <a:lumMod val="5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33CCCC">
                        <a:tint val="63000"/>
                        <a:sat val="105000"/>
                      </a:srgbClr>
                    </a:gs>
                    <a:gs pos="90000">
                      <a:srgbClr val="33CCCC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Куйбышевский район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ln w="17780" cmpd="sng">
                  <a:solidFill>
                    <a:srgbClr val="9DC2D7">
                      <a:lumMod val="5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33CCCC">
                        <a:tint val="63000"/>
                        <a:sat val="105000"/>
                      </a:srgbClr>
                    </a:gs>
                    <a:gs pos="90000">
                      <a:srgbClr val="33CCCC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Калужская область</a:t>
            </a:r>
          </a:p>
        </p:txBody>
      </p:sp>
      <p:pic>
        <p:nvPicPr>
          <p:cNvPr id="3076" name="Picture 8" descr="J:\фото соц паспорт\улица Нов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89" r="17451" b="18639"/>
          <a:stretch>
            <a:fillRect/>
          </a:stretch>
        </p:blipFill>
        <p:spPr bwMode="auto">
          <a:xfrm>
            <a:off x="2643188" y="4643438"/>
            <a:ext cx="2897187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1" descr="J:\фото соц паспорт\Копия SDC123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4656138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Box 1"/>
          <p:cNvSpPr txBox="1">
            <a:spLocks noChangeArrowheads="1"/>
          </p:cNvSpPr>
          <p:nvPr/>
        </p:nvSpPr>
        <p:spPr bwMode="auto">
          <a:xfrm>
            <a:off x="5651500" y="4513263"/>
            <a:ext cx="3313113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 i="1">
                <a:solidFill>
                  <a:srgbClr val="993366"/>
                </a:solidFill>
                <a:latin typeface="Georgia" pitchFamily="18" charset="0"/>
              </a:rPr>
              <a:t>Работу выполнили учащиеся 11 класса </a:t>
            </a:r>
            <a:r>
              <a:rPr lang="ru-RU" b="1" i="1">
                <a:solidFill>
                  <a:srgbClr val="993366"/>
                </a:solidFill>
                <a:latin typeface="Georgia" pitchFamily="18" charset="0"/>
              </a:rPr>
              <a:t>МКОУ Мокровская СОШ </a:t>
            </a:r>
            <a:r>
              <a:rPr lang="ru-RU" sz="2200" b="1">
                <a:solidFill>
                  <a:srgbClr val="993366"/>
                </a:solidFill>
                <a:latin typeface="Bookman Old Style" pitchFamily="18" charset="0"/>
              </a:rPr>
              <a:t>Макаров С.,   Игнатов М.,   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200" b="1">
                <a:solidFill>
                  <a:srgbClr val="993366"/>
                </a:solidFill>
                <a:latin typeface="Bookman Old Style" pitchFamily="18" charset="0"/>
              </a:rPr>
              <a:t>Цыганкова Ю.</a:t>
            </a:r>
          </a:p>
        </p:txBody>
      </p:sp>
    </p:spTree>
    <p:extLst>
      <p:ext uri="{BB962C8B-B14F-4D97-AF65-F5344CB8AC3E}">
        <p14:creationId xmlns:p14="http://schemas.microsoft.com/office/powerpoint/2010/main" val="23222466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ъект 2"/>
          <p:cNvSpPr>
            <a:spLocks noGrp="1"/>
          </p:cNvSpPr>
          <p:nvPr>
            <p:ph idx="1"/>
          </p:nvPr>
        </p:nvSpPr>
        <p:spPr>
          <a:xfrm>
            <a:off x="428625" y="1071563"/>
            <a:ext cx="8358188" cy="2913062"/>
          </a:xfrm>
        </p:spPr>
        <p:txBody>
          <a:bodyPr/>
          <a:lstStyle/>
          <a:p>
            <a:pPr algn="just"/>
            <a:r>
              <a:rPr lang="ru-RU" sz="1900" smtClean="0"/>
              <a:t>Открытие предприятий в районном центре положительно отразится не только на жизни района в целом, но и на жизни нашего села в частности, поскольку с. Мокрое – это ближайшее к районному центру село. Появятся рабочие места, вырастет достаток населения. </a:t>
            </a:r>
          </a:p>
          <a:p>
            <a:pPr algn="just"/>
            <a:r>
              <a:rPr lang="ru-RU" sz="1900" smtClean="0"/>
              <a:t>Привлечение инвестиций для развития сельскохозяйственного производства.</a:t>
            </a:r>
          </a:p>
          <a:p>
            <a:pPr algn="just"/>
            <a:r>
              <a:rPr lang="ru-RU" sz="1900" smtClean="0"/>
              <a:t>Развитие агротуризма (создание зоны отдыха на Мокровском озере)</a:t>
            </a:r>
          </a:p>
          <a:p>
            <a:pPr algn="just"/>
            <a:r>
              <a:rPr lang="ru-RU" sz="1900" smtClean="0"/>
              <a:t>Создание условий, необходимых для того, чтобы молодежь  оставалась в селе ( комфортное жилье, интересная работа, достойная зарплата)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85728"/>
            <a:ext cx="813690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ln w="1905"/>
                <a:gradFill>
                  <a:gsLst>
                    <a:gs pos="0">
                      <a:srgbClr val="8EB0C3">
                        <a:shade val="20000"/>
                        <a:satMod val="200000"/>
                      </a:srgbClr>
                    </a:gs>
                    <a:gs pos="78000">
                      <a:srgbClr val="8EB0C3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EB0C3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Перспективы села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28688" y="4857750"/>
            <a:ext cx="7559675" cy="16319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F6F6FF">
                    <a:lumMod val="25000"/>
                  </a:srgbClr>
                </a:solidFill>
                <a:latin typeface="Georgia" pitchFamily="18" charset="0"/>
              </a:rPr>
              <a:t>          окрое ждёт новых борщовых, беляевых и антоновых, чтобы возродиться вновь. Вся история села – пример роли личности в истории. Только строя, заботясь о духовности, сохраняя и приумножая народ, воскреснет Россия!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4429132"/>
            <a:ext cx="89960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i="1" cap="all" dirty="0">
                <a:ln w="0"/>
                <a:solidFill>
                  <a:srgbClr val="6600CC"/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М</a:t>
            </a:r>
            <a:endParaRPr lang="ru-RU" sz="5400" b="1" cap="all" dirty="0">
              <a:ln w="0"/>
              <a:solidFill>
                <a:srgbClr val="6600CC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244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ъект 2"/>
          <p:cNvSpPr>
            <a:spLocks noGrp="1"/>
          </p:cNvSpPr>
          <p:nvPr>
            <p:ph idx="1"/>
          </p:nvPr>
        </p:nvSpPr>
        <p:spPr>
          <a:xfrm>
            <a:off x="468313" y="1311275"/>
            <a:ext cx="8229600" cy="2909888"/>
          </a:xfrm>
        </p:spPr>
        <p:txBody>
          <a:bodyPr/>
          <a:lstStyle/>
          <a:p>
            <a:pPr algn="just"/>
            <a:r>
              <a:rPr lang="ru-RU" sz="1800" smtClean="0"/>
              <a:t>Наш проект мы назвали «Социальный паспорт села». Идет время, меняются политика, приоритеты и ценности, меняется облик села и люди. Здесь я родился, здесь живу, здесь мои друзья, школа, учителя. Много красоты на Земле, много примечательных мест, известных то лесами, то горами. Мокрое - обыкновенная село. Деревянные дома, двухэтажное здание школы, дом культуры, медпункт, магазины - все это говорит о том, что люди обосновались здесь накрепко, вросли корнями в землю. И каким быть селу, зависит от нас. Необходимо выявить проблемы, на решение которых должна быть направлена дальнейшая работа.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02546" y="476672"/>
            <a:ext cx="7620483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cap="all" dirty="0">
                <a:ln w="0">
                  <a:solidFill>
                    <a:srgbClr val="993366"/>
                  </a:solidFill>
                </a:ln>
                <a:solidFill>
                  <a:srgbClr val="993366"/>
                </a:solidFill>
                <a:effectLst>
                  <a:reflection blurRad="12700" stA="50000" endPos="50000" dist="5000" dir="5400000" sy="-100000" rotWithShape="0"/>
                </a:effectLst>
              </a:rPr>
              <a:t>Актуальность проблемы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72014" y="4221088"/>
            <a:ext cx="6616556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cap="all" dirty="0">
                <a:ln w="0">
                  <a:solidFill>
                    <a:srgbClr val="993366"/>
                  </a:solidFill>
                </a:ln>
                <a:solidFill>
                  <a:srgbClr val="993366"/>
                </a:solidFill>
                <a:effectLst>
                  <a:reflection blurRad="12700" stA="50000" endPos="50000" dist="5000" dir="5400000" sy="-100000" rotWithShape="0"/>
                </a:effectLst>
              </a:rPr>
              <a:t>Цели нашего проекта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2988" y="5157788"/>
            <a:ext cx="74803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 fontAlgn="base">
              <a:spcBef>
                <a:spcPct val="0"/>
              </a:spcBef>
              <a:spcAft>
                <a:spcPct val="0"/>
              </a:spcAft>
              <a:buClr>
                <a:srgbClr val="779F92">
                  <a:lumMod val="75000"/>
                </a:srgbClr>
              </a:buClr>
              <a:buFont typeface="Wingdings" pitchFamily="2" charset="2"/>
              <a:buChar char="q"/>
              <a:defRPr/>
            </a:pPr>
            <a:r>
              <a:rPr lang="ru-RU" dirty="0">
                <a:solidFill>
                  <a:srgbClr val="000000"/>
                </a:solidFill>
              </a:rPr>
              <a:t>Составить социальный паспорт села </a:t>
            </a:r>
          </a:p>
          <a:p>
            <a:pPr marL="285750" indent="-28575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ru-RU" dirty="0">
                <a:solidFill>
                  <a:srgbClr val="000000"/>
                </a:solidFill>
              </a:rPr>
              <a:t>Выявить проблемы современной жизни села</a:t>
            </a:r>
          </a:p>
        </p:txBody>
      </p:sp>
    </p:spTree>
    <p:extLst>
      <p:ext uri="{BB962C8B-B14F-4D97-AF65-F5344CB8AC3E}">
        <p14:creationId xmlns:p14="http://schemas.microsoft.com/office/powerpoint/2010/main" val="135226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iCAI4UGH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5143500"/>
            <a:ext cx="52387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Documents and Settings\Admin\Рабочий стол\iCAGUYKN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32" t="9459" r="24832" b="22974"/>
          <a:stretch>
            <a:fillRect/>
          </a:stretch>
        </p:blipFill>
        <p:spPr bwMode="auto">
          <a:xfrm>
            <a:off x="642938" y="6072188"/>
            <a:ext cx="5000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428625"/>
            <a:ext cx="6858000" cy="971550"/>
          </a:xfrm>
        </p:spPr>
        <p:txBody>
          <a:bodyPr/>
          <a:lstStyle/>
          <a:p>
            <a:pPr algn="ctr"/>
            <a:r>
              <a:rPr lang="ru-RU" sz="6000" b="1" i="1" smtClean="0">
                <a:solidFill>
                  <a:srgbClr val="333300"/>
                </a:solidFill>
                <a:latin typeface="Georgia" pitchFamily="18" charset="0"/>
              </a:rPr>
              <a:t>     Население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357158" y="1214422"/>
          <a:ext cx="3786214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126" name="AutoShape 5" descr="http://im8-tub.yandex.net/i?id=1289993-07"/>
          <p:cNvSpPr>
            <a:spLocks noChangeAspect="1" noChangeArrowheads="1"/>
          </p:cNvSpPr>
          <p:nvPr/>
        </p:nvSpPr>
        <p:spPr bwMode="auto">
          <a:xfrm>
            <a:off x="155575" y="-503238"/>
            <a:ext cx="1047750" cy="1047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127" name="AutoShape 7" descr="http://im8-tub.yandex.net/i?id=1289993-07"/>
          <p:cNvSpPr>
            <a:spLocks noChangeAspect="1" noChangeArrowheads="1"/>
          </p:cNvSpPr>
          <p:nvPr/>
        </p:nvSpPr>
        <p:spPr bwMode="auto">
          <a:xfrm>
            <a:off x="155575" y="-503238"/>
            <a:ext cx="1047750" cy="1047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128" name="AutoShape 9" descr="http://im8-tub.yandex.net/i?id=1289993-07"/>
          <p:cNvSpPr>
            <a:spLocks noChangeAspect="1" noChangeArrowheads="1"/>
          </p:cNvSpPr>
          <p:nvPr/>
        </p:nvSpPr>
        <p:spPr bwMode="auto">
          <a:xfrm>
            <a:off x="155575" y="-503238"/>
            <a:ext cx="1047750" cy="1047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19471" name="Picture 15" descr="C:\Documents and Settings\Admin\Рабочий стол\Рисунок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" t="4156" r="3629" b="4079"/>
          <a:stretch>
            <a:fillRect/>
          </a:stretch>
        </p:blipFill>
        <p:spPr bwMode="auto">
          <a:xfrm>
            <a:off x="4500563" y="1357313"/>
            <a:ext cx="39243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2214546" y="3286124"/>
            <a:ext cx="492922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spc="50" dirty="0">
                <a:ln w="11430">
                  <a:solidFill>
                    <a:srgbClr val="EFEFFF">
                      <a:lumMod val="25000"/>
                    </a:srgbClr>
                  </a:solidFill>
                </a:ln>
                <a:gradFill>
                  <a:gsLst>
                    <a:gs pos="25000">
                      <a:srgbClr val="9DC2D7">
                        <a:satMod val="155000"/>
                      </a:srgbClr>
                    </a:gs>
                    <a:gs pos="100000">
                      <a:srgbClr val="9DC2D7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том числе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000364" y="5500702"/>
            <a:ext cx="62388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27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000364" y="4929198"/>
            <a:ext cx="62388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36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714612" y="4143380"/>
            <a:ext cx="69762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cap="all" dirty="0">
                <a:ln w="9000" cmpd="sng">
                  <a:solidFill>
                    <a:srgbClr val="354943"/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63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286116" y="6000768"/>
            <a:ext cx="40427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4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785918" y="5643578"/>
            <a:ext cx="1053814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девочек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500166" y="5072074"/>
            <a:ext cx="133241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мальчиков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6143644"/>
            <a:ext cx="194316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Детей до 1 года</a:t>
            </a:r>
          </a:p>
        </p:txBody>
      </p:sp>
      <p:sp>
        <p:nvSpPr>
          <p:cNvPr id="5138" name="AutoShape 2" descr="http://im4-tub.yandex.net/i?id=28790790-15"/>
          <p:cNvSpPr>
            <a:spLocks noChangeAspect="1" noChangeArrowheads="1"/>
          </p:cNvSpPr>
          <p:nvPr/>
        </p:nvSpPr>
        <p:spPr bwMode="auto">
          <a:xfrm>
            <a:off x="155575" y="-503238"/>
            <a:ext cx="1419225" cy="1057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2052" name="Picture 4" descr="C:\Documents and Settings\Admin\Рабочий стол\319ee722ba71ee5d194b9f020b4[1]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5357813"/>
            <a:ext cx="2921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C:\Documents and Settings\Admin\Рабочий стол\iCADW7PHX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A38F8E"/>
              </a:clrFrom>
              <a:clrTo>
                <a:srgbClr val="A38F8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786313"/>
            <a:ext cx="5556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142976" y="4286256"/>
            <a:ext cx="133241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cap="all" dirty="0">
                <a:ln w="9000" cmpd="sng">
                  <a:solidFill>
                    <a:srgbClr val="333300"/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детей</a:t>
            </a:r>
          </a:p>
        </p:txBody>
      </p:sp>
      <p:pic>
        <p:nvPicPr>
          <p:cNvPr id="2054" name="Picture 6" descr="C:\Documents and Settings\Admin\Рабочий стол\iCAP6HEIN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263"/>
          <a:stretch>
            <a:fillRect/>
          </a:stretch>
        </p:blipFill>
        <p:spPr bwMode="auto">
          <a:xfrm>
            <a:off x="8215313" y="4429125"/>
            <a:ext cx="3079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4500562" y="4929198"/>
            <a:ext cx="3071834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Беременных женщин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572396" y="4786322"/>
            <a:ext cx="40427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1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929190" y="5500702"/>
            <a:ext cx="1857388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пенсионеров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858016" y="5357826"/>
            <a:ext cx="78581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85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000628" y="6072206"/>
            <a:ext cx="1857388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инвалидов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858016" y="5929330"/>
            <a:ext cx="78581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37</a:t>
            </a:r>
          </a:p>
        </p:txBody>
      </p:sp>
      <p:pic>
        <p:nvPicPr>
          <p:cNvPr id="2056" name="Picture 8" descr="http://im6-tub.yandex.net/i?id=107496203-0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6" r="13921"/>
          <a:stretch>
            <a:fillRect/>
          </a:stretch>
        </p:blipFill>
        <p:spPr bwMode="auto">
          <a:xfrm>
            <a:off x="7715250" y="6000750"/>
            <a:ext cx="5715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30285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0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8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14282" y="142852"/>
          <a:ext cx="8786874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866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нутый угол 8"/>
          <p:cNvSpPr/>
          <p:nvPr/>
        </p:nvSpPr>
        <p:spPr>
          <a:xfrm>
            <a:off x="4429125" y="428625"/>
            <a:ext cx="4500563" cy="3214688"/>
          </a:xfrm>
          <a:prstGeom prst="foldedCorner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EFEFFF"/>
              </a:solidFill>
            </a:endParaRPr>
          </a:p>
        </p:txBody>
      </p:sp>
      <p:sp>
        <p:nvSpPr>
          <p:cNvPr id="6" name="Загнутый угол 5"/>
          <p:cNvSpPr/>
          <p:nvPr/>
        </p:nvSpPr>
        <p:spPr>
          <a:xfrm>
            <a:off x="214313" y="3286125"/>
            <a:ext cx="4500562" cy="3214688"/>
          </a:xfrm>
          <a:prstGeom prst="foldedCorner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EFEFFF"/>
              </a:solidFill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214313" y="3286125"/>
            <a:ext cx="4500562" cy="3214688"/>
          </a:xfrm>
          <a:prstGeom prst="foldedCorner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EFEFFF"/>
              </a:solidFill>
            </a:endParaRPr>
          </a:p>
        </p:txBody>
      </p:sp>
      <p:sp>
        <p:nvSpPr>
          <p:cNvPr id="11" name="Загнутый угол 10"/>
          <p:cNvSpPr/>
          <p:nvPr/>
        </p:nvSpPr>
        <p:spPr>
          <a:xfrm>
            <a:off x="214313" y="3286125"/>
            <a:ext cx="4500562" cy="3214688"/>
          </a:xfrm>
          <a:prstGeom prst="foldedCorner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EFE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375" y="928688"/>
            <a:ext cx="3286125" cy="20002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104544"/>
                </a:solidFill>
                <a:latin typeface="Monotype Corsiva" pitchFamily="66" charset="0"/>
              </a:rPr>
              <a:t>Детский сад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latin typeface="Monotype Corsiva" pitchFamily="66" charset="0"/>
              </a:rPr>
              <a:t>Построен в 1982 году. Садик посещают 11 детей. Обслуживающий персонал – 3 человека.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3" y="3929063"/>
            <a:ext cx="3857625" cy="27384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104544"/>
                </a:solidFill>
                <a:latin typeface="Monotype Corsiva" pitchFamily="66" charset="0"/>
              </a:rPr>
              <a:t>Мокровская средняя школа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latin typeface="Monotype Corsiva" pitchFamily="66" charset="0"/>
              </a:rPr>
              <a:t>В 2009 году отметила свой 170-летний юбилей. Здание  школы построено в 1897 году. Сейчас  в школе обучается 86 ребёнок. Педагогический коллектив – 17  человек.</a:t>
            </a:r>
          </a:p>
        </p:txBody>
      </p:sp>
      <p:sp>
        <p:nvSpPr>
          <p:cNvPr id="8" name="Загнутый угол 7"/>
          <p:cNvSpPr/>
          <p:nvPr/>
        </p:nvSpPr>
        <p:spPr>
          <a:xfrm>
            <a:off x="4429125" y="428625"/>
            <a:ext cx="4500563" cy="3214688"/>
          </a:xfrm>
          <a:prstGeom prst="foldedCorner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EFEFFF"/>
              </a:solidFill>
            </a:endParaRPr>
          </a:p>
        </p:txBody>
      </p:sp>
      <p:sp>
        <p:nvSpPr>
          <p:cNvPr id="12" name="Загнутый угол 11"/>
          <p:cNvSpPr/>
          <p:nvPr/>
        </p:nvSpPr>
        <p:spPr>
          <a:xfrm>
            <a:off x="4429125" y="428625"/>
            <a:ext cx="4500563" cy="3214688"/>
          </a:xfrm>
          <a:prstGeom prst="foldedCorner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EFE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28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10" grpId="0" animBg="1"/>
      <p:bldP spid="11" grpId="0" animBg="1"/>
      <p:bldP spid="13" grpId="0" animBg="1"/>
      <p:bldP spid="14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00063" y="500063"/>
            <a:ext cx="3357562" cy="2214562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EFEFFF"/>
              </a:solidFill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00063" y="500063"/>
            <a:ext cx="3357562" cy="2214562"/>
          </a:xfrm>
          <a:prstGeom prst="round2Diag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EFEFFF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500063" y="500063"/>
            <a:ext cx="3357562" cy="2214562"/>
          </a:xfrm>
          <a:prstGeom prst="round2Diag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EFEFFF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428875" y="2286000"/>
            <a:ext cx="3357563" cy="2214563"/>
          </a:xfrm>
          <a:prstGeom prst="round2Diag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EFE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6250" y="571500"/>
            <a:ext cx="4214813" cy="1631950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33CCCC">
                    <a:lumMod val="50000"/>
                  </a:srgbClr>
                </a:solidFill>
                <a:latin typeface="Monotype Corsiva" pitchFamily="66" charset="0"/>
              </a:rPr>
              <a:t>Сельский дом культуры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Monotype Corsiva" pitchFamily="66" charset="0"/>
              </a:rPr>
              <a:t>Располагается  в здании, построенном в начале 20 века. В СДК проходят концерты и дискотеки, действуют 4 объединения по интересам.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2428875" y="2286000"/>
            <a:ext cx="3357563" cy="2214563"/>
          </a:xfrm>
          <a:prstGeom prst="round2DiagRect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EFEFFF"/>
              </a:solidFill>
            </a:endParaRP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5286375" y="4429125"/>
            <a:ext cx="3357563" cy="2214563"/>
          </a:xfrm>
          <a:prstGeom prst="round2Diag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EFE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29313" y="2357438"/>
            <a:ext cx="3000375" cy="1908175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33CCCC">
                    <a:lumMod val="50000"/>
                  </a:srgbClr>
                </a:solidFill>
                <a:latin typeface="Monotype Corsiva" pitchFamily="66" charset="0"/>
              </a:rPr>
              <a:t>Библиотека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Monotype Corsiva" pitchFamily="66" charset="0"/>
              </a:rPr>
              <a:t>В 2008 году отпраздновала свой 100-летний  юбилей. Книжный фонд библиотеки –  10800 экземпляров. Её посещает большинство жителей села.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8625" y="4857750"/>
            <a:ext cx="4714875" cy="1631950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33CCCC">
                    <a:lumMod val="50000"/>
                  </a:srgbClr>
                </a:solidFill>
                <a:latin typeface="Monotype Corsiva" pitchFamily="66" charset="0"/>
              </a:rPr>
              <a:t>Фельдшерско-акушерский пункт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Monotype Corsiva" pitchFamily="66" charset="0"/>
              </a:rPr>
              <a:t>Основан в середине 19 века. Здание построено в 1910 году. На диспансерном учёте в ФАПе состоят 37 больных. За 2009 год  зафиксировано 3325 посещений медицинского пункта.</a:t>
            </a: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5286375" y="4429125"/>
            <a:ext cx="3357563" cy="2214563"/>
          </a:xfrm>
          <a:prstGeom prst="round2Diag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EFEFFF"/>
              </a:solidFill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5286375" y="4429125"/>
            <a:ext cx="3357563" cy="2214563"/>
          </a:xfrm>
          <a:prstGeom prst="round2Diag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EFE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21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а 21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500063"/>
            <a:ext cx="2500313" cy="187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2786063" y="714375"/>
            <a:ext cx="5900737" cy="1371600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104544"/>
                </a:solidFill>
                <a:latin typeface="Georgia" pitchFamily="18" charset="0"/>
              </a:rPr>
              <a:t>Состояние криминальной обстановки</a:t>
            </a:r>
          </a:p>
        </p:txBody>
      </p:sp>
      <p:sp>
        <p:nvSpPr>
          <p:cNvPr id="922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>
              <a:solidFill>
                <a:srgbClr val="2E1700"/>
              </a:solidFill>
              <a:latin typeface="Georgia" pitchFamily="18" charset="0"/>
            </a:endParaRPr>
          </a:p>
          <a:p>
            <a:r>
              <a:rPr lang="ru-RU" smtClean="0">
                <a:solidFill>
                  <a:srgbClr val="2E1700"/>
                </a:solidFill>
                <a:latin typeface="Georgia" pitchFamily="18" charset="0"/>
              </a:rPr>
              <a:t>За 2010 год количество заявлений и сообщений, поступивших в милицию – 24;</a:t>
            </a:r>
          </a:p>
          <a:p>
            <a:r>
              <a:rPr lang="ru-RU" smtClean="0">
                <a:solidFill>
                  <a:srgbClr val="2E1700"/>
                </a:solidFill>
                <a:latin typeface="Georgia" pitchFamily="18" charset="0"/>
              </a:rPr>
              <a:t>дорожно-транспортных происшествий – не зафиксировано;</a:t>
            </a:r>
          </a:p>
          <a:p>
            <a:r>
              <a:rPr lang="ru-RU" smtClean="0">
                <a:solidFill>
                  <a:srgbClr val="2E1700"/>
                </a:solidFill>
                <a:latin typeface="Georgia" pitchFamily="18" charset="0"/>
              </a:rPr>
              <a:t>неблагополучных семей в селе – 1;</a:t>
            </a:r>
          </a:p>
          <a:p>
            <a:r>
              <a:rPr lang="ru-RU" smtClean="0">
                <a:solidFill>
                  <a:srgbClr val="2E1700"/>
                </a:solidFill>
                <a:latin typeface="Georgia" pitchFamily="18" charset="0"/>
              </a:rPr>
              <a:t>проживает ранее судимых – 1 человек</a:t>
            </a:r>
          </a:p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2549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57166"/>
            <a:ext cx="850112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ln w="1905">
                  <a:solidFill>
                    <a:srgbClr val="9DC2D7">
                      <a:lumMod val="50000"/>
                    </a:srgbClr>
                  </a:solidFill>
                </a:ln>
                <a:gradFill>
                  <a:gsLst>
                    <a:gs pos="0">
                      <a:srgbClr val="8EB0C3">
                        <a:shade val="20000"/>
                        <a:satMod val="200000"/>
                      </a:srgbClr>
                    </a:gs>
                    <a:gs pos="78000">
                      <a:srgbClr val="8EB0C3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EB0C3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Весь под ногами шар земной. Живу. Дышу. Пою.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ln w="1905">
                  <a:solidFill>
                    <a:srgbClr val="9DC2D7">
                      <a:lumMod val="50000"/>
                    </a:srgbClr>
                  </a:solidFill>
                </a:ln>
                <a:gradFill>
                  <a:gsLst>
                    <a:gs pos="0">
                      <a:srgbClr val="8EB0C3">
                        <a:shade val="20000"/>
                        <a:satMod val="200000"/>
                      </a:srgbClr>
                    </a:gs>
                    <a:gs pos="78000">
                      <a:srgbClr val="8EB0C3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EB0C3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 в памяти всегда моей погибшие в бою.</a:t>
            </a:r>
          </a:p>
        </p:txBody>
      </p:sp>
      <p:sp>
        <p:nvSpPr>
          <p:cNvPr id="10243" name="Прямоугольник 8"/>
          <p:cNvSpPr>
            <a:spLocks noChangeArrowheads="1"/>
          </p:cNvSpPr>
          <p:nvPr/>
        </p:nvSpPr>
        <p:spPr bwMode="auto">
          <a:xfrm>
            <a:off x="285750" y="3857625"/>
            <a:ext cx="2500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2B4553"/>
                </a:solidFill>
              </a:rPr>
              <a:t>Памятник  на братской могиле </a:t>
            </a:r>
          </a:p>
        </p:txBody>
      </p:sp>
      <p:pic>
        <p:nvPicPr>
          <p:cNvPr id="102404" name="Picture 4" descr="J:\фото соц паспорт\памятники\Копия памятник  на братской могиле мокрое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1285860"/>
            <a:ext cx="3238523" cy="24288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57150" cap="sq">
            <a:solidFill>
              <a:schemeClr val="bg2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405" name="Picture 5" descr="J:\фото соц паспорт\памятники\Копия памятник мокрое самоле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285860"/>
            <a:ext cx="3238523" cy="24288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57150" cap="sq">
            <a:solidFill>
              <a:schemeClr val="bg2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406" name="Picture 6" descr="J:\фото соц паспорт\памятники\Копия памятник могила женщинам в мокром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4000504"/>
            <a:ext cx="3286148" cy="22860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57150" cap="sq">
            <a:solidFill>
              <a:schemeClr val="bg2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47" name="Picture 7" descr="ВечныйОгонь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2071688"/>
            <a:ext cx="3994150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Прямоугольник 13"/>
          <p:cNvSpPr>
            <a:spLocks noChangeArrowheads="1"/>
          </p:cNvSpPr>
          <p:nvPr/>
        </p:nvSpPr>
        <p:spPr bwMode="auto">
          <a:xfrm>
            <a:off x="6215063" y="3929063"/>
            <a:ext cx="25003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2B4553"/>
                </a:solidFill>
              </a:rPr>
              <a:t>Памятник  погибшим летчикам</a:t>
            </a:r>
          </a:p>
        </p:txBody>
      </p:sp>
      <p:sp>
        <p:nvSpPr>
          <p:cNvPr id="10249" name="Прямоугольник 14"/>
          <p:cNvSpPr>
            <a:spLocks noChangeArrowheads="1"/>
          </p:cNvSpPr>
          <p:nvPr/>
        </p:nvSpPr>
        <p:spPr bwMode="auto">
          <a:xfrm>
            <a:off x="1857375" y="6286500"/>
            <a:ext cx="5286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2B4553"/>
                </a:solidFill>
              </a:rPr>
              <a:t>Памятник  погибшим женщинам с. Мокрое </a:t>
            </a:r>
          </a:p>
        </p:txBody>
      </p:sp>
    </p:spTree>
    <p:extLst>
      <p:ext uri="{BB962C8B-B14F-4D97-AF65-F5344CB8AC3E}">
        <p14:creationId xmlns:p14="http://schemas.microsoft.com/office/powerpoint/2010/main" val="260107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smtClean="0"/>
              <a:t>Демографическая ситуация (количество жителей с каждым годом уменьшается, население стареет, мало создается молодых семей и рождается детей)</a:t>
            </a:r>
          </a:p>
          <a:p>
            <a:pPr algn="just"/>
            <a:r>
              <a:rPr lang="ru-RU" sz="2000" smtClean="0"/>
              <a:t>Упадок сельскохозяйственного производства (разорение колхоза, отсутствие фермерских хозяйств)</a:t>
            </a:r>
          </a:p>
          <a:p>
            <a:pPr algn="just"/>
            <a:r>
              <a:rPr lang="ru-RU" sz="2000" smtClean="0"/>
              <a:t>Отсутствие рабочих мест, что ведет к переезду некоторых семей в другие районы, недостаточному материальному обеспечению семей.</a:t>
            </a:r>
          </a:p>
          <a:p>
            <a:pPr algn="just"/>
            <a:r>
              <a:rPr lang="ru-RU" sz="2000" smtClean="0"/>
              <a:t>Плачевное состояние сельского дома культуры (отсутствие нормального  отопления  и  ремонта).</a:t>
            </a:r>
          </a:p>
          <a:p>
            <a:pPr algn="just"/>
            <a:r>
              <a:rPr lang="ru-RU" sz="2000" smtClean="0"/>
              <a:t>Отсутствие интернета.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06122"/>
            <a:ext cx="8136904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ln w="1905"/>
                <a:gradFill>
                  <a:gsLst>
                    <a:gs pos="0">
                      <a:srgbClr val="8EB0C3">
                        <a:shade val="20000"/>
                        <a:satMod val="200000"/>
                      </a:srgbClr>
                    </a:gs>
                    <a:gs pos="78000">
                      <a:srgbClr val="8EB0C3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EB0C3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Проблемы современной жизни села</a:t>
            </a:r>
          </a:p>
        </p:txBody>
      </p:sp>
    </p:spTree>
    <p:extLst>
      <p:ext uri="{BB962C8B-B14F-4D97-AF65-F5344CB8AC3E}">
        <p14:creationId xmlns:p14="http://schemas.microsoft.com/office/powerpoint/2010/main" val="315548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6">
      <a:dk1>
        <a:srgbClr val="000000"/>
      </a:dk1>
      <a:lt1>
        <a:srgbClr val="EFEFFF"/>
      </a:lt1>
      <a:dk2>
        <a:srgbClr val="000000"/>
      </a:dk2>
      <a:lt2>
        <a:srgbClr val="779F92"/>
      </a:lt2>
      <a:accent1>
        <a:srgbClr val="33CCCC"/>
      </a:accent1>
      <a:accent2>
        <a:srgbClr val="9DC2D7"/>
      </a:accent2>
      <a:accent3>
        <a:srgbClr val="F6F6FF"/>
      </a:accent3>
      <a:accent4>
        <a:srgbClr val="000000"/>
      </a:accent4>
      <a:accent5>
        <a:srgbClr val="ADE2E2"/>
      </a:accent5>
      <a:accent6>
        <a:srgbClr val="8EB0C3"/>
      </a:accent6>
      <a:hlink>
        <a:srgbClr val="006666"/>
      </a:hlink>
      <a:folHlink>
        <a:srgbClr val="CCCCFF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3">
        <a:dk1>
          <a:srgbClr val="000000"/>
        </a:dk1>
        <a:lt1>
          <a:srgbClr val="FFEAC1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3DD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4">
        <a:dk1>
          <a:srgbClr val="000000"/>
        </a:dk1>
        <a:lt1>
          <a:srgbClr val="FFF5E1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9EE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5">
        <a:dk1>
          <a:srgbClr val="000000"/>
        </a:dk1>
        <a:lt1>
          <a:srgbClr val="E7E7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1F1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6">
        <a:dk1>
          <a:srgbClr val="000000"/>
        </a:dk1>
        <a:lt1>
          <a:srgbClr val="EFE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6F6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иксел 16">
    <a:dk1>
      <a:srgbClr val="000000"/>
    </a:dk1>
    <a:lt1>
      <a:srgbClr val="EFEFFF"/>
    </a:lt1>
    <a:dk2>
      <a:srgbClr val="000000"/>
    </a:dk2>
    <a:lt2>
      <a:srgbClr val="779F92"/>
    </a:lt2>
    <a:accent1>
      <a:srgbClr val="33CCCC"/>
    </a:accent1>
    <a:accent2>
      <a:srgbClr val="9DC2D7"/>
    </a:accent2>
    <a:accent3>
      <a:srgbClr val="F6F6FF"/>
    </a:accent3>
    <a:accent4>
      <a:srgbClr val="000000"/>
    </a:accent4>
    <a:accent5>
      <a:srgbClr val="ADE2E2"/>
    </a:accent5>
    <a:accent6>
      <a:srgbClr val="8EB0C3"/>
    </a:accent6>
    <a:hlink>
      <a:srgbClr val="006666"/>
    </a:hlink>
    <a:folHlink>
      <a:srgbClr val="CCCCFF"/>
    </a:folHlink>
  </a:clrScheme>
  <a:fontScheme name="Пиксел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588</Words>
  <Application>Microsoft Office PowerPoint</Application>
  <PresentationFormat>Экран (4:3)</PresentationFormat>
  <Paragraphs>71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Пиксел</vt:lpstr>
      <vt:lpstr>Презентация PowerPoint</vt:lpstr>
      <vt:lpstr>Презентация PowerPoint</vt:lpstr>
      <vt:lpstr>     Население</vt:lpstr>
      <vt:lpstr>Презентация PowerPoint</vt:lpstr>
      <vt:lpstr>Презентация PowerPoint</vt:lpstr>
      <vt:lpstr>Презентация PowerPoint</vt:lpstr>
      <vt:lpstr>Состояние криминальной обстановки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2014-03-29T15:25:00Z</dcterms:created>
  <dcterms:modified xsi:type="dcterms:W3CDTF">2014-03-29T15:26:16Z</dcterms:modified>
</cp:coreProperties>
</file>