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1" r:id="rId2"/>
    <p:sldId id="290" r:id="rId3"/>
    <p:sldId id="284" r:id="rId4"/>
    <p:sldId id="301" r:id="rId5"/>
    <p:sldId id="285" r:id="rId6"/>
    <p:sldId id="271" r:id="rId7"/>
    <p:sldId id="294" r:id="rId8"/>
    <p:sldId id="299" r:id="rId9"/>
    <p:sldId id="300" r:id="rId10"/>
    <p:sldId id="305" r:id="rId11"/>
    <p:sldId id="295" r:id="rId12"/>
    <p:sldId id="304" r:id="rId13"/>
    <p:sldId id="303" r:id="rId14"/>
    <p:sldId id="306" r:id="rId15"/>
    <p:sldId id="302" r:id="rId16"/>
    <p:sldId id="307" r:id="rId17"/>
    <p:sldId id="308" r:id="rId18"/>
    <p:sldId id="310" r:id="rId19"/>
    <p:sldId id="26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27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DB7B"/>
    <a:srgbClr val="33CC33"/>
    <a:srgbClr val="1318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40" autoAdjust="0"/>
    <p:restoredTop sz="94660"/>
  </p:normalViewPr>
  <p:slideViewPr>
    <p:cSldViewPr>
      <p:cViewPr>
        <p:scale>
          <a:sx n="68" d="100"/>
          <a:sy n="68" d="100"/>
        </p:scale>
        <p:origin x="-142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F16D-E4F7-4EB0-91D3-44EE86E0BF9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D65FF-FD32-45BD-9B1E-46DDBE7B2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F16D-E4F7-4EB0-91D3-44EE86E0BF9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D65FF-FD32-45BD-9B1E-46DDBE7B2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F16D-E4F7-4EB0-91D3-44EE86E0BF9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D65FF-FD32-45BD-9B1E-46DDBE7B2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F16D-E4F7-4EB0-91D3-44EE86E0BF9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D65FF-FD32-45BD-9B1E-46DDBE7B2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F16D-E4F7-4EB0-91D3-44EE86E0BF9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D65FF-FD32-45BD-9B1E-46DDBE7B2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F16D-E4F7-4EB0-91D3-44EE86E0BF9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D65FF-FD32-45BD-9B1E-46DDBE7B2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F16D-E4F7-4EB0-91D3-44EE86E0BF9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D65FF-FD32-45BD-9B1E-46DDBE7B2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F16D-E4F7-4EB0-91D3-44EE86E0BF9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D65FF-FD32-45BD-9B1E-46DDBE7B2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F16D-E4F7-4EB0-91D3-44EE86E0BF9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D65FF-FD32-45BD-9B1E-46DDBE7B2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F16D-E4F7-4EB0-91D3-44EE86E0BF9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D65FF-FD32-45BD-9B1E-46DDBE7B2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7F16D-E4F7-4EB0-91D3-44EE86E0BF9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D65FF-FD32-45BD-9B1E-46DDBE7B2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7F16D-E4F7-4EB0-91D3-44EE86E0BF9F}" type="datetimeFigureOut">
              <a:rPr lang="ru-RU" smtClean="0"/>
              <a:pPr/>
              <a:t>25.03.2021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D65FF-FD32-45BD-9B1E-46DDBE7B2E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11" Type="http://schemas.openxmlformats.org/officeDocument/2006/relationships/image" Target="../media/image9.png"/><Relationship Id="rId5" Type="http://schemas.openxmlformats.org/officeDocument/2006/relationships/image" Target="../media/image70.jpeg"/><Relationship Id="rId10" Type="http://schemas.openxmlformats.org/officeDocument/2006/relationships/image" Target="../media/image75.jpeg"/><Relationship Id="rId4" Type="http://schemas.openxmlformats.org/officeDocument/2006/relationships/image" Target="../media/image69.jpeg"/><Relationship Id="rId9" Type="http://schemas.openxmlformats.org/officeDocument/2006/relationships/image" Target="../media/image7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image" Target="../media/image7.png"/><Relationship Id="rId7" Type="http://schemas.openxmlformats.org/officeDocument/2006/relationships/hyperlink" Target="http://rylik.ru/uploads/posts/2015-08/1438947387_linii-1-15.png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7.png"/><Relationship Id="rId7" Type="http://schemas.openxmlformats.org/officeDocument/2006/relationships/image" Target="../media/image2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9.png"/><Relationship Id="rId7" Type="http://schemas.openxmlformats.org/officeDocument/2006/relationships/image" Target="../media/image3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рамки для презентац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Картинки по запросу рамки для фотошопа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H="1">
            <a:off x="-540568" y="-428676"/>
            <a:ext cx="10215634" cy="7286676"/>
          </a:xfrm>
          <a:prstGeom prst="rect">
            <a:avLst/>
          </a:prstGeom>
          <a:noFill/>
        </p:spPr>
      </p:pic>
      <p:pic>
        <p:nvPicPr>
          <p:cNvPr id="10" name="Picture 2" descr="Картинки по запросу театральные маски"/>
          <p:cNvPicPr>
            <a:picLocks noChangeAspect="1" noChangeArrowheads="1"/>
          </p:cNvPicPr>
          <p:nvPr/>
        </p:nvPicPr>
        <p:blipFill>
          <a:blip r:embed="rId4" cstate="print">
            <a:lum contrast="10000"/>
          </a:blip>
          <a:srcRect/>
          <a:stretch>
            <a:fillRect/>
          </a:stretch>
        </p:blipFill>
        <p:spPr bwMode="auto">
          <a:xfrm>
            <a:off x="1357290" y="285728"/>
            <a:ext cx="1071570" cy="1071570"/>
          </a:xfrm>
          <a:prstGeom prst="rect">
            <a:avLst/>
          </a:prstGeom>
          <a:noFill/>
        </p:spPr>
      </p:pic>
      <p:pic>
        <p:nvPicPr>
          <p:cNvPr id="7" name="Picture 2" descr="Картинки по запросу вензеля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lumMod val="75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5201168">
            <a:off x="6084599" y="3060222"/>
            <a:ext cx="4462470" cy="985283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211960" y="692696"/>
            <a:ext cx="4032448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" b="1" spc="50" dirty="0" smtClean="0">
                <a:ln w="11430"/>
                <a:solidFill>
                  <a:srgbClr val="13180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anose="02040602050305030304" pitchFamily="18" charset="0"/>
              </a:rPr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sz="2000" b="1" spc="50" dirty="0" smtClean="0">
                <a:ln w="11430"/>
                <a:solidFill>
                  <a:srgbClr val="13180A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Book Antiqua" panose="02040602050305030304" pitchFamily="18" charset="0"/>
              </a:rPr>
              <a:t>детский сад №9 г.Павлово </a:t>
            </a:r>
            <a:endParaRPr lang="ru-RU" sz="2000" b="1" spc="50" dirty="0">
              <a:ln w="11430"/>
              <a:solidFill>
                <a:srgbClr val="13180A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Book Antiqua" panose="0204060205030503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31840" y="2492896"/>
            <a:ext cx="4563198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Педагогический проект </a:t>
            </a:r>
          </a:p>
          <a:p>
            <a:pPr algn="ctr"/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 Семейный театр»</a:t>
            </a:r>
          </a:p>
          <a:p>
            <a:pPr algn="ctr"/>
            <a:r>
              <a:rPr lang="ru-RU" sz="2800" b="1" spc="50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(старшая группа)</a:t>
            </a:r>
            <a:endParaRPr lang="ru-RU" sz="3200" b="1" spc="50" dirty="0" smtClean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r"/>
            <a:r>
              <a:rPr lang="ru-RU" sz="32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Подготовила:</a:t>
            </a:r>
          </a:p>
          <a:p>
            <a:pPr algn="r"/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Воспитатель </a:t>
            </a:r>
          </a:p>
          <a:p>
            <a:pPr algn="r"/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Семенова Е А</a:t>
            </a:r>
          </a:p>
          <a:p>
            <a:pPr algn="r"/>
            <a:r>
              <a:rPr lang="ru-RU" sz="2000" b="1" spc="50" dirty="0" err="1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Меленскова</a:t>
            </a:r>
            <a:r>
              <a:rPr lang="ru-RU" sz="20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М.И.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50588" y="5157192"/>
            <a:ext cx="2264063" cy="170080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851920" y="6237312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г.Павлово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 г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225347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7951" cy="68585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3808" y="126876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Рисунок 7" descr="C:\Users\Администратор\Desktop\фотки театр\IMG_20181119_094601.jpg"/>
          <p:cNvPicPr/>
          <p:nvPr/>
        </p:nvPicPr>
        <p:blipFill>
          <a:blip r:embed="rId3" cstate="print"/>
          <a:srcRect l="2516" r="3623" b="8892"/>
          <a:stretch>
            <a:fillRect/>
          </a:stretch>
        </p:blipFill>
        <p:spPr bwMode="auto">
          <a:xfrm>
            <a:off x="1000100" y="1357298"/>
            <a:ext cx="350046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Рисунок 9" descr="C:\Users\Администратор\Desktop\фотки театр\IMG_20181119_094235.jpg"/>
          <p:cNvPicPr/>
          <p:nvPr/>
        </p:nvPicPr>
        <p:blipFill>
          <a:blip r:embed="rId4" cstate="print"/>
          <a:srcRect l="26195" t="13728" r="9878"/>
          <a:stretch>
            <a:fillRect/>
          </a:stretch>
        </p:blipFill>
        <p:spPr bwMode="auto">
          <a:xfrm>
            <a:off x="4786314" y="1357298"/>
            <a:ext cx="364333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Рисунок 6" descr="C:\Users\Администратор\Desktop\фотки театр\IMG_20181119_09445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836712"/>
            <a:ext cx="7572428" cy="523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Скругленный прямоугольник 11"/>
          <p:cNvSpPr/>
          <p:nvPr/>
        </p:nvSpPr>
        <p:spPr>
          <a:xfrm>
            <a:off x="1857356" y="5857892"/>
            <a:ext cx="6143700" cy="571504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«Знакомство с разными видами театра»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047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7951" cy="68585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3808" y="126876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0"/>
            <a:ext cx="485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ctr"/>
            <a:endParaRPr lang="ru-RU" altLang="ru-RU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 l="9013" t="22632" r="20021"/>
          <a:stretch>
            <a:fillRect/>
          </a:stretch>
        </p:blipFill>
        <p:spPr bwMode="auto">
          <a:xfrm>
            <a:off x="714348" y="369332"/>
            <a:ext cx="3185192" cy="2559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Рисунок 7" descr="C:\Users\Администратор\Desktop\фотки театр\IMG_20181108_102019.jpg"/>
          <p:cNvPicPr/>
          <p:nvPr/>
        </p:nvPicPr>
        <p:blipFill>
          <a:blip r:embed="rId4" cstate="print"/>
          <a:srcRect l="8944" t="16693" r="20226" b="780"/>
          <a:stretch>
            <a:fillRect/>
          </a:stretch>
        </p:blipFill>
        <p:spPr bwMode="auto">
          <a:xfrm>
            <a:off x="714348" y="3357562"/>
            <a:ext cx="3185192" cy="2780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Рисунок 9" descr="D:\театр\фотки театр\IMG_20181127_162222.jpg"/>
          <p:cNvPicPr/>
          <p:nvPr/>
        </p:nvPicPr>
        <p:blipFill>
          <a:blip r:embed="rId5" cstate="print"/>
          <a:srcRect l="12116" t="8765" b="11554"/>
          <a:stretch>
            <a:fillRect/>
          </a:stretch>
        </p:blipFill>
        <p:spPr bwMode="auto">
          <a:xfrm>
            <a:off x="5076056" y="369332"/>
            <a:ext cx="3496472" cy="2781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2" name="Рисунок 11" descr="D:\театр\фотки театр\IMG_20181127_16195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80" y="3429000"/>
            <a:ext cx="326273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3" name="Скругленный прямоугольник 12"/>
          <p:cNvSpPr/>
          <p:nvPr/>
        </p:nvSpPr>
        <p:spPr>
          <a:xfrm>
            <a:off x="1571604" y="2928934"/>
            <a:ext cx="6143700" cy="571504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«Показ родителями сцен из сказок, участие в инсценировках»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047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2536" y="0"/>
            <a:ext cx="9396536" cy="68585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3808" y="126876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Левая круглая скобка 4"/>
          <p:cNvSpPr/>
          <p:nvPr/>
        </p:nvSpPr>
        <p:spPr>
          <a:xfrm>
            <a:off x="2643174" y="0"/>
            <a:ext cx="71438" cy="571504"/>
          </a:xfrm>
          <a:prstGeom prst="leftBracket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rgbClr val="00B050"/>
                </a:solidFill>
              </a:ln>
            </a:endParaRPr>
          </a:p>
        </p:txBody>
      </p:sp>
      <p:sp>
        <p:nvSpPr>
          <p:cNvPr id="6" name="Левая круглая скобка 5"/>
          <p:cNvSpPr/>
          <p:nvPr/>
        </p:nvSpPr>
        <p:spPr>
          <a:xfrm flipH="1">
            <a:off x="8429652" y="0"/>
            <a:ext cx="142876" cy="571504"/>
          </a:xfrm>
          <a:prstGeom prst="leftBracket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5786454"/>
            <a:ext cx="3643338" cy="571504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«Театральные этюды»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57752" y="5786454"/>
            <a:ext cx="3929090" cy="571504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«Чтение произведений по ролям»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F:\фотки театр\P1070078.JPG"/>
          <p:cNvPicPr/>
          <p:nvPr/>
        </p:nvPicPr>
        <p:blipFill>
          <a:blip r:embed="rId3" cstate="print"/>
          <a:srcRect l="25126" t="14698" r="24078"/>
          <a:stretch>
            <a:fillRect/>
          </a:stretch>
        </p:blipFill>
        <p:spPr bwMode="auto">
          <a:xfrm>
            <a:off x="642910" y="1428736"/>
            <a:ext cx="342902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1" name="Рисунок 10" descr="F:\фотки театр\P1070075.JPG"/>
          <p:cNvPicPr/>
          <p:nvPr/>
        </p:nvPicPr>
        <p:blipFill>
          <a:blip r:embed="rId4" cstate="print"/>
          <a:srcRect l="28104" t="13915" r="24812" b="7844"/>
          <a:stretch>
            <a:fillRect/>
          </a:stretch>
        </p:blipFill>
        <p:spPr bwMode="auto">
          <a:xfrm>
            <a:off x="428596" y="1052736"/>
            <a:ext cx="3643338" cy="4590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2" name="Рисунок 11" descr="D:\театр\фотки театр\P1070071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1785926"/>
            <a:ext cx="3357587" cy="2864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" name="Рисунок 12" descr="F:\фотки театр\P1070028.JPG"/>
          <p:cNvPicPr/>
          <p:nvPr/>
        </p:nvPicPr>
        <p:blipFill>
          <a:blip r:embed="rId6" cstate="print"/>
          <a:srcRect r="28667"/>
          <a:stretch>
            <a:fillRect/>
          </a:stretch>
        </p:blipFill>
        <p:spPr bwMode="auto">
          <a:xfrm>
            <a:off x="5143504" y="1052736"/>
            <a:ext cx="3500463" cy="4590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Picture 2" descr="Картинки по запросу вензеля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lumMod val="75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5201168">
            <a:off x="2289781" y="3399241"/>
            <a:ext cx="4632592" cy="7886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2047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7951" cy="68585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3808" y="126876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Левая круглая скобка 4"/>
          <p:cNvSpPr/>
          <p:nvPr/>
        </p:nvSpPr>
        <p:spPr>
          <a:xfrm>
            <a:off x="2643174" y="0"/>
            <a:ext cx="71438" cy="571504"/>
          </a:xfrm>
          <a:prstGeom prst="leftBracket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rgbClr val="00B050"/>
                </a:solidFill>
              </a:ln>
            </a:endParaRPr>
          </a:p>
        </p:txBody>
      </p:sp>
      <p:sp>
        <p:nvSpPr>
          <p:cNvPr id="6" name="Левая круглая скобка 5"/>
          <p:cNvSpPr/>
          <p:nvPr/>
        </p:nvSpPr>
        <p:spPr>
          <a:xfrm flipH="1">
            <a:off x="8429652" y="0"/>
            <a:ext cx="142876" cy="571504"/>
          </a:xfrm>
          <a:prstGeom prst="leftBracket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71670" y="6072206"/>
            <a:ext cx="4714908" cy="571504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«Обыгрывание сценок из сказок 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28728" y="714356"/>
            <a:ext cx="6786610" cy="428628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Работа с детьми  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F:\фотки театр\P107003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428736"/>
            <a:ext cx="507209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1" name="Рисунок 10" descr="F:\фотки театр\P107007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1357298"/>
            <a:ext cx="5143536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F:\фотки театр\P107011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1357298"/>
            <a:ext cx="542928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" name="Рисунок 12" descr="F:\фотки театр\P1070043.JPG"/>
          <p:cNvPicPr/>
          <p:nvPr/>
        </p:nvPicPr>
        <p:blipFill>
          <a:blip r:embed="rId6" cstate="print"/>
          <a:srcRect l="5750" b="25054"/>
          <a:stretch>
            <a:fillRect/>
          </a:stretch>
        </p:blipFill>
        <p:spPr bwMode="auto">
          <a:xfrm>
            <a:off x="1500166" y="1357298"/>
            <a:ext cx="628654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F:\фотки театр\P1070045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57290" y="1357298"/>
            <a:ext cx="678661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644423" y="4786322"/>
            <a:ext cx="2499577" cy="187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047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2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7951" cy="68585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3808" y="126876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0"/>
            <a:ext cx="485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ctr"/>
            <a:endParaRPr lang="ru-RU" altLang="ru-RU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030775" y="184666"/>
            <a:ext cx="3786214" cy="428628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«Час пантомимики»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F:\фотки театр\P1070034.JPG"/>
          <p:cNvPicPr/>
          <p:nvPr/>
        </p:nvPicPr>
        <p:blipFill>
          <a:blip r:embed="rId3" cstate="print"/>
          <a:srcRect l="18317" t="11024" r="20821"/>
          <a:stretch>
            <a:fillRect/>
          </a:stretch>
        </p:blipFill>
        <p:spPr bwMode="auto">
          <a:xfrm>
            <a:off x="500034" y="1214422"/>
            <a:ext cx="392909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1" name="Рисунок 10" descr="F:\фотки театр\P1070030.JPG"/>
          <p:cNvPicPr/>
          <p:nvPr/>
        </p:nvPicPr>
        <p:blipFill>
          <a:blip r:embed="rId4" cstate="print"/>
          <a:srcRect l="19824" r="18896"/>
          <a:stretch>
            <a:fillRect/>
          </a:stretch>
        </p:blipFill>
        <p:spPr bwMode="auto">
          <a:xfrm>
            <a:off x="4786314" y="1214422"/>
            <a:ext cx="392909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Рисунок 7" descr="F:\фотки театр\P1070084.JPG"/>
          <p:cNvPicPr/>
          <p:nvPr/>
        </p:nvPicPr>
        <p:blipFill>
          <a:blip r:embed="rId5" cstate="print"/>
          <a:srcRect l="14866" r="10873"/>
          <a:stretch>
            <a:fillRect/>
          </a:stretch>
        </p:blipFill>
        <p:spPr bwMode="auto">
          <a:xfrm>
            <a:off x="500034" y="908720"/>
            <a:ext cx="839244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612047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7951" cy="68585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3808" y="126876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14414" y="5929330"/>
            <a:ext cx="7143800" cy="64294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«Совместное изготовление атрибутов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 масок козлят)»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F:\фотки театр\P10701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714356"/>
            <a:ext cx="335758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Рисунок 9" descr="F:\фотки театр\P107010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714356"/>
            <a:ext cx="340386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1" name="Рисунок 10" descr="F:\фотки театр\P107012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3429000"/>
            <a:ext cx="342902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" name="Рисунок 12" descr="D:\театр\фотки театр\P107013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3500438"/>
            <a:ext cx="3406208" cy="2261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2" name="Рисунок 11" descr="F:\фотки театр\P1070137.JPG"/>
          <p:cNvPicPr/>
          <p:nvPr/>
        </p:nvPicPr>
        <p:blipFill>
          <a:blip r:embed="rId7" cstate="print"/>
          <a:srcRect t="6207" r="4471"/>
          <a:stretch>
            <a:fillRect/>
          </a:stretch>
        </p:blipFill>
        <p:spPr bwMode="auto">
          <a:xfrm>
            <a:off x="857224" y="548680"/>
            <a:ext cx="7786742" cy="530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612047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28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3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7951" cy="68585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3808" y="126876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0"/>
            <a:ext cx="4857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ctr"/>
            <a:endParaRPr lang="ru-RU" altLang="ru-RU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14414" y="5929330"/>
            <a:ext cx="7143800" cy="64294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«Совместное изготовление атрибутов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 масок козы и волка)»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D:\театр\фотки театр\IMG_20181126_11410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3643314"/>
            <a:ext cx="3286148" cy="218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5" name="Рисунок 14" descr="D:\театр\фотки театр\IMG_20181126_11432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785794"/>
            <a:ext cx="335758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7" name="Рисунок 16" descr="D:\театр\фотки театр\IMG_20181126_11454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785794"/>
            <a:ext cx="321471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D:\театр\фотки театр\IMG_20181126_11491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3571876"/>
            <a:ext cx="3521082" cy="2248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1" name="Рисунок 20" descr="D:\театр\фотки театр\IMG_20181126_11550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786" y="476672"/>
            <a:ext cx="7890670" cy="5381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612047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7951" cy="68585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3808" y="126876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Левая круглая скобка 4"/>
          <p:cNvSpPr/>
          <p:nvPr/>
        </p:nvSpPr>
        <p:spPr>
          <a:xfrm>
            <a:off x="2643174" y="0"/>
            <a:ext cx="71438" cy="571504"/>
          </a:xfrm>
          <a:prstGeom prst="leftBracket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rgbClr val="00B050"/>
                </a:solidFill>
              </a:ln>
            </a:endParaRPr>
          </a:p>
        </p:txBody>
      </p:sp>
      <p:sp>
        <p:nvSpPr>
          <p:cNvPr id="6" name="Левая круглая скобка 5"/>
          <p:cNvSpPr/>
          <p:nvPr/>
        </p:nvSpPr>
        <p:spPr>
          <a:xfrm flipH="1">
            <a:off x="8429652" y="0"/>
            <a:ext cx="142876" cy="571504"/>
          </a:xfrm>
          <a:prstGeom prst="leftBracket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5715016"/>
            <a:ext cx="7143800" cy="64294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«Изготовление декораций»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D:\театр\фотки театр\P10701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285860"/>
            <a:ext cx="592935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6" name="Рисунок 15" descr="D:\театр\фотки театр\P107014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728" y="1285860"/>
            <a:ext cx="600079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D:\театр\фотки театр\P107014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1142984"/>
            <a:ext cx="635798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" name="Рисунок 19" descr="D:\театр\фотки театр\P107015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1142984"/>
            <a:ext cx="678661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D:\театр\фотки театр\P107015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4414" y="1000108"/>
            <a:ext cx="678661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270439">
            <a:off x="500034" y="142876"/>
            <a:ext cx="1143491" cy="114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047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00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000"/>
                            </p:stCondLst>
                            <p:childTnLst>
                              <p:par>
                                <p:cTn id="2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000"/>
                            </p:stCondLst>
                            <p:childTnLst>
                              <p:par>
                                <p:cTn id="30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7951" cy="68585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3808" y="126876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42976" y="5786454"/>
            <a:ext cx="7143800" cy="642942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«Работа над постановкой спектакля»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D:\театр\фотки театр\P107015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285860"/>
            <a:ext cx="628654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D:\театр\фотки театр\P107016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1285860"/>
            <a:ext cx="635798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2" name="Рисунок 11" descr="D:\театр\фотки театр\P107017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1214422"/>
            <a:ext cx="650085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3" name="Рисунок 12" descr="D:\театр\фотки театр\P1070183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4414" y="1142984"/>
            <a:ext cx="657229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4" name="Рисунок 13" descr="D:\театр\фотки театр\P107018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14414" y="1071546"/>
            <a:ext cx="6715172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D:\театр\фотки театр\P107020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14414" y="1000108"/>
            <a:ext cx="6929486" cy="464347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6" name="Рисунок 15" descr="D:\театр\фотки театр\P1070206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142976" y="1000108"/>
            <a:ext cx="700092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8" name="Рисунок 17" descr="D:\театр\фотки театр\P1070209.JPG"/>
          <p:cNvPicPr/>
          <p:nvPr/>
        </p:nvPicPr>
        <p:blipFill>
          <a:blip r:embed="rId10" cstate="print"/>
          <a:srcRect l="2329" r="2928"/>
          <a:stretch>
            <a:fillRect/>
          </a:stretch>
        </p:blipFill>
        <p:spPr bwMode="auto">
          <a:xfrm>
            <a:off x="876698" y="536026"/>
            <a:ext cx="7604918" cy="5178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85720" y="0"/>
            <a:ext cx="1072053" cy="107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047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0"/>
                            </p:stCondLst>
                            <p:childTnLst>
                              <p:par>
                                <p:cTn id="2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0"/>
                            </p:stCondLst>
                            <p:childTnLst>
                              <p:par>
                                <p:cTn id="4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9199" y="0"/>
            <a:ext cx="9217951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91694"/>
            <a:ext cx="1265604" cy="126560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92280" y="4725144"/>
            <a:ext cx="1725318" cy="19265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730731">
            <a:off x="6741730" y="4329869"/>
            <a:ext cx="2426418" cy="206062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80733" y="1285643"/>
            <a:ext cx="3570942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7"/>
              </a:rPr>
              <a:t>.</a:t>
            </a:r>
            <a:endParaRPr lang="ru-RU" sz="1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85500" y="826022"/>
            <a:ext cx="49685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ston" pitchFamily="66" charset="0"/>
              </a:rPr>
              <a:t>Спасибо за внимание.</a:t>
            </a:r>
            <a:endParaRPr lang="ru-RU" sz="6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ston" pitchFamily="66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686" y="2765014"/>
            <a:ext cx="5101989" cy="2872232"/>
          </a:xfrm>
          <a:prstGeom prst="rect">
            <a:avLst/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244690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1739" y="-5060"/>
            <a:ext cx="9217951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06594"/>
            <a:ext cx="1179266" cy="11792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9637" y="3576637"/>
            <a:ext cx="9525" cy="95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9781" y="200918"/>
            <a:ext cx="1286367" cy="12863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-1578807" y="3221825"/>
            <a:ext cx="3878152" cy="1577857"/>
          </a:xfrm>
          <a:prstGeom prst="rect">
            <a:avLst/>
          </a:prstGeom>
        </p:spPr>
      </p:pic>
      <p:pic>
        <p:nvPicPr>
          <p:cNvPr id="21" name="Picture 2" descr="Картинки по запросу вензеля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lumMod val="75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5201168">
            <a:off x="5978435" y="2753294"/>
            <a:ext cx="5055269" cy="985283"/>
          </a:xfrm>
          <a:prstGeom prst="rect">
            <a:avLst/>
          </a:prstGeom>
          <a:noFill/>
        </p:spPr>
      </p:pic>
      <p:sp>
        <p:nvSpPr>
          <p:cNvPr id="35" name="Скругленный прямоугольник 34"/>
          <p:cNvSpPr/>
          <p:nvPr/>
        </p:nvSpPr>
        <p:spPr>
          <a:xfrm>
            <a:off x="928662" y="1142984"/>
            <a:ext cx="6929486" cy="185738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1000100" y="1142984"/>
            <a:ext cx="68580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 Семейный театр»  - технология взаимодействия с семьями воспитанников ДОУ старшего дошкольного возраста»</a:t>
            </a:r>
            <a:endParaRPr lang="ru-RU" sz="1000" dirty="0" smtClean="0"/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" name="Рисунок 38" descr="D:\театр\фотки театр\IMG_20181126_115420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786" y="3214686"/>
            <a:ext cx="357190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1" name="Рисунок 40" descr="D:\театр\фотки театр\IMG_20181119_094455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3214686"/>
            <a:ext cx="350046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TextBox 3"/>
          <p:cNvSpPr txBox="1"/>
          <p:nvPr/>
        </p:nvSpPr>
        <p:spPr>
          <a:xfrm>
            <a:off x="3779912" y="6309320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443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976" y="-297"/>
            <a:ext cx="9217951" cy="68585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3343" y="4627303"/>
            <a:ext cx="3066554" cy="22130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9637" y="3576637"/>
            <a:ext cx="9525" cy="95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265785">
            <a:off x="157384" y="280474"/>
            <a:ext cx="998335" cy="998335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1187624" y="357166"/>
            <a:ext cx="7500990" cy="244599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lvl="7" indent="450850" fontAlgn="base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79712" y="20608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1294781" y="348798"/>
            <a:ext cx="72866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/>
              <a:t>Ситуация в развитии общества и образования.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/>
              <a:t>  Федеральный государственный образовательный стандарт дошкольного образования ориентирует ДОУ на партнерство с семьей.</a:t>
            </a:r>
          </a:p>
          <a:p>
            <a:pPr>
              <a:buFont typeface="Wingdings" pitchFamily="2" charset="2"/>
              <a:buChar char="Ø"/>
            </a:pPr>
            <a:r>
              <a:rPr lang="ru-RU" sz="2000" b="1" dirty="0" smtClean="0"/>
              <a:t>   Задача ДОУ - создание благоприятных условий для активного вовлечения родителей в образовательную деятельность. </a:t>
            </a:r>
          </a:p>
        </p:txBody>
      </p:sp>
      <p:pic>
        <p:nvPicPr>
          <p:cNvPr id="23" name="Рисунок 22" descr="D:\театр\фотки театр\IMG_20181108_10203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3138625"/>
            <a:ext cx="3786214" cy="3254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4" name="Рисунок 23" descr="D:\театр\фотки театр\IMG_20181108_10201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50401" y="3102142"/>
            <a:ext cx="4000528" cy="3254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4168443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976" y="-297"/>
            <a:ext cx="9217951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06594"/>
            <a:ext cx="1179266" cy="11792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3343" y="4627303"/>
            <a:ext cx="3066554" cy="22130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5643" y="5877272"/>
            <a:ext cx="3859102" cy="8169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602937">
            <a:off x="6281118" y="4293623"/>
            <a:ext cx="2712955" cy="19569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7951" cy="6858594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19637" y="3576637"/>
            <a:ext cx="9525" cy="95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7969" y="260648"/>
            <a:ext cx="1286367" cy="128636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372200" y="4980269"/>
            <a:ext cx="2499577" cy="1877731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843808" y="548680"/>
            <a:ext cx="4248472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 Семейный театр»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 flipH="1">
            <a:off x="2500298" y="1142984"/>
            <a:ext cx="1080120" cy="93610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4860032" y="1556792"/>
            <a:ext cx="72008" cy="23762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6084168" y="1268760"/>
            <a:ext cx="1224136" cy="15121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857224" y="2143116"/>
            <a:ext cx="2376264" cy="1015663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активная форма сотрудничества с родителями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652120" y="2924944"/>
            <a:ext cx="3203848" cy="10156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способ педагогической и психологической поддержки родителей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627784" y="4221088"/>
            <a:ext cx="4104456" cy="160043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инновационная  форма  взаимодействия с семьей по вовлечению ее в образовательный процесс.</a:t>
            </a:r>
            <a:endPara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4786322"/>
            <a:ext cx="1785408" cy="1717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8443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3951" y="-594"/>
            <a:ext cx="9217951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06594"/>
            <a:ext cx="1179266" cy="11792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9637" y="3576637"/>
            <a:ext cx="9525" cy="95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97969" y="260648"/>
            <a:ext cx="1286367" cy="128636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00364" y="0"/>
            <a:ext cx="485775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«Цель и задачи педагогической деятельности»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zh-CN" altLang="en-US" sz="2000" dirty="0">
              <a:solidFill>
                <a:srgbClr val="000000"/>
              </a:solidFill>
            </a:endParaRPr>
          </a:p>
        </p:txBody>
      </p:sp>
      <p:sp>
        <p:nvSpPr>
          <p:cNvPr id="14" name="Левая круглая скобка 13"/>
          <p:cNvSpPr/>
          <p:nvPr/>
        </p:nvSpPr>
        <p:spPr>
          <a:xfrm>
            <a:off x="2786050" y="0"/>
            <a:ext cx="71438" cy="642918"/>
          </a:xfrm>
          <a:prstGeom prst="leftBracket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авая круглая скобка 16"/>
          <p:cNvSpPr/>
          <p:nvPr/>
        </p:nvSpPr>
        <p:spPr>
          <a:xfrm>
            <a:off x="8072462" y="0"/>
            <a:ext cx="142876" cy="642918"/>
          </a:xfrm>
          <a:prstGeom prst="rightBracket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785918" y="1000108"/>
            <a:ext cx="6215106" cy="785818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1928794" y="1000108"/>
            <a:ext cx="6000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создание условий для развития новых форм общественно-семейного взаимодействия.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928662" y="2000240"/>
            <a:ext cx="7215238" cy="4071966"/>
          </a:xfrm>
          <a:prstGeom prst="roundRect">
            <a:avLst/>
          </a:prstGeom>
          <a:solidFill>
            <a:schemeClr val="bg1"/>
          </a:solidFill>
          <a:ln>
            <a:solidFill>
              <a:srgbClr val="00B05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928662" y="2000240"/>
            <a:ext cx="7358114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altLang="ru-RU" sz="2000" b="1" u="sng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000" u="sng" dirty="0" smtClean="0"/>
              <a:t>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установление партнерских отношений с семьей 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развитие творческого, интеллектуального потенциала семей воспитанников, 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переходу родителей от «проживания рядом» с детьми к построению взаимоотношений, основанных на принципах уважения, доверия, открытости;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формирование всесторонне развитой личности ребенка (его раскрепощение, развитие ведущих психических процессов, развитие художественных способностей, творческого потенциала, формирование познавательной деятельности);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 smtClean="0"/>
              <a:t>приобретения положительного опыта при взаимодействии со взрослыми и сверстниками.</a:t>
            </a:r>
          </a:p>
          <a:p>
            <a:pPr>
              <a:buFont typeface="Wingdings" pitchFamily="2" charset="2"/>
              <a:buChar char="Ø"/>
            </a:pPr>
            <a:endParaRPr lang="ru-RU" sz="2000" dirty="0" smtClean="0"/>
          </a:p>
          <a:p>
            <a:endParaRPr lang="ru-RU" altLang="ru-RU" sz="20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0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388" y="4786322"/>
            <a:ext cx="2499577" cy="1877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443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976" y="-297"/>
            <a:ext cx="9217951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06594"/>
            <a:ext cx="1179266" cy="11792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93343" y="4627303"/>
            <a:ext cx="3066554" cy="22130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9637" y="3576637"/>
            <a:ext cx="9525" cy="9525"/>
          </a:xfrm>
          <a:prstGeom prst="rect">
            <a:avLst/>
          </a:prstGeom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101022" y="1124744"/>
          <a:ext cx="2047042" cy="274320"/>
        </p:xfrm>
        <a:graphic>
          <a:graphicData uri="http://schemas.openxmlformats.org/drawingml/2006/table">
            <a:tbl>
              <a:tblPr/>
              <a:tblGrid>
                <a:gridCol w="692907"/>
                <a:gridCol w="738613"/>
                <a:gridCol w="615522"/>
              </a:tblGrid>
              <a:tr h="1661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0641" marR="30641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0641" marR="30641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30641" marR="30641" marT="0" marB="0">
                    <a:lnL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" name="Скругленный прямоугольник 23"/>
          <p:cNvSpPr/>
          <p:nvPr/>
        </p:nvSpPr>
        <p:spPr>
          <a:xfrm>
            <a:off x="1691680" y="750075"/>
            <a:ext cx="6786610" cy="1071570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взаимодействия детского сада и семьи -  открытие новых возможностей для совместного творчества.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86314" y="1000108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6" name="Рисунок 25" descr="D:\театр\фотки театр\P1070183.JPG"/>
          <p:cNvPicPr/>
          <p:nvPr/>
        </p:nvPicPr>
        <p:blipFill>
          <a:blip r:embed="rId6" cstate="print">
            <a:lum/>
          </a:blip>
          <a:srcRect/>
          <a:stretch>
            <a:fillRect/>
          </a:stretch>
        </p:blipFill>
        <p:spPr bwMode="auto">
          <a:xfrm>
            <a:off x="428596" y="2204864"/>
            <a:ext cx="3929090" cy="37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7" name="Рисунок 26" descr="D:\театр\фотки театр\P1070083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9190" y="2348880"/>
            <a:ext cx="3786214" cy="365188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0800000">
            <a:off x="2285984" y="5890005"/>
            <a:ext cx="3520961" cy="96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443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8290" y="-297"/>
            <a:ext cx="9217951" cy="68585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3808" y="126876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57224" y="495084"/>
            <a:ext cx="7929618" cy="1143008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Создание творческой группы по работе над проектом «Семейный театр»;</a:t>
            </a:r>
          </a:p>
          <a:p>
            <a:pPr>
              <a:buFont typeface="Wingdings" pitchFamily="2" charset="2"/>
              <a:buChar char="Ø"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Разработка плана проекта;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Определение конечного продукта (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постановка совместного с родителями музыкального спектакля «Волк и семеро козлят»)</a:t>
            </a:r>
            <a:endParaRPr lang="ru-RU" altLang="ru-RU" i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D:\театр\фотки театр\IMG_20181128_08174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2664588"/>
            <a:ext cx="2233468" cy="2121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2" name="Рисунок 11" descr="D:\театр\фотки театр\IMG_20181128_08184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1916832"/>
            <a:ext cx="3429024" cy="3583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" name="Рисунок 9" descr="D:\театр\фотки театр\IMG_20181128_08163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770" y="2082380"/>
            <a:ext cx="3286148" cy="3632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3" name="Скругленный прямоугольник 12"/>
          <p:cNvSpPr/>
          <p:nvPr/>
        </p:nvSpPr>
        <p:spPr>
          <a:xfrm>
            <a:off x="2643174" y="5715016"/>
            <a:ext cx="4643470" cy="642942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Выбор участия родителя в проекте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047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4857752" y="2357430"/>
            <a:ext cx="3357586" cy="378621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17951" cy="68585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3808" y="126876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Левая круглая скобка 5"/>
          <p:cNvSpPr/>
          <p:nvPr/>
        </p:nvSpPr>
        <p:spPr>
          <a:xfrm>
            <a:off x="2571736" y="0"/>
            <a:ext cx="142876" cy="571504"/>
          </a:xfrm>
          <a:prstGeom prst="leftBracket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ln w="38100">
                <a:solidFill>
                  <a:srgbClr val="00B050"/>
                </a:solidFill>
              </a:ln>
            </a:endParaRPr>
          </a:p>
        </p:txBody>
      </p:sp>
      <p:sp>
        <p:nvSpPr>
          <p:cNvPr id="7" name="Левая круглая скобка 6"/>
          <p:cNvSpPr/>
          <p:nvPr/>
        </p:nvSpPr>
        <p:spPr>
          <a:xfrm flipH="1">
            <a:off x="8572528" y="0"/>
            <a:ext cx="142876" cy="571504"/>
          </a:xfrm>
          <a:prstGeom prst="leftBracket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753718">
            <a:off x="298426" y="117423"/>
            <a:ext cx="1099737" cy="1099737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857224" y="583700"/>
            <a:ext cx="8001056" cy="857256"/>
          </a:xfrm>
          <a:prstGeom prst="round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624721" y="437763"/>
            <a:ext cx="8108872" cy="1200329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altLang="ru-RU" b="1" u="sng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этап  Практический</a:t>
            </a:r>
          </a:p>
          <a:p>
            <a:pPr algn="ctr"/>
            <a:r>
              <a:rPr lang="ru-RU" b="1" u="sng" dirty="0" smtClean="0"/>
              <a:t>Цель: </a:t>
            </a:r>
            <a:r>
              <a:rPr lang="ru-RU" u="sng" dirty="0" smtClean="0"/>
              <a:t>объединение усилий детей, родителей и воспитателей для реализации проекта, развитие партнерских отношений.</a:t>
            </a:r>
          </a:p>
          <a:p>
            <a:pPr algn="ctr"/>
            <a:r>
              <a:rPr lang="ru-RU" alt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571604" y="5643578"/>
            <a:ext cx="6143668" cy="571504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Создание тематических альбомов и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медиатеки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Рисунок 25" descr="D:\театр\фотки театр\P107005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156904" y="2371493"/>
            <a:ext cx="3656445" cy="245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7" name="Рисунок 26" descr="D:\театр\фотки театр\P107006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5672734" y="2315159"/>
            <a:ext cx="372788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7" name="Рисунок 16" descr="F:\фотки театр\P1070066.JPG"/>
          <p:cNvPicPr/>
          <p:nvPr/>
        </p:nvPicPr>
        <p:blipFill>
          <a:blip r:embed="rId6" cstate="print"/>
          <a:srcRect l="4267" r="6460"/>
          <a:stretch>
            <a:fillRect/>
          </a:stretch>
        </p:blipFill>
        <p:spPr bwMode="auto">
          <a:xfrm>
            <a:off x="3357554" y="2357430"/>
            <a:ext cx="264320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612047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4857752" y="2357430"/>
            <a:ext cx="3357586" cy="378621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94"/>
            <a:ext cx="9217951" cy="68585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43808" y="1268760"/>
            <a:ext cx="4248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1"/>
            <a:ext cx="6286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850" algn="ctr"/>
            <a:endParaRPr lang="ru-RU" altLang="ru-RU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753718">
            <a:off x="298426" y="117423"/>
            <a:ext cx="1099737" cy="1099737"/>
          </a:xfrm>
          <a:prstGeom prst="rect">
            <a:avLst/>
          </a:prstGeom>
        </p:spPr>
      </p:pic>
      <p:sp>
        <p:nvSpPr>
          <p:cNvPr id="23" name="Скругленный прямоугольник 22"/>
          <p:cNvSpPr/>
          <p:nvPr/>
        </p:nvSpPr>
        <p:spPr>
          <a:xfrm>
            <a:off x="1785902" y="257629"/>
            <a:ext cx="6143700" cy="571504"/>
          </a:xfrm>
          <a:prstGeom prst="roundRect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«Создание разных видов театра»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Рисунок 16" descr="D:\театр\фотки театр\P1070050.JPG"/>
          <p:cNvPicPr/>
          <p:nvPr/>
        </p:nvPicPr>
        <p:blipFill>
          <a:blip r:embed="rId4" cstate="print"/>
          <a:srcRect r="24114"/>
          <a:stretch>
            <a:fillRect/>
          </a:stretch>
        </p:blipFill>
        <p:spPr bwMode="auto">
          <a:xfrm>
            <a:off x="214282" y="1357298"/>
            <a:ext cx="2714644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8" name="Рисунок 17" descr="D:\театр\фотки театр\P107006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1357298"/>
            <a:ext cx="2900894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0" name="Рисунок 19" descr="D:\театр\фотки театр\IMG_20181128_074614.jpg"/>
          <p:cNvPicPr/>
          <p:nvPr/>
        </p:nvPicPr>
        <p:blipFill>
          <a:blip r:embed="rId6" cstate="print"/>
          <a:srcRect l="8819" r="27044"/>
          <a:stretch>
            <a:fillRect/>
          </a:stretch>
        </p:blipFill>
        <p:spPr bwMode="auto">
          <a:xfrm>
            <a:off x="2428860" y="3571876"/>
            <a:ext cx="2507436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4" name="Рисунок 23" descr="D:\театр\фотки театр\IMG_20181128_080840.jpg"/>
          <p:cNvPicPr/>
          <p:nvPr/>
        </p:nvPicPr>
        <p:blipFill>
          <a:blip r:embed="rId7" cstate="print"/>
          <a:srcRect r="14375"/>
          <a:stretch>
            <a:fillRect/>
          </a:stretch>
        </p:blipFill>
        <p:spPr bwMode="auto">
          <a:xfrm>
            <a:off x="6429388" y="1357298"/>
            <a:ext cx="250033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5" name="Рисунок 24" descr="F:\фотки театр\P1070123.JPG"/>
          <p:cNvPicPr/>
          <p:nvPr/>
        </p:nvPicPr>
        <p:blipFill>
          <a:blip r:embed="rId8" cstate="print"/>
          <a:srcRect l="15435" t="10224" r="23896"/>
          <a:stretch>
            <a:fillRect/>
          </a:stretch>
        </p:blipFill>
        <p:spPr bwMode="auto">
          <a:xfrm rot="5400000">
            <a:off x="4929190" y="3786190"/>
            <a:ext cx="285752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9" name="Рисунок 28" descr="D:\театр\фотки театр\IMG_20181128_083216.jpg"/>
          <p:cNvPicPr/>
          <p:nvPr/>
        </p:nvPicPr>
        <p:blipFill>
          <a:blip r:embed="rId9" cstate="print"/>
          <a:srcRect t="17094" r="4917"/>
          <a:stretch>
            <a:fillRect/>
          </a:stretch>
        </p:blipFill>
        <p:spPr bwMode="auto">
          <a:xfrm>
            <a:off x="214282" y="980728"/>
            <a:ext cx="6143667" cy="5662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28" name="Рисунок 27" descr="D:\театр\фотки театр\IMG_20181128_083148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43372" y="980728"/>
            <a:ext cx="4857784" cy="5662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</p:spTree>
    <p:extLst>
      <p:ext uri="{BB962C8B-B14F-4D97-AF65-F5344CB8AC3E}">
        <p14:creationId xmlns:p14="http://schemas.microsoft.com/office/powerpoint/2010/main" val="36120474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0"/>
                            </p:stCondLst>
                            <p:childTnLst>
                              <p:par>
                                <p:cTn id="3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2928</TotalTime>
  <Words>347</Words>
  <Application>Microsoft Office PowerPoint</Application>
  <PresentationFormat>Экран (4:3)</PresentationFormat>
  <Paragraphs>68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</dc:creator>
  <cp:lastModifiedBy>игорь</cp:lastModifiedBy>
  <cp:revision>297</cp:revision>
  <dcterms:created xsi:type="dcterms:W3CDTF">2017-11-26T19:59:08Z</dcterms:created>
  <dcterms:modified xsi:type="dcterms:W3CDTF">2021-03-25T16:06:50Z</dcterms:modified>
</cp:coreProperties>
</file>