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0" r:id="rId3"/>
    <p:sldId id="257" r:id="rId4"/>
    <p:sldId id="258" r:id="rId5"/>
    <p:sldId id="264" r:id="rId6"/>
    <p:sldId id="267" r:id="rId7"/>
    <p:sldId id="266" r:id="rId8"/>
    <p:sldId id="283" r:id="rId9"/>
    <p:sldId id="277" r:id="rId10"/>
    <p:sldId id="284" r:id="rId11"/>
    <p:sldId id="276" r:id="rId12"/>
    <p:sldId id="279" r:id="rId13"/>
    <p:sldId id="278" r:id="rId14"/>
    <p:sldId id="282" r:id="rId15"/>
    <p:sldId id="281" r:id="rId16"/>
    <p:sldId id="280" r:id="rId17"/>
    <p:sldId id="28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EBDDC3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EBDDC3"/>
                </a:solidFill>
                <a:latin typeface="+mn-lt"/>
              </a:defRPr>
            </a:lvl1pPr>
          </a:lstStyle>
          <a:p>
            <a:pPr>
              <a:defRPr/>
            </a:pPr>
            <a:fld id="{260A5A24-18E5-4A4E-B714-4683E4F7B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706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8E493BD-8189-432A-8DF9-DE971CC58F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245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25CA40A3-083E-4B4D-B32E-E8426A6674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196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EBDDC3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EBDDC3"/>
                </a:solidFill>
                <a:latin typeface="+mn-lt"/>
              </a:defRPr>
            </a:lvl1pPr>
          </a:lstStyle>
          <a:p>
            <a:pPr>
              <a:defRPr/>
            </a:pPr>
            <a:fld id="{D112F15F-5F7D-4002-9D67-AE42291D1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7991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3237EBF-F778-4A6D-BA0E-4296A4C93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036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C5870A1-FEE3-4CBC-9D86-F63F48C8C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3501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2B39D81-ECB1-4053-85F3-18E74C33B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7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60CC0E5-F03B-4F9C-AFE5-FDD60CAFC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385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0C8B86F-EEFC-49F5-9418-34D409E1B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476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775F55"/>
                </a:solidFill>
                <a:latin typeface="+mn-lt"/>
              </a:defRPr>
            </a:lvl1pPr>
          </a:lstStyle>
          <a:p>
            <a:pPr>
              <a:defRPr/>
            </a:pPr>
            <a:fld id="{84A54DBC-FAC7-465C-AC7F-F12424851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9194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118D9E3-29A2-4D28-8A21-0A4736718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805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79F017E-D78B-4E5F-80D5-AF55D82D1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5355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2800">
                <a:latin typeface="+mn-lt"/>
              </a:defRPr>
            </a:lvl1pPr>
          </a:lstStyle>
          <a:p>
            <a:pPr>
              <a:defRPr/>
            </a:pPr>
            <a:fld id="{6695832E-B5D1-4274-A3EE-55DF52315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05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B924F16-DC7C-484B-99CC-D7FB72310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3194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121F49C-9788-4CFF-8403-F22B7CC43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502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370B1A6F-90FF-4590-A175-8C4AADB71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7571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153F7BD-FC58-45ED-A102-8EF9F5BAC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09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67C9703-48CD-48C2-9F43-A5AD9F4B6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045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47A6FDF-5E9D-49A3-B677-014DDBD50C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664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775F55"/>
                </a:solidFill>
                <a:latin typeface="+mn-lt"/>
              </a:defRPr>
            </a:lvl1pPr>
          </a:lstStyle>
          <a:p>
            <a:pPr>
              <a:defRPr/>
            </a:pPr>
            <a:fld id="{6C0C02EE-F5C1-4D36-BA73-B490970D0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390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8A43EB1-D23A-4923-BA0E-05A2B60E6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899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sz="2800">
                <a:latin typeface="+mn-lt"/>
              </a:defRPr>
            </a:lvl1pPr>
          </a:lstStyle>
          <a:p>
            <a:pPr>
              <a:defRPr/>
            </a:pPr>
            <a:fld id="{ED90482F-8DB7-4438-B08A-F3170581F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2021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rgbClr val="775F55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rgbClr val="775F55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5E89CDA8-E1CF-4D06-8271-A92BF9DE2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rgbClr val="775F55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rgbClr val="775F55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5F1D33CC-D6F1-4056-851A-ED31CC5CF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00" y="1357299"/>
            <a:ext cx="8386763" cy="1170002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 dirty="0" err="1" smtClean="0">
                <a:solidFill>
                  <a:srgbClr val="002060"/>
                </a:solidFill>
              </a:rPr>
              <a:t>«Экологическое</a:t>
            </a:r>
            <a:r>
              <a:rPr lang="ru-RU" sz="2400" b="1" dirty="0" smtClean="0">
                <a:solidFill>
                  <a:srgbClr val="002060"/>
                </a:solidFill>
              </a:rPr>
              <a:t> состояние нашего села»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>
              <a:lnSpc>
                <a:spcPct val="150000"/>
              </a:lnSpc>
            </a:pPr>
            <a:endParaRPr lang="ru-RU" altLang="ru-RU" sz="2400" dirty="0" smtClean="0"/>
          </a:p>
          <a:p>
            <a:pPr algn="ctr">
              <a:lnSpc>
                <a:spcPct val="150000"/>
              </a:lnSpc>
            </a:pP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2895600" y="3276600"/>
            <a:ext cx="480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ru-RU" alt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5605" name="Прямоугольник 1"/>
          <p:cNvSpPr>
            <a:spLocks noChangeArrowheads="1"/>
          </p:cNvSpPr>
          <p:nvPr/>
        </p:nvSpPr>
        <p:spPr bwMode="auto">
          <a:xfrm>
            <a:off x="8689975" y="6096000"/>
            <a:ext cx="1841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lnSpc>
                <a:spcPct val="80000"/>
              </a:lnSpc>
            </a:pPr>
            <a:endParaRPr lang="ru-RU" altLang="ru-RU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0963" name="Объект 2"/>
          <p:cNvSpPr>
            <a:spLocks noGrp="1"/>
          </p:cNvSpPr>
          <p:nvPr>
            <p:ph sz="quarter" idx="1"/>
          </p:nvPr>
        </p:nvSpPr>
        <p:spPr>
          <a:xfrm>
            <a:off x="179388" y="1600200"/>
            <a:ext cx="8856662" cy="5068888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Особую опасность на наш взгляд представляют </a:t>
            </a: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свалки мусора по маршруту № 3</a:t>
            </a: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которые расположенные на опушке леса. Исследуя  эту зону, мы обнаружили большое количество бытовых отходов вывезенных здесь сельчанами: бумага, полиэтиленовые пакеты, одноразовая пластиковая упаковка, автомобильные шины. Класс опасности: III КЛАСС, Умеренно опасные.</a:t>
            </a:r>
          </a:p>
          <a:p>
            <a:pPr algn="just">
              <a:lnSpc>
                <a:spcPct val="150000"/>
              </a:lnSpc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данному </a:t>
            </a: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маршруту № 4</a:t>
            </a: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правой стороне дороги кучи бытового мусора, которые недобросовестные сельчане выбрасывают, не доезжая до санкционированной свалки. Класс опасности: II КЛАСС,  Высокоопасные.</a:t>
            </a:r>
          </a:p>
          <a:p>
            <a:pPr algn="just">
              <a:lnSpc>
                <a:spcPct val="150000"/>
              </a:lnSpc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Учитывая этот фактор, а также состав мусора и прямое попадание отходов в реку с талыми водами и атмосферными осадками, эти свалки оказывают особое негативное влияние на экосистему прибрежной зоны реки и ниже по течению на довольно значительном расстоянии от места загрязнения.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0825" y="1600200"/>
            <a:ext cx="8713788" cy="5068888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результатам работы мы предлагаем:</a:t>
            </a:r>
          </a:p>
          <a:p>
            <a:pPr algn="just">
              <a:lnSpc>
                <a:spcPct val="150000"/>
              </a:lnSpc>
              <a:buSzPts val="1000"/>
              <a:buFont typeface="Symbol" pitchFamily="18" charset="2"/>
              <a:buChar char=""/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Продолжить более детальное изучение и картирование свалок в окрестностях села;</a:t>
            </a:r>
          </a:p>
          <a:p>
            <a:pPr algn="just">
              <a:lnSpc>
                <a:spcPct val="150000"/>
              </a:lnSpc>
              <a:buSzPts val="1000"/>
              <a:buFont typeface="Symbol" pitchFamily="18" charset="2"/>
              <a:buChar char=""/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Проводить разъяснительную работу с населением о вреде бесконтрольных стихийных свалок бытовых отходов, установить аншлаги и предупреждающие таблички;</a:t>
            </a:r>
          </a:p>
          <a:p>
            <a:pPr algn="just">
              <a:lnSpc>
                <a:spcPct val="150000"/>
              </a:lnSpc>
              <a:buSzPts val="1000"/>
              <a:buFont typeface="Symbol" pitchFamily="18" charset="2"/>
              <a:buChar char=""/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провести работы по вывозу отходов и провести рекультивацию мест несанкционированных свалках;</a:t>
            </a:r>
          </a:p>
          <a:p>
            <a:pPr algn="just">
              <a:lnSpc>
                <a:spcPct val="150000"/>
              </a:lnSpc>
              <a:buSzPts val="1000"/>
              <a:buFont typeface="Symbol" pitchFamily="18" charset="2"/>
              <a:buChar char=""/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Ужесточить наказание за загрязнение окружающей среды.</a:t>
            </a:r>
          </a:p>
          <a:p>
            <a:pPr algn="just">
              <a:lnSpc>
                <a:spcPct val="150000"/>
              </a:lnSpc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это позволит, на наш взгляд, ликвидировать несанкционированные свалки и существенно оздоровить окружающую среду нашего села.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indent="0" algn="just">
              <a:lnSpc>
                <a:spcPct val="150000"/>
              </a:lnSpc>
              <a:buClr>
                <a:srgbClr val="DD8047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Наша гипотеза полностью нашла подтверждение в ходе выполнения работы.</a:t>
            </a:r>
          </a:p>
          <a:p>
            <a:pPr indent="228600" algn="just">
              <a:lnSpc>
                <a:spcPct val="150000"/>
              </a:lnSpc>
              <a:buClr>
                <a:srgbClr val="DD8047"/>
              </a:buClr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обязательно продолжим более подробное изучение проблемы стихийных несанкционированных свалок и представим результаты работы в местную  администрацию. </a:t>
            </a:r>
          </a:p>
          <a:p>
            <a:pPr indent="228600" algn="just">
              <a:lnSpc>
                <a:spcPct val="150000"/>
              </a:lnSpc>
              <a:buClr>
                <a:srgbClr val="DD8047"/>
              </a:buClr>
            </a:pPr>
            <a:r>
              <a:rPr lang="ru-RU" sz="1800" dirty="0" smtClean="0">
                <a:solidFill>
                  <a:srgbClr val="002060"/>
                </a:solidFill>
              </a:rPr>
              <a:t>Завтрашний день Земли будет таким, каким мы  создадим его сегодня. Будем же беречь нашу Землю! Другой планеты у нас не будет!</a:t>
            </a:r>
          </a:p>
          <a:p>
            <a:pPr indent="228600"/>
            <a:endParaRPr lang="ru-RU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403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2276475"/>
            <a:ext cx="5648325" cy="3767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36" name="TextBox 2"/>
          <p:cNvSpPr txBox="1">
            <a:spLocks noChangeArrowheads="1"/>
          </p:cNvSpPr>
          <p:nvPr/>
        </p:nvSpPr>
        <p:spPr bwMode="auto">
          <a:xfrm>
            <a:off x="1835150" y="1436688"/>
            <a:ext cx="4968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600" b="1">
                <a:solidFill>
                  <a:srgbClr val="002060"/>
                </a:solidFill>
              </a:rPr>
              <a:t>Экологические акции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7625" y="1600200"/>
            <a:ext cx="6743700" cy="449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6083" name="Picture 2" descr="C:\Documents and Settings\Администратор\Мои документы\ф-ии\ФОТО класса\Для орбиса\Изображение 02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1600200"/>
            <a:ext cx="5994400" cy="44958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7107" name="Picture 2" descr="C:\Documents and Settings\Администратор\Мои документы\ф-ии\ФОТО класса\Для орбиса\Изображение 00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1600200"/>
            <a:ext cx="5994400" cy="44958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 txBox="1">
            <a:spLocks noChangeArrowheads="1"/>
          </p:cNvSpPr>
          <p:nvPr/>
        </p:nvSpPr>
        <p:spPr bwMode="auto">
          <a:xfrm>
            <a:off x="3048000" y="152400"/>
            <a:ext cx="4343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altLang="ru-RU" sz="4400" b="1">
              <a:solidFill>
                <a:srgbClr val="000099"/>
              </a:solidFill>
            </a:endParaRPr>
          </a:p>
        </p:txBody>
      </p:sp>
      <p:sp>
        <p:nvSpPr>
          <p:cNvPr id="26627" name="Rectangle 3"/>
          <p:cNvSpPr txBox="1">
            <a:spLocks noChangeArrowheads="1"/>
          </p:cNvSpPr>
          <p:nvPr/>
        </p:nvSpPr>
        <p:spPr bwMode="auto">
          <a:xfrm>
            <a:off x="152400" y="1371600"/>
            <a:ext cx="8667750" cy="534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19088" indent="449263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0" hangingPunct="0">
              <a:lnSpc>
                <a:spcPct val="150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Стихийные или несанкционированные свалки - проблема очень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актуальна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сегодняшний день. </a:t>
            </a:r>
          </a:p>
          <a:p>
            <a:pPr algn="just" eaLnBrk="0" hangingPunct="0">
              <a:lnSpc>
                <a:spcPct val="150000"/>
              </a:lnSpc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</a:pPr>
            <a:r>
              <a:rPr lang="ru-RU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 проблема послужила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толчком для изучения состояния стихийных свалок в ближайших окрестностях нашего села, их потенциальной опасности для окружающей природной среды и населения.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7651" name="Объект 2"/>
          <p:cNvSpPr>
            <a:spLocks noGrp="1"/>
          </p:cNvSpPr>
          <p:nvPr>
            <p:ph sz="quarter" idx="1"/>
          </p:nvPr>
        </p:nvSpPr>
        <p:spPr>
          <a:xfrm>
            <a:off x="0" y="1484313"/>
            <a:ext cx="9144000" cy="537368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Выявить несанкционированные, стихийные свалки в окрестностях нашего села. </a:t>
            </a: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Задачи: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Дать характеристику маршруту  исследования и выявить места свалок мусора с. </a:t>
            </a:r>
            <a:r>
              <a:rPr lang="ru-RU" sz="2000" dirty="0" err="1" smtClean="0">
                <a:solidFill>
                  <a:srgbClr val="002060"/>
                </a:solidFill>
              </a:rPr>
              <a:t>Могсохон</a:t>
            </a:r>
            <a:r>
              <a:rPr lang="ru-RU" sz="2000" dirty="0" smtClean="0">
                <a:solidFill>
                  <a:srgbClr val="002060"/>
                </a:solidFill>
              </a:rPr>
              <a:t>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Провести учет и картирование несанкционированных свалок;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Провести сравнительный анализ результатов состояния несанкционированных свалок по результатам исследований.</a:t>
            </a:r>
          </a:p>
          <a:p>
            <a:pPr algn="just">
              <a:lnSpc>
                <a:spcPct val="150000"/>
              </a:lnSpc>
            </a:pPr>
            <a:endParaRPr lang="ru-RU" sz="20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850" y="1412875"/>
            <a:ext cx="8820150" cy="5329238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Причины увеличения мусора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Можно назвать несколько причин увеличения мусора в последние годы:</a:t>
            </a:r>
          </a:p>
          <a:p>
            <a:pPr marL="0" indent="0" algn="just">
              <a:lnSpc>
                <a:spcPct val="150000"/>
              </a:lnSpc>
              <a:buFont typeface="Symbol" pitchFamily="18" charset="2"/>
              <a:buChar char="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рост производства товаров одноразового использования;</a:t>
            </a:r>
          </a:p>
          <a:p>
            <a:pPr marL="0" indent="0" algn="just">
              <a:lnSpc>
                <a:spcPct val="150000"/>
              </a:lnSpc>
              <a:buFont typeface="Symbol" pitchFamily="18" charset="2"/>
              <a:buChar char="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увеличение количества ярких, синтетических упаковок;</a:t>
            </a:r>
          </a:p>
          <a:p>
            <a:pPr marL="0" indent="0" algn="just">
              <a:lnSpc>
                <a:spcPct val="150000"/>
              </a:lnSpc>
              <a:buFont typeface="Symbol" pitchFamily="18" charset="2"/>
              <a:buChar char="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уровня жизни, позволяющие пригодные к использованию вещи заменять новыми.</a:t>
            </a:r>
          </a:p>
          <a:p>
            <a:pPr marL="0" indent="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388" y="1600200"/>
            <a:ext cx="8964612" cy="5141913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Font typeface="Wingdings" pitchFamily="2" charset="2"/>
              <a:buNone/>
              <a:tabLst>
                <a:tab pos="1857375" algn="l"/>
              </a:tabLst>
            </a:pP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Характеристика района исследования</a:t>
            </a:r>
            <a:endParaRPr lang="ru-RU" sz="18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50000"/>
              </a:lnSpc>
              <a:tabLst>
                <a:tab pos="1857375" algn="l"/>
              </a:tabLst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северной части маршрут № 1  пролегал по улице Нагорная, далее от улицы Нагорная в 400 метрах до подножия горы Ундэр Губээ.</a:t>
            </a:r>
          </a:p>
          <a:p>
            <a:pPr marL="0" indent="0" algn="just">
              <a:lnSpc>
                <a:spcPct val="150000"/>
              </a:lnSpc>
              <a:tabLst>
                <a:tab pos="1857375" algn="l"/>
              </a:tabLst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Восточная территория исследования включала маршрут с улицы Набережная до территории местности Тухэриг,  заканчивался маршрут № 2 на  летней овцеводческой стоянке.</a:t>
            </a:r>
          </a:p>
          <a:p>
            <a:pPr marL="0" indent="0" algn="just">
              <a:lnSpc>
                <a:spcPct val="150000"/>
              </a:lnSpc>
              <a:tabLst>
                <a:tab pos="1857375" algn="l"/>
              </a:tabLst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Маршрут № 3  южной территории  проходил от моста по улице Лесной, далее по проселочной дороге до развалин бывшего коровника. </a:t>
            </a:r>
          </a:p>
          <a:p>
            <a:pPr marL="0" indent="0" algn="just">
              <a:lnSpc>
                <a:spcPct val="150000"/>
              </a:lnSpc>
              <a:tabLst>
                <a:tab pos="1857375" algn="l"/>
              </a:tabLst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Маршрут № 4 в западной части села проходил от улицы Шагдарова, далее по проселочной дороге до опушки леса в местности Матар Гарса.</a:t>
            </a:r>
          </a:p>
          <a:p>
            <a:pPr marL="0" indent="0">
              <a:tabLst>
                <a:tab pos="1857375" algn="l"/>
              </a:tabLst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388" y="1600200"/>
            <a:ext cx="8785225" cy="4781550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Font typeface="Wingdings" pitchFamily="2" charset="2"/>
              <a:buNone/>
              <a:tabLst>
                <a:tab pos="457200" algn="l"/>
              </a:tabLst>
            </a:pP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работы</a:t>
            </a:r>
            <a:endParaRPr lang="ru-RU" sz="20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50000"/>
              </a:lnSpc>
              <a:tabLst>
                <a:tab pos="457200" algn="l"/>
              </a:tabLst>
            </a:pP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Исследуя окрестности села по </a:t>
            </a: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маршруту №1</a:t>
            </a: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нами проводился учет и картирование несанкционированных свалок по обе стороны дороги. По ходу следования было обнаружено по правой стороне дороги  одна несанкционированная свалка. У подножия горы находится скопления бытовых отходов, которые представлены в основном строительным мусором (битый кирпич, битое стекло, доски). Класс опасности – III КЛАСС, умеренно опасные 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789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63688"/>
            <a:ext cx="4065588" cy="2711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560513"/>
            <a:ext cx="3851275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11600"/>
            <a:ext cx="3262312" cy="244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678238"/>
            <a:ext cx="3973512" cy="267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8915" name="Объект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маршруту № 2 </a:t>
            </a:r>
            <a:r>
              <a:rPr lang="ru-RU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обе стороны дороги обнаружены хозяйственно-бытовые отходы - жестяные банки, битые бутылки, автомобильные шины, кучи навоза вывезенных недобросовестными гражданами нашего села. Класс опасности: II КЛАСС,  Высокоопасные.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993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8" y="1676400"/>
            <a:ext cx="4429125" cy="2952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447800"/>
            <a:ext cx="4248150" cy="340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бычная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.xml><?xml version="1.0" encoding="utf-8"?>
<a:themeOverride xmlns:a="http://schemas.openxmlformats.org/drawingml/2006/main">
  <a:clrScheme name="Обычная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518</Words>
  <Application>Microsoft Office PowerPoint</Application>
  <PresentationFormat>Экран 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Обычная</vt:lpstr>
      <vt:lpstr>1_Обычная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»    Научно-практическая  конференция  «Шаг в будущее»</dc:title>
  <dc:creator>Работа</dc:creator>
  <cp:lastModifiedBy>Mog_msosh</cp:lastModifiedBy>
  <cp:revision>38</cp:revision>
  <dcterms:created xsi:type="dcterms:W3CDTF">2017-01-28T14:03:27Z</dcterms:created>
  <dcterms:modified xsi:type="dcterms:W3CDTF">2022-03-14T01:51:47Z</dcterms:modified>
</cp:coreProperties>
</file>