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5" r:id="rId11"/>
    <p:sldId id="264" r:id="rId12"/>
    <p:sldId id="266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 varScale="1">
        <p:scale>
          <a:sx n="54" d="100"/>
          <a:sy n="54" d="100"/>
        </p:scale>
        <p:origin x="14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657" y="1547352"/>
            <a:ext cx="3024335" cy="4834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19202"/>
            <a:ext cx="2954688" cy="489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-99392"/>
            <a:ext cx="7772400" cy="1109985"/>
          </a:xfrm>
        </p:spPr>
        <p:txBody>
          <a:bodyPr/>
          <a:lstStyle/>
          <a:p>
            <a:r>
              <a:rPr lang="ru-RU" dirty="0">
                <a:solidFill>
                  <a:srgbClr val="663300"/>
                </a:solidFill>
              </a:rPr>
              <a:t>Михаил Федорович Романов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9592" y="764704"/>
            <a:ext cx="6400800" cy="694928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1613-1645гг</a:t>
            </a:r>
          </a:p>
        </p:txBody>
      </p:sp>
    </p:spTree>
    <p:extLst>
      <p:ext uri="{BB962C8B-B14F-4D97-AF65-F5344CB8AC3E}">
        <p14:creationId xmlns:p14="http://schemas.microsoft.com/office/powerpoint/2010/main" val="924951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88024" cy="3535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Объект 5" descr="http://slavyanskaya-kultura.ru/images/Zemskiy_sobor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924944"/>
            <a:ext cx="4572000" cy="395621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580112" y="116632"/>
            <a:ext cx="30243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Заседание боярской думы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4005064"/>
            <a:ext cx="34563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Земский собор </a:t>
            </a:r>
            <a:r>
              <a:rPr lang="en-US" sz="2400" dirty="0"/>
              <a:t>XVII</a:t>
            </a:r>
            <a:r>
              <a:rPr lang="ru-RU" sz="2400" dirty="0"/>
              <a:t> века</a:t>
            </a:r>
          </a:p>
          <a:p>
            <a:endParaRPr lang="ru-RU" sz="2400" dirty="0"/>
          </a:p>
          <a:p>
            <a:r>
              <a:rPr lang="ru-RU" sz="2400" dirty="0"/>
              <a:t>1613-1615гг</a:t>
            </a:r>
          </a:p>
          <a:p>
            <a:r>
              <a:rPr lang="ru-RU" sz="2400" dirty="0"/>
              <a:t>1616-1619гг.</a:t>
            </a:r>
          </a:p>
          <a:p>
            <a:r>
              <a:rPr lang="ru-RU" sz="2400" dirty="0"/>
              <a:t>1619-1622гг.</a:t>
            </a:r>
          </a:p>
        </p:txBody>
      </p:sp>
    </p:spTree>
    <p:extLst>
      <p:ext uri="{BB962C8B-B14F-4D97-AF65-F5344CB8AC3E}">
        <p14:creationId xmlns:p14="http://schemas.microsoft.com/office/powerpoint/2010/main" val="34795386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560" y="404664"/>
            <a:ext cx="6768752" cy="5191938"/>
          </a:xfrm>
        </p:spPr>
      </p:pic>
      <p:sp>
        <p:nvSpPr>
          <p:cNvPr id="2" name="TextBox 1"/>
          <p:cNvSpPr txBox="1"/>
          <p:nvPr/>
        </p:nvSpPr>
        <p:spPr>
          <a:xfrm>
            <a:off x="1187624" y="5776205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Назначение в уездные города воевод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522719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3302"/>
          </a:xfrm>
        </p:spPr>
      </p:pic>
    </p:spTree>
    <p:extLst>
      <p:ext uri="{BB962C8B-B14F-4D97-AF65-F5344CB8AC3E}">
        <p14:creationId xmlns:p14="http://schemas.microsoft.com/office/powerpoint/2010/main" val="37320564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04248" y="476672"/>
            <a:ext cx="2411760" cy="6048672"/>
          </a:xfrm>
        </p:spPr>
        <p:txBody>
          <a:bodyPr>
            <a:normAutofit fontScale="90000"/>
          </a:bodyPr>
          <a:lstStyle/>
          <a:p>
            <a:r>
              <a:rPr lang="ru-RU" sz="2000" b="1" dirty="0"/>
              <a:t>Первое упоминание </a:t>
            </a:r>
            <a:r>
              <a:rPr lang="ru-RU" sz="2000" dirty="0"/>
              <a:t>о нашем селе в дозорной книге Тотемского уезда относится к </a:t>
            </a:r>
            <a:r>
              <a:rPr lang="ru-RU" sz="2200" b="1" dirty="0">
                <a:solidFill>
                  <a:srgbClr val="CC0000"/>
                </a:solidFill>
              </a:rPr>
              <a:t>1619</a:t>
            </a:r>
            <a:r>
              <a:rPr lang="ru-RU" sz="2000" dirty="0"/>
              <a:t> г., как «…деревня, что была </a:t>
            </a:r>
            <a:r>
              <a:rPr lang="ru-RU" sz="2000" b="1" dirty="0"/>
              <a:t>пустошь Петрушинская </a:t>
            </a:r>
            <a:r>
              <a:rPr lang="ru-RU" sz="2000" dirty="0"/>
              <a:t>на Сухоне и на речке на Нюксенице. Деревня входила в </a:t>
            </a:r>
            <a:r>
              <a:rPr lang="ru-RU" sz="2000" b="1" dirty="0"/>
              <a:t>волость Уфтюгу Тотемского уезда</a:t>
            </a:r>
            <a:r>
              <a:rPr lang="ru-RU" sz="2000" dirty="0"/>
              <a:t>. Первыми жителями были семьи </a:t>
            </a:r>
            <a:r>
              <a:rPr lang="ru-RU" sz="2000" b="1" dirty="0"/>
              <a:t>Березиных, Баклановых, Голубцовых, Дмитриевых, Поповых</a:t>
            </a:r>
            <a:r>
              <a:rPr lang="ru-RU" sz="2000" dirty="0"/>
              <a:t>.»   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0" y="548680"/>
            <a:ext cx="6804819" cy="5904656"/>
          </a:xfrm>
        </p:spPr>
      </p:pic>
    </p:spTree>
    <p:extLst>
      <p:ext uri="{BB962C8B-B14F-4D97-AF65-F5344CB8AC3E}">
        <p14:creationId xmlns:p14="http://schemas.microsoft.com/office/powerpoint/2010/main" val="2690907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73131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«Те хоромы, что государь приказал, скоро отстроить нельзя, да и нечем. Денег в казне нет, и плотников мало, палаты и хоромы царские все без крыш, полов и лавок. Дверей и окошек нет, надобно </a:t>
            </a:r>
            <a:r>
              <a:rPr lang="ru-RU" sz="2400" b="1" dirty="0"/>
              <a:t>делать все новое</a:t>
            </a:r>
            <a:r>
              <a:rPr lang="ru-RU" sz="2400" dirty="0"/>
              <a:t>, а лесу пригодного скоро не добыть.»</a:t>
            </a:r>
          </a:p>
          <a:p>
            <a:pPr marL="0" indent="0">
              <a:buNone/>
            </a:pPr>
            <a:r>
              <a:rPr lang="ru-RU" sz="2400" dirty="0"/>
              <a:t>                                                         (ответ бояр Михаилу Романову 1613г.)</a:t>
            </a:r>
          </a:p>
          <a:p>
            <a:pPr marL="0" indent="0">
              <a:buNone/>
            </a:pPr>
            <a:endParaRPr lang="ru-RU" sz="2400" dirty="0"/>
          </a:p>
          <a:p>
            <a:r>
              <a:rPr lang="ru-RU" sz="2400" dirty="0"/>
              <a:t>«История первых лет царствования Михаила Романова обычно связывается с военными сражениями против поляков, литовцев, шведов и казаков… Однако за завесой непрекращающихся войн как-то в тени осталась другая, не менее важная, </a:t>
            </a:r>
            <a:r>
              <a:rPr lang="ru-RU" sz="2400" b="1" dirty="0"/>
              <a:t>созидательная </a:t>
            </a:r>
            <a:r>
              <a:rPr lang="ru-RU" sz="2400" dirty="0"/>
              <a:t>деятельность московского правительства…»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2400" dirty="0"/>
              <a:t>                                                                                                В.Н. Козляков                                                                                                  </a:t>
            </a:r>
          </a:p>
          <a:p>
            <a:r>
              <a:rPr lang="ru-RU" sz="2400" dirty="0"/>
              <a:t>«</a:t>
            </a:r>
            <a:r>
              <a:rPr lang="ru-RU" sz="2400" b="1" dirty="0"/>
              <a:t>Соха, топор и купеческий насад </a:t>
            </a:r>
            <a:r>
              <a:rPr lang="ru-RU" sz="2400" dirty="0"/>
              <a:t>(речное беспалубное деревянное судно) с </a:t>
            </a:r>
            <a:r>
              <a:rPr lang="ru-RU" sz="2400" b="1" dirty="0"/>
              <a:t>товаром-</a:t>
            </a:r>
            <a:r>
              <a:rPr lang="ru-RU" sz="2400" dirty="0"/>
              <a:t> вот истинные символы послесмутной эпохи»                                   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ru-RU" sz="2400" dirty="0"/>
              <a:t>                                                                                                 И.Л. Андреев</a:t>
            </a:r>
          </a:p>
        </p:txBody>
      </p:sp>
    </p:spTree>
    <p:extLst>
      <p:ext uri="{BB962C8B-B14F-4D97-AF65-F5344CB8AC3E}">
        <p14:creationId xmlns:p14="http://schemas.microsoft.com/office/powerpoint/2010/main" val="4063381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52736"/>
            <a:ext cx="2592288" cy="5715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88640"/>
            <a:ext cx="5273675" cy="549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47667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Трон М. Романова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211960" y="5877272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Теремной дворец в Кремле</a:t>
            </a:r>
          </a:p>
        </p:txBody>
      </p:sp>
    </p:spTree>
    <p:extLst>
      <p:ext uri="{BB962C8B-B14F-4D97-AF65-F5344CB8AC3E}">
        <p14:creationId xmlns:p14="http://schemas.microsoft.com/office/powerpoint/2010/main" val="23732782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7901"/>
            <a:ext cx="2791261" cy="575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2576"/>
            <a:ext cx="6661201" cy="463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28865"/>
            <a:ext cx="19442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    Газета «Куранты»</a:t>
            </a:r>
          </a:p>
          <a:p>
            <a:r>
              <a:rPr lang="ru-RU" sz="2400" dirty="0"/>
              <a:t>    1621г.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7904" y="5008875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«Книга Большому чертежу»</a:t>
            </a:r>
          </a:p>
          <a:p>
            <a:r>
              <a:rPr lang="ru-RU" sz="2400" dirty="0"/>
              <a:t>                      1627г .</a:t>
            </a:r>
          </a:p>
        </p:txBody>
      </p:sp>
    </p:spTree>
    <p:extLst>
      <p:ext uri="{BB962C8B-B14F-4D97-AF65-F5344CB8AC3E}">
        <p14:creationId xmlns:p14="http://schemas.microsoft.com/office/powerpoint/2010/main" val="394818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265" y="-304419"/>
            <a:ext cx="3707904" cy="7162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757145"/>
            <a:ext cx="4176464" cy="3410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84875" y="283242"/>
            <a:ext cx="43417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/>
              <a:t>   Часы Спасской башни              </a:t>
            </a:r>
          </a:p>
          <a:p>
            <a:r>
              <a:rPr lang="ru-RU" sz="2400" dirty="0"/>
              <a:t>         Московского Кремля</a:t>
            </a:r>
          </a:p>
          <a:p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400" dirty="0"/>
              <a:t>  Очки средневековой эпохи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02557"/>
            <a:ext cx="1940248" cy="3711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3291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14394"/>
            <a:ext cx="4776460" cy="392987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65954"/>
            <a:ext cx="3500280" cy="3292046"/>
          </a:xfrm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104456" cy="3489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34164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6300193" cy="45565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0"/>
            <a:ext cx="2699792" cy="4437112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2267744" cy="310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4581128"/>
            <a:ext cx="651621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Немецкая слобода в Москве           Голландец </a:t>
            </a:r>
          </a:p>
          <a:p>
            <a:r>
              <a:rPr lang="ru-RU" sz="2400" dirty="0"/>
              <a:t>                                                                 А. </a:t>
            </a:r>
            <a:r>
              <a:rPr lang="ru-RU" sz="2400" dirty="0" err="1"/>
              <a:t>Виниус</a:t>
            </a:r>
            <a:r>
              <a:rPr lang="ru-RU" sz="2400" dirty="0"/>
              <a:t>, </a:t>
            </a:r>
          </a:p>
          <a:p>
            <a:r>
              <a:rPr lang="ru-RU" sz="2400" dirty="0"/>
              <a:t>                                                                 владелец                   </a:t>
            </a:r>
          </a:p>
          <a:p>
            <a:r>
              <a:rPr lang="ru-RU" sz="2400" dirty="0"/>
              <a:t>                                                                 тульских </a:t>
            </a:r>
          </a:p>
          <a:p>
            <a:r>
              <a:rPr lang="ru-RU" sz="2400" dirty="0"/>
              <a:t>                                                                 заводов.</a:t>
            </a:r>
          </a:p>
          <a:p>
            <a:r>
              <a:rPr lang="ru-RU" sz="2400" dirty="0"/>
              <a:t>Полки иноземного строя</a:t>
            </a:r>
          </a:p>
          <a:p>
            <a:r>
              <a:rPr lang="ru-RU" sz="2400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2797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663300"/>
                </a:solidFill>
              </a:rPr>
              <a:t>Внутренняя политика М. Романова </a:t>
            </a:r>
            <a:br>
              <a:rPr lang="ru-RU" dirty="0"/>
            </a:br>
            <a:r>
              <a:rPr lang="ru-RU" sz="3600" dirty="0"/>
              <a:t>1613-1619гг      1619-1633гг     1633-1645гг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96493"/>
            <a:ext cx="3169816" cy="513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96492"/>
            <a:ext cx="3096344" cy="513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15723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Меры по выходу страны из кризиса Смуты.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8706" y="1740583"/>
            <a:ext cx="27363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Восстановление  </a:t>
            </a:r>
          </a:p>
          <a:p>
            <a:r>
              <a:rPr lang="ru-RU" sz="2800" dirty="0"/>
              <a:t>центральных </a:t>
            </a:r>
          </a:p>
          <a:p>
            <a:r>
              <a:rPr lang="ru-RU" sz="2800" dirty="0"/>
              <a:t>органов</a:t>
            </a:r>
          </a:p>
          <a:p>
            <a:r>
              <a:rPr lang="ru-RU" sz="2800" dirty="0"/>
              <a:t>управления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95551" y="1735493"/>
            <a:ext cx="21602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Примирение общества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32040" y="174058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Пополнение казны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020272" y="1700808"/>
            <a:ext cx="21237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Разрешение земельного вопроса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7562" y="4027711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   </a:t>
            </a:r>
            <a:r>
              <a:rPr lang="ru-RU" sz="4400" b="1" dirty="0">
                <a:solidFill>
                  <a:srgbClr val="FF0000"/>
                </a:solidFill>
              </a:rPr>
              <a:t>?                  ?               ?                 ?</a:t>
            </a:r>
          </a:p>
        </p:txBody>
      </p:sp>
    </p:spTree>
    <p:extLst>
      <p:ext uri="{BB962C8B-B14F-4D97-AF65-F5344CB8AC3E}">
        <p14:creationId xmlns:p14="http://schemas.microsoft.com/office/powerpoint/2010/main" val="35843872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240</TotalTime>
  <Words>300</Words>
  <Application>Microsoft Office PowerPoint</Application>
  <PresentationFormat>Экран (4:3)</PresentationFormat>
  <Paragraphs>45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Тема Office</vt:lpstr>
      <vt:lpstr>Михаил Федорович Романов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Внутренняя политика М. Романова  1613-1619гг      1619-1633гг     1633-1645гг</vt:lpstr>
      <vt:lpstr>Меры по выходу страны из кризиса Смуты.</vt:lpstr>
      <vt:lpstr>Презентация PowerPoint</vt:lpstr>
      <vt:lpstr>Презентация PowerPoint</vt:lpstr>
      <vt:lpstr>Презентация PowerPoint</vt:lpstr>
      <vt:lpstr>Первое упоминание о нашем селе в дозорной книге Тотемского уезда относится к 1619 г., как «…деревня, что была пустошь Петрушинская на Сухоне и на речке на Нюксенице. Деревня входила в волость Уфтюгу Тотемского уезда. Первыми жителями были семьи Березиных, Баклановых, Голубцовых, Дмитриевых, Поповых.»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Федорович Романов</dc:title>
  <cp:revision>21</cp:revision>
  <dcterms:created xsi:type="dcterms:W3CDTF">2018-03-15T13:26:19Z</dcterms:created>
  <dcterms:modified xsi:type="dcterms:W3CDTF">2020-05-08T17:54:08Z</dcterms:modified>
</cp:coreProperties>
</file>