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99" r:id="rId2"/>
    <p:sldId id="388" r:id="rId3"/>
    <p:sldId id="400" r:id="rId4"/>
    <p:sldId id="398" r:id="rId5"/>
    <p:sldId id="413" r:id="rId6"/>
    <p:sldId id="404" r:id="rId7"/>
    <p:sldId id="407" r:id="rId8"/>
    <p:sldId id="265" r:id="rId9"/>
    <p:sldId id="267" r:id="rId10"/>
    <p:sldId id="264" r:id="rId11"/>
    <p:sldId id="392" r:id="rId12"/>
    <p:sldId id="393" r:id="rId13"/>
    <p:sldId id="351" r:id="rId14"/>
    <p:sldId id="352" r:id="rId15"/>
    <p:sldId id="353" r:id="rId16"/>
    <p:sldId id="406" r:id="rId17"/>
    <p:sldId id="293" r:id="rId18"/>
    <p:sldId id="375" r:id="rId19"/>
    <p:sldId id="371" r:id="rId20"/>
    <p:sldId id="414" r:id="rId21"/>
    <p:sldId id="417" r:id="rId22"/>
    <p:sldId id="415" r:id="rId23"/>
    <p:sldId id="315" r:id="rId24"/>
    <p:sldId id="316" r:id="rId25"/>
    <p:sldId id="411" r:id="rId26"/>
    <p:sldId id="296" r:id="rId2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824" autoAdjust="0"/>
    <p:restoredTop sz="73386" autoAdjust="0"/>
  </p:normalViewPr>
  <p:slideViewPr>
    <p:cSldViewPr>
      <p:cViewPr varScale="1">
        <p:scale>
          <a:sx n="62" d="100"/>
          <a:sy n="62" d="100"/>
        </p:scale>
        <p:origin x="10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3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554FF2-1E7A-4A68-8061-C179646C15AD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6F5F0D-3863-4C55-B7AD-B04F0B3C32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209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lvl="0" indent="0" algn="just">
              <a:buNone/>
            </a:pPr>
            <a:r>
              <a:rPr lang="ru-RU" sz="1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башкир, как и для всех кочевых народов, войлок служил  на протяжении всей жизни. Люди рождались и умирали на войлоке, одевались в войлочную одежду, укрывали коней войлочной попоной. Войлок, согласно традиционным представлениям, оберегал от злых духов и вражеских сил, спасал от зноя и холода.</a:t>
            </a:r>
          </a:p>
          <a:p>
            <a:pPr marL="12700" lvl="0" indent="0" algn="just" eaLnBrk="1" hangingPunct="1">
              <a:buFontTx/>
              <a:buNone/>
            </a:pP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Важное место в быту башкир-скотоводов занимало  изготовление кошм и ковров. Войлоками покрывали купол и решётчатые стены юрты</a:t>
            </a:r>
            <a:r>
              <a:rPr lang="ru-RU" altLang="ru-RU" sz="1400" dirty="0">
                <a:latin typeface="Times New Roman" panose="02020603050405020304" pitchFamily="18" charset="0"/>
                <a:cs typeface="Microsoft Sans Serif" panose="020B0604020202020204" pitchFamily="34" charset="0"/>
              </a:rPr>
              <a:t>, а к</a:t>
            </a:r>
            <a:r>
              <a:rPr lang="ru-RU" alt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ош­мами и паласами устилали пол и дощатые нары. </a:t>
            </a:r>
            <a:endParaRPr lang="ru-RU" alt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569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2700" lvl="0" indent="0" algn="just" eaLnBrk="1" hangingPunct="1"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Процесс изготовления войлока был достаточно трудоёмким. </a:t>
            </a:r>
          </a:p>
          <a:p>
            <a:pPr marL="12700" lvl="0" indent="0" algn="just" eaLnBrk="1" hangingPunct="1"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Перед стрижкой овец загоняли в реку, далее шерсть очищали вручную, обирая колючки и сортировали.</a:t>
            </a:r>
            <a:endParaRPr lang="ru-RU" alt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700" lvl="0" indent="0" algn="just" eaLnBrk="1" hangingPunct="1">
              <a:buFontTx/>
              <a:buNone/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Затем шерсть трепали и чесали и, слегка разобрав, раскла­дывали на рогоже. </a:t>
            </a:r>
            <a:endParaRPr lang="ru-RU" alt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323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До наших дней в южных башкирских аулах сохранились  древние способы изготовления войлоков вручную. Для украшения  старинных кошм использовалась шерсть природных цветов.  Иногда шерсть окрашивали природными красителями: листьями берёзы, крапивы или корой дуба.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680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 defTabSz="0" eaLnBrk="1" hangingPunct="1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ru-RU" sz="12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Произнеся слово «войлок» вспоминается детство, зима, хруст снега под ногами и теплые мягкие валеночки. В современном мире войлочные изделия столь же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актуальны, как и в прошлые времена. Они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заняли одно из главных мест в нашем гардеробе. Начиная от одежды и обуви (пальто, уютные шали, фантастические шляпки и украшения)</a:t>
            </a: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ru-RU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675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 заканчивая изысканными предметами интерьера (картины, вазы, абажуры, покрывала, кресла и многое другое</a:t>
            </a:r>
            <a:r>
              <a:rPr lang="ru-RU" sz="1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341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Microsoft Sans Serif" pitchFamily="34" charset="0"/>
              </a:rPr>
              <a:t>Сегодня заго­ворили о лечебных свойствах войлочных изделий.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Так,  шерстяные варежки снимают усталость и боль в руках, </a:t>
            </a:r>
            <a:r>
              <a:rPr lang="ru-RU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войлочные стельки позволяют избавиться от плоскостопия и других изменений стопы. Согревающий шерстяной пояс используется при болях в спине, пояснице, травмах, при работе на сквозняке.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alt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D6F5F0D-3863-4C55-B7AD-B04F0B3C32D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25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1740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531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079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4079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52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880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343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9026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393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7535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21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74570CFB-A781-40A4-A4BD-8097F06B1EEC}" type="datetimeFigureOut">
              <a:rPr lang="ru-RU" smtClean="0"/>
              <a:t>20.09.2022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C2CFF744-D2CE-4BB0-BC9B-BF280CBA8B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79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jpeg"/><Relationship Id="rId7" Type="http://schemas.openxmlformats.org/officeDocument/2006/relationships/hyperlink" Target="http://images.yandex.ru/yandsearch?source=wiz&amp;text=%D0%B2%D0%BE%D0%B9%D0%BB%D0%BE%D0%BA%20%D0%BC%D0%B5%D0%B1%D0%B5%D0%BB%D1%8C%20%D0%BA%D0%B0%D1%80%D1%82%D0%B8%D0%BD%D0%BA%D0%B8&amp;noreask=1&amp;pos=0&amp;rpt=simage&amp;lr=172&amp;uinfo=sw-1349-sh-643-fw-1124-fh-448-pd-1&amp;img_url=http://www.mnogomebel.ru/_mod_files/ce_images/news/vojlok.jp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source=wiz&amp;text=%D0%B2%D0%BE%D0%B9%D0%BB%D0%BE%D0%BA%20%D1%81%D1%82%D0%B5%D0%BB%D1%8C%D0%BA%D0%B8%20%D0%BB%D0%B5%D1%87%D0%B5%D0%B1%D0%BD%D1%8B%D0%B5%20%D0%BA%D0%B0%D1%80%D1%82%D0%B8%D0%BD%D0%BA%D0%B8&amp;noreask=1&amp;pos=1&amp;rpt=simage&amp;lr=172&amp;uinfo=sw-1349-sh-643-fw-1124-fh-448-pd-1&amp;img_url=http://www.kreitspb.ru/upload/iblock/c11/1%20edvdoj.jpg" TargetMode="External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://images.yandex.ru/yandsearch?source=wiz&amp;uinfo=sw-1349-sh-643-fw-1124-fh-448-pd-1&amp;p=2&amp;text=%D0%B2%D0%BE%D0%B9%D0%BB%D0%BE%D0%BA%20%D0%B2%20%D0%BB%D0%B5%D1%87%D0%B5%D0%B1%D0%BD%D1%8B%D1%85%20%D1%86%D0%B5%D0%BB%D1%8F%D1%85%20%D0%BA%D0%B0%D1%80%D1%82%D0%B8%D0%BD%D0%BA%D0%B8&amp;noreask=1&amp;pos=79&amp;rpt=simage&amp;lr=172&amp;img_url=http://rustrico.ru/d/70731/d/2236.jpg" TargetMode="Externa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vk.com/video-131013359_456239103?access_key=f813b0e7b3995c515d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hyperlink" Target="https://youtu.be/secn4gHD440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yandex.ru/yandsearch?p=4&amp;text=%D1%81%D1%82%D1%80%D0%B8%D0%B6%D0%BA%D0%B0%20%D0%BE%D0%B2%D0%B5%D1%86&amp;pos=121&amp;uinfo=sw-1349-sh-643-fw-1124-fh-448-pd-1&amp;rpt=simage&amp;img_url=http://vrachline.ru/sites/default/files/imagecache/post_img_100x100/11_13.jpg" TargetMode="External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1%87%D0%B5%D1%81%D0%B0%D0%BD%D0%B8%D0%B5%20%D1%88%D0%B5%D1%80%D1%81%D1%82%D0%B8%20&amp;pos=8&amp;uinfo=sw-1349-sh-643-fw-1124-fh-448-pd-1&amp;rpt=simage&amp;img_url=http://nberidra.narod.ru/img/p43_dsc06424.jpg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1484784"/>
            <a:ext cx="7848872" cy="13681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sz="4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1C189E5-F7FF-4A5D-ACD7-701DC373B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40" y="2986937"/>
            <a:ext cx="3792091" cy="359694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61E493-E489-464A-AAC4-9376EE4A4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476672"/>
            <a:ext cx="4320480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11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90F7872-6B36-4F64-BAFD-8FA4EB83D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923112" cy="5334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Традиции и современность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53BB9B5-53A6-4C7E-B0A9-78B949308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764704"/>
            <a:ext cx="2216407" cy="1944216"/>
          </a:xfrm>
          <a:prstGeom prst="rect">
            <a:avLst/>
          </a:prstGeom>
        </p:spPr>
      </p:pic>
      <p:pic>
        <p:nvPicPr>
          <p:cNvPr id="9" name="Рисунок 4" descr="http://marta-club.ru/sites/default/files/styles/big_body/public/field/image/odezh_i_ob_iz_voyloka_1.jpg">
            <a:extLst>
              <a:ext uri="{FF2B5EF4-FFF2-40B4-BE49-F238E27FC236}">
                <a16:creationId xmlns:a16="http://schemas.microsoft.com/office/drawing/2014/main" id="{62487F61-F8AD-41B3-917D-A0AD336DCC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4" t="22200" r="18906" b="5922"/>
          <a:stretch>
            <a:fillRect/>
          </a:stretch>
        </p:blipFill>
        <p:spPr bwMode="auto">
          <a:xfrm>
            <a:off x="2195736" y="1340768"/>
            <a:ext cx="2157413" cy="243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071FC95-D3AD-497B-AE53-92BB15F814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060848"/>
            <a:ext cx="2117813" cy="2996952"/>
          </a:xfrm>
          <a:prstGeom prst="rect">
            <a:avLst/>
          </a:prstGeom>
        </p:spPr>
      </p:pic>
      <p:pic>
        <p:nvPicPr>
          <p:cNvPr id="13" name="Рисунок 5" descr="http://cs1.livemaster.ru/foto/175x175/2b21057106-aksessuary-shlyapka-tuman-roza-prodano.jpg">
            <a:extLst>
              <a:ext uri="{FF2B5EF4-FFF2-40B4-BE49-F238E27FC236}">
                <a16:creationId xmlns:a16="http://schemas.microsoft.com/office/drawing/2014/main" id="{AC794253-D04E-4031-A52A-0F2E1B2CB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2438400" cy="237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A751484-797D-4EFF-9487-211F212B345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4221088"/>
            <a:ext cx="3528392" cy="2092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059DB7A-5FAE-4A96-B202-0DB384CBC5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59777" y="756448"/>
            <a:ext cx="2332367" cy="2204864"/>
          </a:xfrm>
          <a:prstGeom prst="rect">
            <a:avLst/>
          </a:prstGeom>
        </p:spPr>
      </p:pic>
      <p:sp>
        <p:nvSpPr>
          <p:cNvPr id="7170" name="Rectangle 2">
            <a:extLst>
              <a:ext uri="{FF2B5EF4-FFF2-40B4-BE49-F238E27FC236}">
                <a16:creationId xmlns:a16="http://schemas.microsoft.com/office/drawing/2014/main" id="{890F7872-6B36-4F64-BAFD-8FA4EB83D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6923112" cy="5334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Традиции и современность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1189C7-BA32-42E9-B70B-70E408FB7A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1512168" cy="235948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CF7BDB9-4356-4D4F-B07F-B8525B5CFD4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6" t="11630" r="9213" b="7820"/>
          <a:stretch/>
        </p:blipFill>
        <p:spPr>
          <a:xfrm>
            <a:off x="3491880" y="1772816"/>
            <a:ext cx="1576137" cy="22980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A443110-B0E9-4567-B8AA-7A4183812A7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924944"/>
            <a:ext cx="2880320" cy="2160240"/>
          </a:xfrm>
          <a:prstGeom prst="rect">
            <a:avLst/>
          </a:prstGeom>
        </p:spPr>
      </p:pic>
      <p:pic>
        <p:nvPicPr>
          <p:cNvPr id="14" name="Рисунок 7" descr="http://img-fotki.yandex.ru/get/5820/47658569.4/0_787c2_35683708_L">
            <a:hlinkClick r:id="rId7"/>
            <a:extLst>
              <a:ext uri="{FF2B5EF4-FFF2-40B4-BE49-F238E27FC236}">
                <a16:creationId xmlns:a16="http://schemas.microsoft.com/office/drawing/2014/main" id="{DE2949FC-62AF-456F-8B1C-90BB22ABF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93096"/>
            <a:ext cx="2133600" cy="20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941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>
            <a:extLst>
              <a:ext uri="{FF2B5EF4-FFF2-40B4-BE49-F238E27FC236}">
                <a16:creationId xmlns:a16="http://schemas.microsoft.com/office/drawing/2014/main" id="{D589A8BD-DC5F-440B-9798-CDF09ABBB8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260648"/>
            <a:ext cx="4906888" cy="864097"/>
          </a:xfrm>
        </p:spPr>
        <p:txBody>
          <a:bodyPr>
            <a:normAutofit fontScale="85000" lnSpcReduction="20000"/>
          </a:bodyPr>
          <a:lstStyle/>
          <a:p>
            <a:pPr indent="0" algn="just">
              <a:buFontTx/>
              <a:buNone/>
            </a:pPr>
            <a:endParaRPr lang="ru-RU" alt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FontTx/>
              <a:buNone/>
            </a:pPr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Лечебные свойства войлока</a:t>
            </a:r>
          </a:p>
        </p:txBody>
      </p:sp>
      <p:pic>
        <p:nvPicPr>
          <p:cNvPr id="4" name="Рисунок 5" descr="http://ortomirtumen.ru/d/415295/d/578950603_6.jpg">
            <a:hlinkClick r:id="rId3"/>
            <a:extLst>
              <a:ext uri="{FF2B5EF4-FFF2-40B4-BE49-F238E27FC236}">
                <a16:creationId xmlns:a16="http://schemas.microsoft.com/office/drawing/2014/main" id="{47DAD87D-30D4-488A-BA66-98CA487E0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28800"/>
            <a:ext cx="2590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6" descr="http://rustrico.ru/d/70731/d/2236.jpg">
            <a:hlinkClick r:id="rId5"/>
            <a:extLst>
              <a:ext uri="{FF2B5EF4-FFF2-40B4-BE49-F238E27FC236}">
                <a16:creationId xmlns:a16="http://schemas.microsoft.com/office/drawing/2014/main" id="{C1A163BB-C1B1-4169-BF10-8D8398D83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8" t="17816" b="7095"/>
          <a:stretch>
            <a:fillRect/>
          </a:stretch>
        </p:blipFill>
        <p:spPr bwMode="auto">
          <a:xfrm>
            <a:off x="4355976" y="4005064"/>
            <a:ext cx="36576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4965418-5891-44A8-8EE7-D576DE639E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5656" y="1412776"/>
            <a:ext cx="2737341" cy="273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26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688632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этап:</a:t>
            </a: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наших картин мы решили выбрать цветочную композицию, так как в дальнейшем мы будем дарить их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нашим педагогам и ветеранам, гостям и спонсорам, нашим выпускникам</a:t>
            </a: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" indent="0" algn="ctr">
              <a:buNone/>
              <a:defRPr/>
            </a:pPr>
            <a:r>
              <a:rPr lang="ru-RU" sz="24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этой работы мы использовали Интернет и выбрали 2 варианта:</a:t>
            </a:r>
          </a:p>
          <a:p>
            <a:pPr marL="34290" indent="0">
              <a:buNone/>
              <a:defRPr/>
            </a:pPr>
            <a:endParaRPr lang="ru-RU" sz="2400" b="1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" indent="0">
              <a:buNone/>
              <a:defRPr/>
            </a:pPr>
            <a:r>
              <a:rPr lang="ru-RU" sz="24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 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2BF5E03-67CF-4D30-8968-854FC2EB00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4077072"/>
            <a:ext cx="1656184" cy="217268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E984DE-B365-4929-99D1-5BCFA31B0F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4221088"/>
            <a:ext cx="2493480" cy="1871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122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764704"/>
            <a:ext cx="8229600" cy="4896544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1800" dirty="0">
                <a:latin typeface="Times New Roman" pitchFamily="18" charset="0"/>
              </a:rPr>
              <a:t>	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Далее мы </a:t>
            </a:r>
            <a:r>
              <a:rPr lang="ru-RU" sz="2400">
                <a:solidFill>
                  <a:schemeClr val="tx1"/>
                </a:solidFill>
                <a:latin typeface="Times New Roman" pitchFamily="18" charset="0"/>
              </a:rPr>
              <a:t>подготовили 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исходные материалы и инструменты:</a:t>
            </a: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эскиз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шерсть;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поролон;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иглы для </a:t>
            </a:r>
            <a:r>
              <a:rPr lang="ru-RU" sz="2400" dirty="0" err="1">
                <a:solidFill>
                  <a:schemeClr val="tx1"/>
                </a:solidFill>
                <a:latin typeface="Times New Roman" pitchFamily="18" charset="0"/>
              </a:rPr>
              <a:t>фелтинга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;</a:t>
            </a:r>
          </a:p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ткань для основы</a:t>
            </a:r>
          </a:p>
          <a:p>
            <a:pPr eaLnBrk="1" hangingPunct="1">
              <a:defRPr/>
            </a:pPr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 eaLnBrk="1" hangingPunct="1">
              <a:buNone/>
              <a:defRPr/>
            </a:pPr>
            <a:endParaRPr lang="ru-RU" dirty="0"/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4479647" y="7072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350">
              <a:solidFill>
                <a:srgbClr val="000000"/>
              </a:solidFill>
            </a:endParaRPr>
          </a:p>
        </p:txBody>
      </p:sp>
      <p:sp>
        <p:nvSpPr>
          <p:cNvPr id="21508" name="Rectangle 9"/>
          <p:cNvSpPr>
            <a:spLocks noChangeArrowheads="1"/>
          </p:cNvSpPr>
          <p:nvPr/>
        </p:nvSpPr>
        <p:spPr bwMode="auto">
          <a:xfrm>
            <a:off x="4479647" y="2753894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350">
              <a:solidFill>
                <a:srgbClr val="000000"/>
              </a:solidFill>
            </a:endParaRPr>
          </a:p>
        </p:txBody>
      </p:sp>
      <p:sp>
        <p:nvSpPr>
          <p:cNvPr id="21509" name="Rectangle 13"/>
          <p:cNvSpPr>
            <a:spLocks noChangeArrowheads="1"/>
          </p:cNvSpPr>
          <p:nvPr/>
        </p:nvSpPr>
        <p:spPr bwMode="auto">
          <a:xfrm>
            <a:off x="4708247" y="2764609"/>
            <a:ext cx="184731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350">
              <a:solidFill>
                <a:srgbClr val="000000"/>
              </a:solidFill>
            </a:endParaRPr>
          </a:p>
        </p:txBody>
      </p:sp>
      <p:pic>
        <p:nvPicPr>
          <p:cNvPr id="21510" name="Рисунок 9" descr="10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5" r="15932"/>
          <a:stretch>
            <a:fillRect/>
          </a:stretch>
        </p:blipFill>
        <p:spPr bwMode="auto">
          <a:xfrm>
            <a:off x="5364088" y="1700808"/>
            <a:ext cx="310539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221088"/>
            <a:ext cx="2765774" cy="1580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2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93096"/>
            <a:ext cx="2437356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9A3852-F008-44B2-BC47-58EFC56155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4787" y="3822477"/>
            <a:ext cx="2571750" cy="192881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5E0F76-0126-419C-9EA3-3F7BD13D5D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9" t="11228" r="17900" b="28947"/>
          <a:stretch/>
        </p:blipFill>
        <p:spPr>
          <a:xfrm>
            <a:off x="3419872" y="1196752"/>
            <a:ext cx="1948027" cy="256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402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042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Приступая к работе необходимы трудолюбие и  терпение, так как сухое валяние – трудоёмкий процесс. Он состоит из следующих этапов: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1.Выкладываем зелёную шерсть на основе, одновременно формируя и добавляя лепестки. </a:t>
            </a:r>
          </a:p>
          <a:p>
            <a:pPr marL="0" indent="0">
              <a:buNone/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37DAC5-C887-47DD-990A-7387072A9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56865" y="2987951"/>
            <a:ext cx="2808312" cy="2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883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229600" cy="4520427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должны выполнить главные элементы нашей композиции – розы.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Возьмём  две длинные пряди красной и розовой шерсти, затем их перекрутим. Это и будет основой нашей розы.  Затем добавим центральный бутон.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D206756-6DB9-469D-925C-3014E8C89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2924944"/>
            <a:ext cx="1903711" cy="257403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9A19366-67B2-4F59-93AD-337D2E865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996952"/>
            <a:ext cx="2520280" cy="230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931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620688"/>
            <a:ext cx="7560840" cy="72007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</a:p>
          <a:p>
            <a:pPr>
              <a:buNone/>
            </a:pPr>
            <a:endParaRPr lang="ru-RU" sz="3600" dirty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b="1" dirty="0"/>
          </a:p>
          <a:p>
            <a:pPr>
              <a:buNone/>
            </a:pPr>
            <a:endParaRPr lang="ru-RU" sz="36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E7BE5B8-F9E2-4312-98BE-A51D427B2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484784"/>
            <a:ext cx="5420457" cy="406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896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9726" y="404665"/>
            <a:ext cx="8422754" cy="604867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Правила ТБ при работе иглами для </a:t>
            </a:r>
            <a:r>
              <a:rPr lang="ru-RU" sz="28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фелтинга</a:t>
            </a:r>
            <a:r>
              <a:rPr lang="ru-RU" sz="2800" b="1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algn="ctr"/>
            <a:endParaRPr lang="ru-RU" sz="2800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3200" i="1" dirty="0">
                <a:solidFill>
                  <a:srgbClr val="000000"/>
                </a:solidFill>
                <a:latin typeface="Times New Roman"/>
                <a:ea typeface="Times New Roman"/>
              </a:rPr>
              <a:t>Использовать в работе толстую поролоновую губку. </a:t>
            </a:r>
          </a:p>
          <a:p>
            <a:pPr lvl="0">
              <a:buFont typeface="+mj-lt"/>
              <a:buAutoNum type="arabicPeriod"/>
            </a:pPr>
            <a:r>
              <a:rPr lang="ru-RU" sz="3200" i="1" dirty="0">
                <a:solidFill>
                  <a:srgbClr val="000000"/>
                </a:solidFill>
                <a:latin typeface="Times New Roman"/>
                <a:ea typeface="Times New Roman"/>
              </a:rPr>
              <a:t>Проколы иглой для валяния необходимо делать аккуратно.</a:t>
            </a:r>
            <a:endParaRPr lang="ru-RU" sz="3200" i="1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3200" i="1" dirty="0">
                <a:solidFill>
                  <a:srgbClr val="000000"/>
                </a:solidFill>
                <a:latin typeface="Times New Roman"/>
                <a:ea typeface="Times New Roman"/>
              </a:rPr>
              <a:t>Держать иглу  необходимо перпендикулярно плоскости валяния, иначе она может застрять и сломаться.</a:t>
            </a:r>
            <a:endParaRPr lang="ru-RU" sz="3200" i="1" dirty="0">
              <a:latin typeface="Courier New"/>
              <a:ea typeface="Times New Roman"/>
            </a:endParaRPr>
          </a:p>
          <a:p>
            <a:pPr lvl="0">
              <a:buFont typeface="+mj-lt"/>
              <a:buAutoNum type="arabicPeriod"/>
            </a:pPr>
            <a:r>
              <a:rPr lang="ru-RU" sz="3200" i="1" dirty="0">
                <a:solidFill>
                  <a:srgbClr val="000000"/>
                </a:solidFill>
                <a:latin typeface="Times New Roman"/>
                <a:ea typeface="Times New Roman"/>
              </a:rPr>
              <a:t>Не держать рабочую заготовку на весу, так как можно уколоться.</a:t>
            </a:r>
            <a:endParaRPr lang="ru-RU" sz="3200" i="1" dirty="0">
              <a:latin typeface="Courier New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3620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3"/>
          <p:cNvSpPr>
            <a:spLocks noChangeArrowheads="1" noChangeShapeType="1" noTextEdit="1"/>
          </p:cNvSpPr>
          <p:nvPr/>
        </p:nvSpPr>
        <p:spPr bwMode="auto">
          <a:xfrm>
            <a:off x="2195736" y="404664"/>
            <a:ext cx="4929188" cy="123952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>
              <a:buNone/>
            </a:pPr>
            <a:r>
              <a:rPr lang="ru-RU" sz="27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критерии   оценки</a:t>
            </a:r>
          </a:p>
          <a:p>
            <a:pPr algn="ctr" rtl="0">
              <a:buNone/>
            </a:pPr>
            <a:endParaRPr lang="ru-RU" sz="27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198264" y="3145756"/>
            <a:ext cx="4533206" cy="58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401630" y="2993918"/>
            <a:ext cx="4299339" cy="56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331640" y="1700808"/>
            <a:ext cx="6623137" cy="3589445"/>
          </a:xfrm>
        </p:spPr>
        <p:txBody>
          <a:bodyPr>
            <a:normAutofit/>
          </a:bodyPr>
          <a:lstStyle/>
          <a:p>
            <a:pPr marL="385763" indent="-385763">
              <a:buAutoNum type="arabicPeriod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Готовность к уроку;</a:t>
            </a:r>
          </a:p>
          <a:p>
            <a:pPr marL="385763" indent="-385763">
              <a:buAutoNum type="arabicPeriod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рабочего места;</a:t>
            </a:r>
          </a:p>
          <a:p>
            <a:pPr marL="385763" indent="-385763">
              <a:buAutoNum type="arabicPeriod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правил техники безопасности;</a:t>
            </a:r>
          </a:p>
          <a:p>
            <a:pPr marL="385763" indent="-385763">
              <a:buAutoNum type="arabicPeriod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выполненной работы;</a:t>
            </a:r>
          </a:p>
          <a:p>
            <a:pPr marL="385763" indent="-385763">
              <a:buAutoNum type="arabicPeriod"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Взаимопомощь, </a:t>
            </a:r>
            <a:r>
              <a:rPr 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взаимоподдержка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36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1484784"/>
            <a:ext cx="7848872" cy="13681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sz="4000" dirty="0"/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69D328D6-93EE-4211-A416-BB378B123558}"/>
              </a:ext>
            </a:extLst>
          </p:cNvPr>
          <p:cNvSpPr txBox="1">
            <a:spLocks/>
          </p:cNvSpPr>
          <p:nvPr/>
        </p:nvSpPr>
        <p:spPr>
          <a:xfrm>
            <a:off x="539552" y="1988840"/>
            <a:ext cx="8136904" cy="3672408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2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так важно сохранять культурные традиции и обычаи своего народа?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00000"/>
              </a:lnSpc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v"/>
            </a:pP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defTabSz="457200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Tx/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тема нашего урока связана с культурными традициями и обычаями башкирского народа?</a:t>
            </a:r>
            <a:endParaRPr lang="en-US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defTabSz="457200">
              <a:lnSpc>
                <a:spcPct val="100000"/>
              </a:lnSpc>
              <a:spcBef>
                <a:spcPts val="0"/>
              </a:spcBef>
              <a:buClrTx/>
              <a:buSzTx/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457200" indent="-457200">
              <a:lnSpc>
                <a:spcPct val="100000"/>
              </a:lnSpc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Font typeface="Corbel" pitchFamily="34" charset="0"/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E345C-53F1-4B3A-AD9F-BC202B1C32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04665"/>
            <a:ext cx="143648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832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5576" y="260648"/>
            <a:ext cx="7560840" cy="58404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Самоанализ: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Справились ли вы с практической работой?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Всё ли у вас получилось? 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Были ли трудности?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Была ли тема «Войлоковаляние» для вас интересна?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Будете вы продолжать изучать эту тему самостоятельно?</a:t>
            </a:r>
          </a:p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Понравился ли вам урок?</a:t>
            </a:r>
          </a:p>
          <a:p>
            <a:pPr>
              <a:buNone/>
            </a:pPr>
            <a:endParaRPr lang="ru-RU" sz="3600" dirty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b="1" dirty="0"/>
          </a:p>
          <a:p>
            <a:pPr>
              <a:buNone/>
            </a:pPr>
            <a:endParaRPr lang="ru-RU" sz="3600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BF2D3D3-4316-49DA-95D0-47D6B41C17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5157192"/>
            <a:ext cx="504182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49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851920" y="404664"/>
            <a:ext cx="1800200" cy="50405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Итог:</a:t>
            </a:r>
          </a:p>
          <a:p>
            <a:pPr>
              <a:buNone/>
            </a:pPr>
            <a:endParaRPr lang="ru-RU" sz="3600" dirty="0">
              <a:solidFill>
                <a:schemeClr val="tx1"/>
              </a:solidFill>
            </a:endParaRPr>
          </a:p>
          <a:p>
            <a:pPr>
              <a:buNone/>
            </a:pPr>
            <a:endParaRPr lang="ru-RU" sz="3600" b="1" dirty="0"/>
          </a:p>
          <a:p>
            <a:pPr>
              <a:buNone/>
            </a:pPr>
            <a:endParaRPr lang="ru-RU" sz="36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B400892-737D-9331-848B-2ACEE5ABF4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556792"/>
            <a:ext cx="4250275" cy="25202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5ECBF72-1692-1B53-FC6C-3E6D7364AC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4088" y="1484784"/>
            <a:ext cx="3456384" cy="2592288"/>
          </a:xfrm>
          <a:prstGeom prst="rect">
            <a:avLst/>
          </a:prstGeom>
        </p:spPr>
      </p:pic>
      <p:sp>
        <p:nvSpPr>
          <p:cNvPr id="2" name="Содержимое 2">
            <a:extLst>
              <a:ext uri="{FF2B5EF4-FFF2-40B4-BE49-F238E27FC236}">
                <a16:creationId xmlns:a16="http://schemas.microsoft.com/office/drawing/2014/main" id="{4BAF6893-D577-2CCE-8F21-F27EA1DA5CA4}"/>
              </a:ext>
            </a:extLst>
          </p:cNvPr>
          <p:cNvSpPr txBox="1">
            <a:spLocks/>
          </p:cNvSpPr>
          <p:nvPr/>
        </p:nvSpPr>
        <p:spPr>
          <a:xfrm>
            <a:off x="323528" y="4941168"/>
            <a:ext cx="8640960" cy="792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165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5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35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2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orbel" pitchFamily="34" charset="0"/>
              <a:buNone/>
            </a:pP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https://vk.com/video-131013359_456239103?access_key=f813b0e7b3995c515d</a:t>
            </a:r>
            <a:endParaRPr lang="ru-RU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Corbel" pitchFamily="34" charset="0"/>
              <a:buNone/>
            </a:pPr>
            <a:endParaRPr lang="ru-RU" sz="2000" dirty="0">
              <a:solidFill>
                <a:srgbClr val="0070C0"/>
              </a:solidFill>
            </a:endParaRPr>
          </a:p>
          <a:p>
            <a:pPr>
              <a:buFont typeface="Corbel" pitchFamily="34" charset="0"/>
              <a:buNone/>
            </a:pPr>
            <a:endParaRPr lang="ru-RU" sz="2400" b="1" dirty="0"/>
          </a:p>
          <a:p>
            <a:pPr>
              <a:buFont typeface="Corbel" pitchFamily="34" charset="0"/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83022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648AE2-D853-471F-B15E-B891D7DE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4077072"/>
            <a:ext cx="7406640" cy="1356360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https://youtu.be/secn4gHD440</a:t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AE812A1C-7AD4-47F7-8367-CDC1107AAD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5816" y="1052736"/>
            <a:ext cx="3670110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34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476672"/>
            <a:ext cx="7616180" cy="864096"/>
          </a:xfrm>
        </p:spPr>
        <p:txBody>
          <a:bodyPr>
            <a:noAutofit/>
          </a:bodyPr>
          <a:lstStyle/>
          <a:p>
            <a:pPr algn="ctr"/>
            <a:r>
              <a:rPr lang="ru-RU" altLang="ru-RU" sz="2800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Повторение. </a:t>
            </a:r>
            <a:r>
              <a:rPr lang="ru-RU" altLang="ru-RU" sz="2800" b="1" i="1" dirty="0">
                <a:solidFill>
                  <a:schemeClr val="accent5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Декоративно-прикладное творчество башкирского народа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655786"/>
            <a:ext cx="8502619" cy="4437510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3000" b="1" i="1" dirty="0">
                <a:solidFill>
                  <a:srgbClr val="CC1089"/>
                </a:solidFill>
                <a:latin typeface="Times New Roman"/>
                <a:ea typeface="Times New Roman"/>
              </a:rPr>
              <a:t>1. Что называют орнаментом?</a:t>
            </a:r>
          </a:p>
          <a:p>
            <a:pPr marL="34290" indent="0" algn="just">
              <a:buNone/>
            </a:pP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а) Это ряд повторяющихся стежков на ткани.</a:t>
            </a:r>
          </a:p>
          <a:p>
            <a:pPr marL="34290" indent="0" algn="just">
              <a:buNone/>
            </a:pPr>
            <a:r>
              <a:rPr lang="ru-RU" sz="2600" dirty="0">
                <a:solidFill>
                  <a:srgbClr val="000000"/>
                </a:solidFill>
                <a:latin typeface="Times New Roman"/>
                <a:ea typeface="Times New Roman"/>
              </a:rPr>
              <a:t>б) Это узор, предназначенный для украшения различных предметов, в котором декоративные элементы повторяются много раз.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  <a:endParaRPr lang="ru-RU" sz="2200" b="1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r>
              <a:rPr lang="ru-RU" sz="3000" b="1" i="1" dirty="0">
                <a:solidFill>
                  <a:srgbClr val="CC1089"/>
                </a:solidFill>
                <a:latin typeface="Times New Roman"/>
                <a:ea typeface="Times New Roman"/>
              </a:rPr>
              <a:t>2. Определите по рисунку тип  башкирского орнамента.</a:t>
            </a:r>
          </a:p>
          <a:p>
            <a:pPr algn="just"/>
            <a:r>
              <a:rPr lang="ru-RU" sz="22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</a:p>
          <a:p>
            <a:pPr algn="just"/>
            <a:r>
              <a:rPr lang="ru-RU" sz="15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</a:p>
          <a:p>
            <a:pPr algn="just"/>
            <a:r>
              <a:rPr lang="ru-RU" sz="1500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</a:p>
          <a:p>
            <a:pPr marL="337185" algn="just"/>
            <a:r>
              <a:rPr lang="ru-RU" sz="15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</a:p>
          <a:p>
            <a:pPr algn="just"/>
            <a:r>
              <a:rPr lang="ru-RU" sz="1500" dirty="0">
                <a:solidFill>
                  <a:srgbClr val="000000"/>
                </a:solidFill>
                <a:latin typeface="Times New Roman"/>
                <a:ea typeface="Times New Roman"/>
              </a:rPr>
              <a:t> </a:t>
            </a:r>
          </a:p>
          <a:p>
            <a:pPr algn="just"/>
            <a:r>
              <a:rPr lang="ru-RU" sz="1500" dirty="0">
                <a:solidFill>
                  <a:srgbClr val="000000"/>
                </a:solidFill>
                <a:latin typeface="Times New Roman"/>
                <a:ea typeface="Times New Roman"/>
              </a:rPr>
              <a:t>     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1"/>
          <a:stretch/>
        </p:blipFill>
        <p:spPr bwMode="auto">
          <a:xfrm>
            <a:off x="7236296" y="3140968"/>
            <a:ext cx="1635063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63"/>
          <a:stretch/>
        </p:blipFill>
        <p:spPr bwMode="auto">
          <a:xfrm>
            <a:off x="2915816" y="4005064"/>
            <a:ext cx="275116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876597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76672"/>
            <a:ext cx="80648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CC10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Что означали данные знаки-символы в башкирском орнаменте?</a:t>
            </a: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>
                <a:solidFill>
                  <a:srgbClr val="CC10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Что означали данные цвета в башкирском орнаменте?</a:t>
            </a:r>
          </a:p>
          <a:p>
            <a:endParaRPr lang="ru-RU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Зеленый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_______________________;</a:t>
            </a:r>
          </a:p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Красный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_______________________;</a:t>
            </a:r>
          </a:p>
          <a:p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Желтый - 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3E48AC4-62B5-469E-BE9A-3E25ECC6E55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51" t="8814" r="13729" b="6441"/>
          <a:stretch/>
        </p:blipFill>
        <p:spPr>
          <a:xfrm>
            <a:off x="3779912" y="1628800"/>
            <a:ext cx="1576111" cy="13681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ABD906-E373-4D44-B116-BFF63D9B32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628800"/>
            <a:ext cx="1438158" cy="15818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FF8147A-10D1-4B00-AFE9-A351AACAB6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772816"/>
            <a:ext cx="2857500" cy="100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6947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61257598-7C4D-44C0-80E6-90B92F686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1560" y="1268760"/>
            <a:ext cx="8280920" cy="49685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 квест-задание по теме: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«Декоративно-прикладное творчество башкирского народа» </a:t>
            </a:r>
            <a:endParaRPr lang="ru-RU" sz="280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D18B27C-BD6F-4EB0-8302-8311470D6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974" t="42888" b="16315"/>
          <a:stretch/>
        </p:blipFill>
        <p:spPr>
          <a:xfrm>
            <a:off x="2123728" y="764704"/>
            <a:ext cx="5123600" cy="7200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B6C22C-ACC1-493D-862F-D9DA92459A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62" b="82011"/>
          <a:stretch/>
        </p:blipFill>
        <p:spPr>
          <a:xfrm>
            <a:off x="2339752" y="4797152"/>
            <a:ext cx="5040560" cy="100398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61257598-7C4D-44C0-80E6-90B92F686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9592" y="1844824"/>
            <a:ext cx="7848872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/>
                </a:solidFill>
              </a:rPr>
              <a:t>СПАСИБО ЗА ВНИМАНИЕ!</a:t>
            </a:r>
          </a:p>
          <a:p>
            <a:pPr marL="0" indent="0" algn="ctr">
              <a:buNone/>
            </a:pPr>
            <a:endParaRPr lang="ru-RU" sz="32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CCB9A0D-3427-4020-87A0-8FFB302C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4221088"/>
            <a:ext cx="5041829" cy="100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95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47664" y="1484784"/>
            <a:ext cx="7848872" cy="136815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sz="4000" dirty="0"/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69D328D6-93EE-4211-A416-BB378B123558}"/>
              </a:ext>
            </a:extLst>
          </p:cNvPr>
          <p:cNvSpPr txBox="1">
            <a:spLocks/>
          </p:cNvSpPr>
          <p:nvPr/>
        </p:nvSpPr>
        <p:spPr>
          <a:xfrm>
            <a:off x="611560" y="2636912"/>
            <a:ext cx="8208912" cy="288032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2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Ключевое слово нашей темы –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Вспомним, что такое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571500" indent="-571500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этапов он состоит? И какой этап мы выполняем сегодня?</a:t>
            </a:r>
          </a:p>
          <a:p>
            <a:pPr marL="571500" indent="-571500">
              <a:lnSpc>
                <a:spcPct val="100000"/>
              </a:lnSpc>
              <a:buFont typeface="Wingdings" panose="05000000000000000000" pitchFamily="2" charset="2"/>
              <a:buChar char="v"/>
            </a:pPr>
            <a:endParaRPr lang="ru-RU" sz="4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E345C-53F1-4B3A-AD9F-BC202B1C32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476672"/>
            <a:ext cx="1791579" cy="1526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EAD14E68-D095-4666-8D6C-347548F89A2B}"/>
              </a:ext>
            </a:extLst>
          </p:cNvPr>
          <p:cNvSpPr txBox="1">
            <a:spLocks/>
          </p:cNvSpPr>
          <p:nvPr/>
        </p:nvSpPr>
        <p:spPr>
          <a:xfrm>
            <a:off x="683568" y="260648"/>
            <a:ext cx="7848872" cy="29523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5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</a:t>
            </a:r>
          </a:p>
          <a:p>
            <a:pPr algn="ctr">
              <a:lnSpc>
                <a:spcPct val="150000"/>
              </a:lnSpc>
            </a:pPr>
            <a:r>
              <a:rPr lang="ru-RU" sz="5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 </a:t>
            </a:r>
          </a:p>
          <a:p>
            <a:pPr algn="ctr">
              <a:lnSpc>
                <a:spcPct val="150000"/>
              </a:lnSpc>
            </a:pPr>
            <a:r>
              <a:rPr lang="ru-RU" sz="5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«Панно из шерсти».</a:t>
            </a:r>
          </a:p>
          <a:p>
            <a:pPr algn="ctr">
              <a:lnSpc>
                <a:spcPct val="150000"/>
              </a:lnSpc>
            </a:pPr>
            <a:r>
              <a:rPr lang="ru-RU" sz="53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проекта</a:t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C20FA42-20E6-4177-802C-82340D8B33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996952"/>
            <a:ext cx="2242613" cy="303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34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EAD14E68-D095-4666-8D6C-347548F89A2B}"/>
              </a:ext>
            </a:extLst>
          </p:cNvPr>
          <p:cNvSpPr txBox="1">
            <a:spLocks/>
          </p:cNvSpPr>
          <p:nvPr/>
        </p:nvSpPr>
        <p:spPr>
          <a:xfrm>
            <a:off x="539552" y="32705"/>
            <a:ext cx="8136904" cy="60486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lvl="0" indent="-137160" algn="ctr"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3400" b="1" dirty="0">
              <a:solidFill>
                <a:srgbClr val="000000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171450" lvl="0" indent="-137160" algn="ctr"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r>
              <a:rPr lang="ru-RU" sz="3400" b="1" dirty="0">
                <a:solidFill>
                  <a:srgbClr val="000000"/>
                </a:solidFill>
                <a:latin typeface="Times New Roman" pitchFamily="18" charset="0"/>
                <a:ea typeface="+mn-ea"/>
                <a:cs typeface="+mn-cs"/>
              </a:rPr>
              <a:t>АКТУАЛЬНОСТЬ</a:t>
            </a:r>
          </a:p>
          <a:p>
            <a:pPr marL="171450" lvl="0" indent="-137160" algn="ctr"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600" dirty="0">
              <a:solidFill>
                <a:srgbClr val="000000"/>
              </a:solidFill>
              <a:latin typeface="Times New Roman" pitchFamily="18" charset="0"/>
              <a:ea typeface="+mn-ea"/>
              <a:cs typeface="+mn-cs"/>
            </a:endParaRP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r>
              <a:rPr lang="ru-RU" sz="19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19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38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38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endParaRPr lang="ru-RU" sz="3800" dirty="0">
              <a:solidFill>
                <a:srgbClr val="333333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r>
              <a:rPr lang="ru-RU" sz="38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нашей школе накоплено много полезных и добрых традиций. Среди них:</a:t>
            </a: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r>
              <a:rPr lang="ru-RU" sz="38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-оформление школы-интерната детскими творческими работами,  </a:t>
            </a:r>
          </a:p>
          <a:p>
            <a:pPr marL="34290" lvl="0" algn="just">
              <a:lnSpc>
                <a:spcPct val="120000"/>
              </a:lnSpc>
              <a:spcBef>
                <a:spcPts val="1000"/>
              </a:spcBef>
              <a:buClr>
                <a:srgbClr val="A6B727"/>
              </a:buClr>
              <a:buSzPct val="80000"/>
              <a:defRPr/>
            </a:pPr>
            <a:r>
              <a:rPr lang="ru-RU" sz="3800" dirty="0">
                <a:solidFill>
                  <a:srgbClr val="333333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-выполнение подарков и сувениров нашим педагогам и ветеранам, гостям и спонсорам, нашим выпускникам.  </a:t>
            </a:r>
            <a:endParaRPr lang="ru-RU" sz="3800" b="1" i="1" dirty="0">
              <a:solidFill>
                <a:srgbClr val="A6B72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81212AD-5833-422E-B89C-1943F804C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764704"/>
            <a:ext cx="2738628" cy="2264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82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7584" y="620688"/>
            <a:ext cx="7848872" cy="504056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sz="4000" dirty="0"/>
          </a:p>
        </p:txBody>
      </p:sp>
      <p:sp>
        <p:nvSpPr>
          <p:cNvPr id="5" name="Объект 3">
            <a:extLst>
              <a:ext uri="{FF2B5EF4-FFF2-40B4-BE49-F238E27FC236}">
                <a16:creationId xmlns:a16="http://schemas.microsoft.com/office/drawing/2014/main" id="{69D328D6-93EE-4211-A416-BB378B123558}"/>
              </a:ext>
            </a:extLst>
          </p:cNvPr>
          <p:cNvSpPr txBox="1">
            <a:spLocks/>
          </p:cNvSpPr>
          <p:nvPr/>
        </p:nvSpPr>
        <p:spPr>
          <a:xfrm>
            <a:off x="539552" y="2348880"/>
            <a:ext cx="8280920" cy="3384376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37160" algn="l" defTabSz="6858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54864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75438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920120" indent="-13716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1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3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15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1700000" indent="-171450" algn="l" defTabSz="685800" rtl="0" eaLnBrk="1" latinLnBrk="0" hangingPunct="1">
              <a:lnSpc>
                <a:spcPct val="90000"/>
              </a:lnSpc>
              <a:spcBef>
                <a:spcPts val="150"/>
              </a:spcBef>
              <a:spcAft>
                <a:spcPts val="3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Задачи: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1.Обобщить знания об истории войлоковаляния на территории Башкортостана.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Выполнить панно из шерсти в технике сухого валяния, а также презентацию творческого проекта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A6B727"/>
              </a:buClr>
              <a:buSzPct val="80000"/>
              <a:buFont typeface="Corbe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A9B3D883-E8B0-451F-8771-DCE78AC8C588}"/>
              </a:ext>
            </a:extLst>
          </p:cNvPr>
          <p:cNvSpPr txBox="1">
            <a:spLocks/>
          </p:cNvSpPr>
          <p:nvPr/>
        </p:nvSpPr>
        <p:spPr>
          <a:xfrm>
            <a:off x="539552" y="548680"/>
            <a:ext cx="8208912" cy="158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b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ru-RU" sz="1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завершить панно «Роза» и выполнить</a:t>
            </a:r>
            <a:r>
              <a:rPr lang="ru-RU" sz="12800" noProof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презентацию проекта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A6B727"/>
                </a:solidFill>
                <a:effectLst/>
                <a:uLnTx/>
                <a:uFillTx/>
                <a:latin typeface="Corbel" panose="020B0503020204020204"/>
                <a:ea typeface="+mj-ea"/>
                <a:cs typeface="+mj-cs"/>
              </a:rPr>
            </a:b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A6B727"/>
              </a:solidFill>
              <a:effectLst/>
              <a:uLnTx/>
              <a:uFillTx/>
              <a:latin typeface="Corbel" panose="020B0503020204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51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890F7872-6B36-4F64-BAFD-8FA4EB83D9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/>
          <a:lstStyle/>
          <a:p>
            <a:pPr algn="ctr" eaLnBrk="1" hangingPunct="1"/>
            <a:r>
              <a:rPr lang="ru-RU" altLang="ru-RU" sz="32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Из  истории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EE8129C-DB19-4A07-B6DA-233B83DD4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2259251" cy="284569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FBEB5E-C9E5-42CF-B9A9-E08F1C5B2D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268760"/>
            <a:ext cx="3101230" cy="2636912"/>
          </a:xfrm>
          <a:prstGeom prst="rect">
            <a:avLst/>
          </a:prstGeom>
        </p:spPr>
      </p:pic>
      <p:pic>
        <p:nvPicPr>
          <p:cNvPr id="12" name="Рисунок 6" descr="2">
            <a:extLst>
              <a:ext uri="{FF2B5EF4-FFF2-40B4-BE49-F238E27FC236}">
                <a16:creationId xmlns:a16="http://schemas.microsoft.com/office/drawing/2014/main" id="{9585E857-F840-4640-9666-E0150F457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03" t="53960" r="5299" b="-2"/>
          <a:stretch>
            <a:fillRect/>
          </a:stretch>
        </p:blipFill>
        <p:spPr bwMode="auto">
          <a:xfrm>
            <a:off x="4283968" y="2420888"/>
            <a:ext cx="3505200" cy="2636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3" descr="C:\Users\1\Desktop\image_6.jpg">
            <a:extLst>
              <a:ext uri="{FF2B5EF4-FFF2-40B4-BE49-F238E27FC236}">
                <a16:creationId xmlns:a16="http://schemas.microsoft.com/office/drawing/2014/main" id="{35FED4B9-F84D-413E-B550-DB0556B1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93096"/>
            <a:ext cx="2952328" cy="2250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05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Рисунок 3" descr="http://vrachline.ru/sites/default/files/imagecache/post_img_100x100/11_13.jpg">
            <a:hlinkClick r:id="rId3"/>
            <a:extLst>
              <a:ext uri="{FF2B5EF4-FFF2-40B4-BE49-F238E27FC236}">
                <a16:creationId xmlns:a16="http://schemas.microsoft.com/office/drawing/2014/main" id="{C8CEA8E4-70B5-4DEC-B80F-15BD0C888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2590800" cy="230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Рисунок 4" descr="http://nberidra.narod.ru/images/p43_dsc06476.jpg">
            <a:extLst>
              <a:ext uri="{FF2B5EF4-FFF2-40B4-BE49-F238E27FC236}">
                <a16:creationId xmlns:a16="http://schemas.microsoft.com/office/drawing/2014/main" id="{9D4B2758-9FBF-4F30-A18F-E09A8A781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700808"/>
            <a:ext cx="2643188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Рисунок 5" descr="http://nberidra.narod.ru/images/p43_dsc06424.jpg">
            <a:hlinkClick r:id="rId6"/>
            <a:extLst>
              <a:ext uri="{FF2B5EF4-FFF2-40B4-BE49-F238E27FC236}">
                <a16:creationId xmlns:a16="http://schemas.microsoft.com/office/drawing/2014/main" id="{74189C03-787A-49D2-A509-F4A2ABBDF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64904"/>
            <a:ext cx="269546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7BFF58C9-0C44-4034-A6DB-B9DC479922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404664"/>
            <a:ext cx="8496944" cy="4176464"/>
          </a:xfrm>
        </p:spPr>
        <p:txBody>
          <a:bodyPr>
            <a:normAutofit/>
          </a:bodyPr>
          <a:lstStyle/>
          <a:p>
            <a:pPr marL="3429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                  </a:t>
            </a:r>
          </a:p>
          <a:p>
            <a:pPr marL="3429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трепало</a:t>
            </a:r>
          </a:p>
          <a:p>
            <a:pPr marL="3429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                                      </a:t>
            </a:r>
          </a:p>
          <a:p>
            <a:pPr marL="34290" indent="0">
              <a:buNone/>
            </a:pPr>
            <a:r>
              <a:rPr lang="ru-RU" dirty="0">
                <a:solidFill>
                  <a:schemeClr val="tx1"/>
                </a:solidFill>
              </a:rPr>
              <a:t>                                                                                                                        чесало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8A0F3EA6-0688-4AF9-8355-E28A88556A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457200"/>
            <a:ext cx="8229600" cy="5673725"/>
          </a:xfrm>
        </p:spPr>
        <p:txBody>
          <a:bodyPr>
            <a:normAutofit/>
          </a:bodyPr>
          <a:lstStyle/>
          <a:p>
            <a:pPr marL="12700" indent="0" algn="just" eaLnBrk="1" hangingPunct="1"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	</a:t>
            </a:r>
            <a:endParaRPr lang="ru-RU" altLang="ru-RU" sz="2400" dirty="0">
              <a:latin typeface="Times New Roman" panose="02020603050405020304" pitchFamily="18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Microsoft Sans Serif" panose="020B0604020202020204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Microsoft Sans Serif" panose="020B0604020202020204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Microsoft Sans Serif" panose="020B0604020202020204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Microsoft Sans Serif" panose="020B0604020202020204" pitchFamily="34" charset="0"/>
            </a:endParaRPr>
          </a:p>
          <a:p>
            <a:pPr marL="12700" indent="0" eaLnBrk="1" hangingPunct="1">
              <a:buFontTx/>
              <a:buNone/>
            </a:pPr>
            <a:endParaRPr lang="ru-RU" altLang="ru-RU" sz="2400" dirty="0">
              <a:solidFill>
                <a:srgbClr val="000000"/>
              </a:solidFill>
              <a:latin typeface="Times New Roman" panose="02020603050405020304" pitchFamily="18" charset="0"/>
              <a:cs typeface="Microsoft Sans Serif" panose="020B0604020202020204" pitchFamily="34" charset="0"/>
            </a:endParaRPr>
          </a:p>
          <a:p>
            <a:pPr marL="12700" indent="0" eaLnBrk="1" hangingPunct="1"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Microsoft Sans Serif" panose="020B0604020202020204" pitchFamily="34" charset="0"/>
              </a:rPr>
              <a:t>	</a:t>
            </a:r>
            <a:endParaRPr lang="ru-RU" altLang="ru-RU" sz="2400" dirty="0">
              <a:latin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4F81BA1-0C76-4770-9667-22EA5CF8A3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284984"/>
            <a:ext cx="3672408" cy="230913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86838B6-AAC2-40CD-A701-F0EF5AC9DD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584" y="3356992"/>
            <a:ext cx="3353091" cy="2347163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7AE4C4B-BC18-499E-A688-E90CF5B2F9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784" y="548680"/>
            <a:ext cx="3853006" cy="2566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1556</TotalTime>
  <Words>925</Words>
  <Application>Microsoft Office PowerPoint</Application>
  <PresentationFormat>Экран (4:3)</PresentationFormat>
  <Paragraphs>134</Paragraphs>
  <Slides>26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Corbel</vt:lpstr>
      <vt:lpstr>Courier New</vt:lpstr>
      <vt:lpstr>Impact</vt:lpstr>
      <vt:lpstr>Times New Roman</vt:lpstr>
      <vt:lpstr>Wingdings</vt:lpstr>
      <vt:lpstr>Базис</vt:lpstr>
      <vt:lpstr>              </vt:lpstr>
      <vt:lpstr>              </vt:lpstr>
      <vt:lpstr>              </vt:lpstr>
      <vt:lpstr>Презентация PowerPoint</vt:lpstr>
      <vt:lpstr>Презентация PowerPoint</vt:lpstr>
      <vt:lpstr>     Цель:        </vt:lpstr>
      <vt:lpstr>Из  истории</vt:lpstr>
      <vt:lpstr>Презентация PowerPoint</vt:lpstr>
      <vt:lpstr>Презентация PowerPoint</vt:lpstr>
      <vt:lpstr>Традиции и современность</vt:lpstr>
      <vt:lpstr>Традиции и современность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https://youtu.be/secn4gHD440 </vt:lpstr>
      <vt:lpstr>Повторение. Декоративно-прикладное творчество башкирского народа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ПРОИЗВОДСТВО</dc:title>
  <dc:creator>admin</dc:creator>
  <cp:lastModifiedBy>Галия Галия</cp:lastModifiedBy>
  <cp:revision>122</cp:revision>
  <cp:lastPrinted>2022-01-27T03:37:43Z</cp:lastPrinted>
  <dcterms:created xsi:type="dcterms:W3CDTF">2016-09-18T13:09:00Z</dcterms:created>
  <dcterms:modified xsi:type="dcterms:W3CDTF">2022-09-20T02:49:04Z</dcterms:modified>
</cp:coreProperties>
</file>