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0" r:id="rId1"/>
  </p:sldMasterIdLst>
  <p:sldIdLst>
    <p:sldId id="276" r:id="rId2"/>
    <p:sldId id="278" r:id="rId3"/>
    <p:sldId id="270" r:id="rId4"/>
    <p:sldId id="271" r:id="rId5"/>
    <p:sldId id="272" r:id="rId6"/>
    <p:sldId id="275" r:id="rId7"/>
    <p:sldId id="273" r:id="rId8"/>
    <p:sldId id="274"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115" d="100"/>
          <a:sy n="115" d="100"/>
        </p:scale>
        <p:origin x="20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3005769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1063797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91351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1546481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465785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19530224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3519372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706148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409316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2575DFD-674F-4EC5-959E-2598114DBAD7}" type="datetimeFigureOut">
              <a:rPr lang="ru-RU" smtClean="0"/>
              <a:t>03.04.2024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264614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2575DFD-674F-4EC5-959E-2598114DBAD7}" type="datetimeFigureOut">
              <a:rPr lang="ru-RU" smtClean="0"/>
              <a:t>03.04.2024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3468713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2575DFD-674F-4EC5-959E-2598114DBAD7}" type="datetimeFigureOut">
              <a:rPr lang="ru-RU" smtClean="0"/>
              <a:t>03.04.2024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238648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2575DFD-674F-4EC5-959E-2598114DBAD7}" type="datetimeFigureOut">
              <a:rPr lang="ru-RU" smtClean="0"/>
              <a:t>03.04.2024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792728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75DFD-674F-4EC5-959E-2598114DBAD7}" type="datetimeFigureOut">
              <a:rPr lang="ru-RU" smtClean="0"/>
              <a:t>03.04.2024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2748429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2575DFD-674F-4EC5-959E-2598114DBAD7}" type="datetimeFigureOut">
              <a:rPr lang="ru-RU" smtClean="0"/>
              <a:t>03.04.2024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281293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2575DFD-674F-4EC5-959E-2598114DBAD7}" type="datetimeFigureOut">
              <a:rPr lang="ru-RU" smtClean="0"/>
              <a:t>03.04.2024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37E86A5-582C-4CB7-83BB-3052B368079F}" type="slidenum">
              <a:rPr lang="ru-RU" smtClean="0"/>
              <a:t>‹#›</a:t>
            </a:fld>
            <a:endParaRPr lang="ru-RU"/>
          </a:p>
        </p:txBody>
      </p:sp>
    </p:spTree>
    <p:extLst>
      <p:ext uri="{BB962C8B-B14F-4D97-AF65-F5344CB8AC3E}">
        <p14:creationId xmlns:p14="http://schemas.microsoft.com/office/powerpoint/2010/main" val="404531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2575DFD-674F-4EC5-959E-2598114DBAD7}" type="datetimeFigureOut">
              <a:rPr lang="ru-RU" smtClean="0"/>
              <a:t>03.04.2024</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B37E86A5-582C-4CB7-83BB-3052B368079F}" type="slidenum">
              <a:rPr lang="ru-RU" smtClean="0"/>
              <a:t>‹#›</a:t>
            </a:fld>
            <a:endParaRPr lang="ru-RU"/>
          </a:p>
        </p:txBody>
      </p:sp>
    </p:spTree>
    <p:extLst>
      <p:ext uri="{BB962C8B-B14F-4D97-AF65-F5344CB8AC3E}">
        <p14:creationId xmlns:p14="http://schemas.microsoft.com/office/powerpoint/2010/main" val="3518577117"/>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2149" y="135774"/>
            <a:ext cx="8596668" cy="1327266"/>
          </a:xfrm>
        </p:spPr>
        <p:txBody>
          <a:bodyPr>
            <a:normAutofit/>
          </a:bodyPr>
          <a:lstStyle/>
          <a:p>
            <a:pPr algn="ctr"/>
            <a:r>
              <a:rPr lang="ru-RU" b="1" dirty="0" smtClean="0">
                <a:latin typeface="Times New Roman" panose="02020603050405020304" pitchFamily="18" charset="0"/>
                <a:cs typeface="Times New Roman" panose="02020603050405020304" pitchFamily="18" charset="0"/>
              </a:rPr>
              <a:t>Проект </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«Первая помощь»</a:t>
            </a:r>
            <a:endParaRPr lang="ru-RU" b="1"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2455455" y="1365139"/>
            <a:ext cx="5787561" cy="3256638"/>
          </a:xfrm>
          <a:prstGeom prst="rect">
            <a:avLst/>
          </a:prstGeom>
        </p:spPr>
      </p:pic>
      <p:sp>
        <p:nvSpPr>
          <p:cNvPr id="4" name="Прямоугольник 3"/>
          <p:cNvSpPr/>
          <p:nvPr/>
        </p:nvSpPr>
        <p:spPr>
          <a:xfrm>
            <a:off x="2147016" y="6314548"/>
            <a:ext cx="6096000" cy="369332"/>
          </a:xfrm>
          <a:prstGeom prst="rect">
            <a:avLst/>
          </a:prstGeom>
        </p:spPr>
        <p:txBody>
          <a:bodyPr>
            <a:spAutoFit/>
          </a:bodyPr>
          <a:lstStyle/>
          <a:p>
            <a:pPr algn="ctr"/>
            <a:r>
              <a:rPr lang="ru-RU" b="1" dirty="0" smtClean="0">
                <a:solidFill>
                  <a:schemeClr val="accent6">
                    <a:lumMod val="75000"/>
                  </a:schemeClr>
                </a:solidFill>
                <a:latin typeface="Times New Roman" panose="02020603050405020304" pitchFamily="18" charset="0"/>
                <a:cs typeface="Times New Roman" panose="02020603050405020304" pitchFamily="18" charset="0"/>
              </a:rPr>
              <a:t>2024 год</a:t>
            </a:r>
            <a:endParaRPr lang="ru-RU"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980217" y="4739597"/>
            <a:ext cx="3366656" cy="2062103"/>
          </a:xfrm>
          <a:prstGeom prst="rect">
            <a:avLst/>
          </a:prstGeom>
        </p:spPr>
        <p:txBody>
          <a:bodyPr wrap="square">
            <a:spAutoFit/>
          </a:bodyPr>
          <a:lstStyle/>
          <a:p>
            <a:r>
              <a:rPr lang="ru-RU" sz="1600" b="1" dirty="0" smtClean="0">
                <a:solidFill>
                  <a:schemeClr val="accent6">
                    <a:lumMod val="75000"/>
                  </a:schemeClr>
                </a:solidFill>
                <a:latin typeface="Times New Roman" panose="02020603050405020304" pitchFamily="18" charset="0"/>
                <a:cs typeface="Times New Roman" panose="02020603050405020304" pitchFamily="18" charset="0"/>
              </a:rPr>
              <a:t>Выполнила:</a:t>
            </a:r>
          </a:p>
          <a:p>
            <a:r>
              <a:rPr lang="ru-RU" sz="1600" dirty="0" err="1" smtClean="0">
                <a:solidFill>
                  <a:schemeClr val="accent6">
                    <a:lumMod val="75000"/>
                  </a:schemeClr>
                </a:solidFill>
                <a:latin typeface="Times New Roman" panose="02020603050405020304" pitchFamily="18" charset="0"/>
                <a:cs typeface="Times New Roman" panose="02020603050405020304" pitchFamily="18" charset="0"/>
              </a:rPr>
              <a:t>Севрюк</a:t>
            </a:r>
            <a:r>
              <a:rPr lang="ru-RU"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1600" dirty="0">
                <a:solidFill>
                  <a:schemeClr val="accent6">
                    <a:lumMod val="75000"/>
                  </a:schemeClr>
                </a:solidFill>
                <a:latin typeface="Times New Roman" panose="02020603050405020304" pitchFamily="18" charset="0"/>
                <a:cs typeface="Times New Roman" panose="02020603050405020304" pitchFamily="18" charset="0"/>
              </a:rPr>
              <a:t>Алёна Дмитриевна</a:t>
            </a:r>
          </a:p>
          <a:p>
            <a:r>
              <a:rPr lang="ru-RU" sz="1600" dirty="0" smtClean="0">
                <a:solidFill>
                  <a:schemeClr val="accent6">
                    <a:lumMod val="75000"/>
                  </a:schemeClr>
                </a:solidFill>
                <a:latin typeface="Times New Roman" panose="02020603050405020304" pitchFamily="18" charset="0"/>
                <a:cs typeface="Times New Roman" panose="02020603050405020304" pitchFamily="18" charset="0"/>
              </a:rPr>
              <a:t>ученица 9 класса </a:t>
            </a:r>
            <a:r>
              <a:rPr lang="ru-RU" sz="1600" dirty="0">
                <a:solidFill>
                  <a:schemeClr val="accent6">
                    <a:lumMod val="75000"/>
                  </a:schemeClr>
                </a:solidFill>
                <a:latin typeface="Times New Roman" panose="02020603050405020304" pitchFamily="18" charset="0"/>
                <a:cs typeface="Times New Roman" panose="02020603050405020304" pitchFamily="18" charset="0"/>
              </a:rPr>
              <a:t>«А»</a:t>
            </a:r>
          </a:p>
          <a:p>
            <a:r>
              <a:rPr lang="ru-RU" sz="1600" dirty="0" smtClean="0">
                <a:solidFill>
                  <a:schemeClr val="accent6">
                    <a:lumMod val="75000"/>
                  </a:schemeClr>
                </a:solidFill>
                <a:latin typeface="Times New Roman" panose="02020603050405020304" pitchFamily="18" charset="0"/>
                <a:cs typeface="Times New Roman" panose="02020603050405020304" pitchFamily="18" charset="0"/>
              </a:rPr>
              <a:t>МБОУ </a:t>
            </a:r>
            <a:r>
              <a:rPr lang="ru-RU" sz="1600" dirty="0">
                <a:solidFill>
                  <a:schemeClr val="accent6">
                    <a:lumMod val="75000"/>
                  </a:schemeClr>
                </a:solidFill>
                <a:latin typeface="Times New Roman" panose="02020603050405020304" pitchFamily="18" charset="0"/>
                <a:cs typeface="Times New Roman" panose="02020603050405020304" pitchFamily="18" charset="0"/>
              </a:rPr>
              <a:t>«Средняя школа № 10»</a:t>
            </a:r>
          </a:p>
          <a:p>
            <a:r>
              <a:rPr lang="ru-RU" sz="1600" dirty="0" smtClean="0">
                <a:solidFill>
                  <a:schemeClr val="accent6">
                    <a:lumMod val="75000"/>
                  </a:schemeClr>
                </a:solidFill>
                <a:latin typeface="Times New Roman" panose="02020603050405020304" pitchFamily="18" charset="0"/>
                <a:cs typeface="Times New Roman" panose="02020603050405020304" pitchFamily="18" charset="0"/>
              </a:rPr>
              <a:t>Руководитель проекта:</a:t>
            </a:r>
          </a:p>
          <a:p>
            <a:r>
              <a:rPr lang="ru-RU" sz="1600" dirty="0" smtClean="0">
                <a:solidFill>
                  <a:schemeClr val="accent6">
                    <a:lumMod val="75000"/>
                  </a:schemeClr>
                </a:solidFill>
                <a:latin typeface="Times New Roman" panose="02020603050405020304" pitchFamily="18" charset="0"/>
                <a:cs typeface="Times New Roman" panose="02020603050405020304" pitchFamily="18" charset="0"/>
              </a:rPr>
              <a:t>Капустина </a:t>
            </a:r>
            <a:r>
              <a:rPr lang="ru-RU" sz="1600" dirty="0">
                <a:solidFill>
                  <a:schemeClr val="accent6">
                    <a:lumMod val="75000"/>
                  </a:schemeClr>
                </a:solidFill>
                <a:latin typeface="Times New Roman" panose="02020603050405020304" pitchFamily="18" charset="0"/>
                <a:cs typeface="Times New Roman" panose="02020603050405020304" pitchFamily="18" charset="0"/>
              </a:rPr>
              <a:t>Елена Александровна</a:t>
            </a:r>
          </a:p>
          <a:p>
            <a:r>
              <a:rPr lang="ru-RU" sz="1600" dirty="0">
                <a:solidFill>
                  <a:schemeClr val="accent6">
                    <a:lumMod val="75000"/>
                  </a:schemeClr>
                </a:solidFill>
                <a:latin typeface="Times New Roman" panose="02020603050405020304" pitchFamily="18" charset="0"/>
                <a:cs typeface="Times New Roman" panose="02020603050405020304" pitchFamily="18" charset="0"/>
              </a:rPr>
              <a:t>педагог дополнительного образования</a:t>
            </a:r>
          </a:p>
        </p:txBody>
      </p:sp>
      <p:pic>
        <p:nvPicPr>
          <p:cNvPr id="7" name="Рисунок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77530" y="4739596"/>
            <a:ext cx="1856078" cy="2062103"/>
          </a:xfrm>
          <a:prstGeom prst="rect">
            <a:avLst/>
          </a:prstGeom>
        </p:spPr>
      </p:pic>
    </p:spTree>
    <p:extLst>
      <p:ext uri="{BB962C8B-B14F-4D97-AF65-F5344CB8AC3E}">
        <p14:creationId xmlns:p14="http://schemas.microsoft.com/office/powerpoint/2010/main" val="2265718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349135"/>
            <a:ext cx="8596668" cy="2202871"/>
          </a:xfrm>
        </p:spPr>
        <p:txBody>
          <a:bodyPr>
            <a:noAutofit/>
          </a:bodyPr>
          <a:lstStyle/>
          <a:p>
            <a:r>
              <a:rPr lang="ru-RU" sz="1800" b="1" dirty="0">
                <a:solidFill>
                  <a:schemeClr val="accent6">
                    <a:lumMod val="60000"/>
                    <a:lumOff val="40000"/>
                  </a:schemeClr>
                </a:solidFill>
                <a:latin typeface="Times New Roman" panose="02020603050405020304" pitchFamily="18" charset="0"/>
                <a:ea typeface="Times New Roman" panose="02020603050405020304" pitchFamily="18" charset="0"/>
                <a:cs typeface="Times New Roman" panose="02020603050405020304" pitchFamily="18" charset="0"/>
              </a:rPr>
              <a:t>Тип проекта: </a:t>
            </a:r>
            <a:r>
              <a:rPr lang="ru-RU" sz="1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практико</a:t>
            </a:r>
            <a:r>
              <a:rPr lang="ru-RU" sz="1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 ориентированный</a:t>
            </a:r>
            <a:r>
              <a:rPr lang="ru-RU" sz="1800" b="1" dirty="0" smtClean="0">
                <a:solidFill>
                  <a:schemeClr val="tx1"/>
                </a:solidFill>
                <a:latin typeface="Times New Roman" panose="02020603050405020304" pitchFamily="18" charset="0"/>
                <a:cs typeface="Times New Roman" panose="02020603050405020304" pitchFamily="18" charset="0"/>
              </a:rPr>
              <a:t/>
            </a:r>
            <a:br>
              <a:rPr lang="ru-RU" sz="1800" b="1" dirty="0" smtClean="0">
                <a:solidFill>
                  <a:schemeClr val="tx1"/>
                </a:solidFill>
                <a:latin typeface="Times New Roman" panose="02020603050405020304" pitchFamily="18" charset="0"/>
                <a:cs typeface="Times New Roman" panose="02020603050405020304" pitchFamily="18" charset="0"/>
              </a:rPr>
            </a:br>
            <a:r>
              <a:rPr lang="ru-RU" sz="1800" b="1" dirty="0" smtClean="0">
                <a:solidFill>
                  <a:schemeClr val="accent6">
                    <a:lumMod val="60000"/>
                    <a:lumOff val="40000"/>
                  </a:schemeClr>
                </a:solidFill>
                <a:latin typeface="Times New Roman" panose="02020603050405020304" pitchFamily="18" charset="0"/>
                <a:cs typeface="Times New Roman" panose="02020603050405020304" pitchFamily="18" charset="0"/>
              </a:rPr>
              <a:t>Актуальность</a:t>
            </a:r>
            <a:r>
              <a:rPr lang="ru-RU" sz="1800" b="1" dirty="0">
                <a:solidFill>
                  <a:schemeClr val="accent6">
                    <a:lumMod val="60000"/>
                    <a:lumOff val="40000"/>
                  </a:schemeClr>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a:r>
            <a:br>
              <a:rPr lang="ru-RU" sz="1800" dirty="0">
                <a:solidFill>
                  <a:schemeClr val="tx1"/>
                </a:solidFill>
                <a:latin typeface="Times New Roman" panose="02020603050405020304" pitchFamily="18" charset="0"/>
                <a:cs typeface="Times New Roman" panose="02020603050405020304" pitchFamily="18" charset="0"/>
              </a:rPr>
            </a:br>
            <a:r>
              <a:rPr lang="ru-RU" sz="1800" dirty="0">
                <a:solidFill>
                  <a:schemeClr val="tx1"/>
                </a:solidFill>
                <a:latin typeface="Times New Roman" panose="02020603050405020304" pitchFamily="18" charset="0"/>
                <a:cs typeface="Times New Roman" panose="02020603050405020304" pitchFamily="18" charset="0"/>
              </a:rPr>
              <a:t> Целью любого человека в овладении навыками первой помощи является умение оказать помощь человеку, получившему травму или страдающему от внезапного приступа заболевания, до момента прибытия квалифицированной медицинской помощи. Наше непосредственное участие имеет важное значение, так как мы можем быть единственным человек на </a:t>
            </a:r>
            <a:r>
              <a:rPr lang="ru-RU" sz="2000" dirty="0">
                <a:solidFill>
                  <a:schemeClr val="tx1"/>
                </a:solidFill>
                <a:latin typeface="Times New Roman" panose="02020603050405020304" pitchFamily="18" charset="0"/>
                <a:cs typeface="Times New Roman" panose="02020603050405020304" pitchFamily="18" charset="0"/>
              </a:rPr>
              <a:t>месте происшествия, который может способен оказать первую помощь. </a:t>
            </a:r>
          </a:p>
        </p:txBody>
      </p:sp>
      <p:sp>
        <p:nvSpPr>
          <p:cNvPr id="3" name="Объект 2"/>
          <p:cNvSpPr>
            <a:spLocks noGrp="1"/>
          </p:cNvSpPr>
          <p:nvPr>
            <p:ph idx="1"/>
          </p:nvPr>
        </p:nvSpPr>
        <p:spPr>
          <a:xfrm>
            <a:off x="677334" y="2800669"/>
            <a:ext cx="8596668" cy="3880773"/>
          </a:xfrm>
        </p:spPr>
        <p:txBody>
          <a:bodyPr>
            <a:normAutofit lnSpcReduction="10000"/>
          </a:bodyPr>
          <a:lstStyle/>
          <a:p>
            <a:pPr marL="0" lvl="0" indent="0">
              <a:buClr>
                <a:srgbClr val="E84C22">
                  <a:lumMod val="75000"/>
                </a:srgbClr>
              </a:buClr>
              <a:buNone/>
            </a:pPr>
            <a:r>
              <a:rPr lang="ru-RU" b="1" dirty="0" smtClean="0">
                <a:solidFill>
                  <a:schemeClr val="accent6">
                    <a:lumMod val="60000"/>
                    <a:lumOff val="40000"/>
                  </a:schemeClr>
                </a:solidFill>
                <a:latin typeface="Times New Roman" panose="02020603050405020304" pitchFamily="18" charset="0"/>
                <a:cs typeface="Times New Roman" panose="02020603050405020304" pitchFamily="18" charset="0"/>
              </a:rPr>
              <a:t>Гипотеза: </a:t>
            </a:r>
            <a:r>
              <a:rPr lang="ru-RU" dirty="0">
                <a:solidFill>
                  <a:prstClr val="black">
                    <a:lumMod val="75000"/>
                    <a:lumOff val="25000"/>
                  </a:prstClr>
                </a:solidFill>
                <a:latin typeface="Times New Roman" panose="02020603050405020304" pitchFamily="18" charset="0"/>
                <a:cs typeface="Times New Roman" panose="02020603050405020304" pitchFamily="18" charset="0"/>
              </a:rPr>
              <a:t>просветительские мероприятия и распространение информации о первой помощи повысят уровень знаний школьников, придадут им уверенности в принятии верных решений в экстремальных ситуациях</a:t>
            </a:r>
            <a:r>
              <a:rPr lang="ru-RU" dirty="0" smtClean="0">
                <a:solidFill>
                  <a:prstClr val="black">
                    <a:lumMod val="75000"/>
                    <a:lumOff val="25000"/>
                  </a:prstClr>
                </a:solidFill>
                <a:latin typeface="Times New Roman" panose="02020603050405020304" pitchFamily="18" charset="0"/>
                <a:cs typeface="Times New Roman" panose="02020603050405020304" pitchFamily="18" charset="0"/>
              </a:rPr>
              <a:t>.</a:t>
            </a:r>
          </a:p>
          <a:p>
            <a:pPr marL="0" lvl="0" indent="0">
              <a:buClr>
                <a:srgbClr val="E84C22">
                  <a:lumMod val="75000"/>
                </a:srgbClr>
              </a:buClr>
              <a:buNone/>
            </a:pPr>
            <a:r>
              <a:rPr lang="ru-RU" b="1" dirty="0">
                <a:solidFill>
                  <a:schemeClr val="accent6">
                    <a:lumMod val="60000"/>
                    <a:lumOff val="40000"/>
                  </a:schemeClr>
                </a:solidFill>
                <a:latin typeface="Times New Roman" panose="02020603050405020304" pitchFamily="18" charset="0"/>
                <a:cs typeface="Times New Roman" panose="02020603050405020304" pitchFamily="18" charset="0"/>
              </a:rPr>
              <a:t>Цель проекта:</a:t>
            </a:r>
            <a:r>
              <a:rPr lang="ru-RU"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dirty="0">
                <a:solidFill>
                  <a:prstClr val="black">
                    <a:lumMod val="75000"/>
                    <a:lumOff val="25000"/>
                  </a:prstClr>
                </a:solidFill>
                <a:latin typeface="Times New Roman" panose="02020603050405020304" pitchFamily="18" charset="0"/>
                <a:cs typeface="Times New Roman" panose="02020603050405020304" pitchFamily="18" charset="0"/>
              </a:rPr>
              <a:t>обобщение теоретических знаний по оказанию первой помощи, получаемых на уроке ОБЖ, классных часах, кружке для дальнейшего использования в практике.</a:t>
            </a:r>
          </a:p>
          <a:p>
            <a:pPr marL="0" lvl="0" indent="0">
              <a:buClr>
                <a:srgbClr val="E84C22">
                  <a:lumMod val="75000"/>
                </a:srgbClr>
              </a:buClr>
              <a:buNone/>
            </a:pPr>
            <a:r>
              <a:rPr lang="ru-RU" b="1" dirty="0">
                <a:solidFill>
                  <a:schemeClr val="accent6">
                    <a:lumMod val="60000"/>
                    <a:lumOff val="40000"/>
                  </a:schemeClr>
                </a:solidFill>
                <a:latin typeface="Times New Roman" panose="02020603050405020304" pitchFamily="18" charset="0"/>
                <a:cs typeface="Times New Roman" panose="02020603050405020304" pitchFamily="18" charset="0"/>
              </a:rPr>
              <a:t>Задачи проекта:</a:t>
            </a:r>
          </a:p>
          <a:p>
            <a:pPr marL="0" lvl="0" indent="0">
              <a:buClr>
                <a:srgbClr val="E84C22">
                  <a:lumMod val="75000"/>
                </a:srgbClr>
              </a:buClr>
              <a:buNone/>
            </a:pPr>
            <a:r>
              <a:rPr lang="ru-RU" dirty="0">
                <a:solidFill>
                  <a:prstClr val="black">
                    <a:lumMod val="75000"/>
                    <a:lumOff val="25000"/>
                  </a:prstClr>
                </a:solidFill>
                <a:latin typeface="Times New Roman" panose="02020603050405020304" pitchFamily="18" charset="0"/>
                <a:cs typeface="Times New Roman" panose="02020603050405020304" pitchFamily="18" charset="0"/>
              </a:rPr>
              <a:t>1. Проанализировать литературу по оказанию первой помощи.</a:t>
            </a:r>
          </a:p>
          <a:p>
            <a:pPr marL="0" lvl="0" indent="0">
              <a:buClr>
                <a:srgbClr val="E84C22">
                  <a:lumMod val="75000"/>
                </a:srgbClr>
              </a:buClr>
              <a:buNone/>
            </a:pPr>
            <a:r>
              <a:rPr lang="ru-RU" dirty="0">
                <a:solidFill>
                  <a:prstClr val="black">
                    <a:lumMod val="75000"/>
                    <a:lumOff val="25000"/>
                  </a:prstClr>
                </a:solidFill>
                <a:latin typeface="Times New Roman" panose="02020603050405020304" pitchFamily="18" charset="0"/>
                <a:cs typeface="Times New Roman" panose="02020603050405020304" pitchFamily="18" charset="0"/>
              </a:rPr>
              <a:t>2. Собрать информацию о различных видах травм и обозначить  правила оказания первой помощи.</a:t>
            </a:r>
          </a:p>
          <a:p>
            <a:pPr marL="0" lvl="0" indent="0">
              <a:buClr>
                <a:srgbClr val="E84C22">
                  <a:lumMod val="75000"/>
                </a:srgbClr>
              </a:buClr>
              <a:buNone/>
            </a:pPr>
            <a:r>
              <a:rPr lang="ru-RU" dirty="0">
                <a:solidFill>
                  <a:prstClr val="black">
                    <a:lumMod val="75000"/>
                    <a:lumOff val="25000"/>
                  </a:prstClr>
                </a:solidFill>
                <a:latin typeface="Times New Roman" panose="02020603050405020304" pitchFamily="18" charset="0"/>
                <a:cs typeface="Times New Roman" panose="02020603050405020304" pitchFamily="18" charset="0"/>
              </a:rPr>
              <a:t>3. Провести совместно с руководителем проекта несколько обучающих занятий по оказанию ПП в кружке ЮИД, изготовить </a:t>
            </a:r>
            <a:r>
              <a:rPr lang="ru-RU" dirty="0" err="1">
                <a:solidFill>
                  <a:prstClr val="black">
                    <a:lumMod val="75000"/>
                    <a:lumOff val="25000"/>
                  </a:prstClr>
                </a:solidFill>
                <a:latin typeface="Times New Roman" panose="02020603050405020304" pitchFamily="18" charset="0"/>
                <a:cs typeface="Times New Roman" panose="02020603050405020304" pitchFamily="18" charset="0"/>
              </a:rPr>
              <a:t>Лепбук</a:t>
            </a:r>
            <a:r>
              <a:rPr lang="ru-RU" dirty="0">
                <a:solidFill>
                  <a:prstClr val="black">
                    <a:lumMod val="75000"/>
                    <a:lumOff val="25000"/>
                  </a:prstClr>
                </a:solidFill>
                <a:latin typeface="Times New Roman" panose="02020603050405020304" pitchFamily="18" charset="0"/>
                <a:cs typeface="Times New Roman" panose="02020603050405020304" pitchFamily="18" charset="0"/>
              </a:rPr>
              <a:t> на тему «Первая помощь».</a:t>
            </a:r>
          </a:p>
          <a:p>
            <a:pPr marL="0" lvl="0" indent="0">
              <a:buClr>
                <a:srgbClr val="E84C22">
                  <a:lumMod val="75000"/>
                </a:srgbClr>
              </a:buClr>
              <a:buNone/>
            </a:pPr>
            <a:endParaRPr lang="ru-RU" sz="1700" dirty="0">
              <a:solidFill>
                <a:prstClr val="black">
                  <a:lumMod val="75000"/>
                  <a:lumOff val="25000"/>
                </a:prstClr>
              </a:solidFill>
            </a:endParaRPr>
          </a:p>
          <a:p>
            <a:pPr marL="0" indent="0">
              <a:buNone/>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810106">
            <a:off x="9090698" y="3739853"/>
            <a:ext cx="2683634" cy="2002404"/>
          </a:xfrm>
          <a:prstGeom prst="rect">
            <a:avLst/>
          </a:prstGeom>
        </p:spPr>
      </p:pic>
    </p:spTree>
    <p:extLst>
      <p:ext uri="{BB962C8B-B14F-4D97-AF65-F5344CB8AC3E}">
        <p14:creationId xmlns:p14="http://schemas.microsoft.com/office/powerpoint/2010/main" val="3773382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6255" y="182880"/>
            <a:ext cx="9185563" cy="3439996"/>
          </a:xfrm>
        </p:spPr>
        <p:txBody>
          <a:bodyPr>
            <a:noAutofit/>
          </a:bodyPr>
          <a:lstStyle/>
          <a:p>
            <a:r>
              <a:rPr lang="ru-RU" b="1" dirty="0" smtClean="0"/>
              <a:t/>
            </a:r>
            <a:br>
              <a:rPr lang="ru-RU" b="1" dirty="0" smtClean="0"/>
            </a:br>
            <a:r>
              <a:rPr lang="ru-RU" b="1" dirty="0"/>
              <a:t/>
            </a:r>
            <a:br>
              <a:rPr lang="ru-RU" b="1" dirty="0"/>
            </a:br>
            <a:r>
              <a:rPr lang="ru-RU" b="1" dirty="0" smtClean="0"/>
              <a:t/>
            </a:r>
            <a:br>
              <a:rPr lang="ru-RU" b="1" dirty="0" smtClean="0"/>
            </a:br>
            <a:r>
              <a:rPr lang="ru-RU" b="1" dirty="0"/>
              <a:t/>
            </a:r>
            <a:br>
              <a:rPr lang="ru-RU" b="1" dirty="0"/>
            </a:br>
            <a:r>
              <a:rPr lang="ru-RU" sz="2200" b="1" dirty="0" smtClean="0">
                <a:latin typeface="Times New Roman" panose="02020603050405020304" pitchFamily="18" charset="0"/>
                <a:cs typeface="Times New Roman" panose="02020603050405020304" pitchFamily="18" charset="0"/>
              </a:rPr>
              <a:t>Объект</a:t>
            </a:r>
            <a:r>
              <a:rPr lang="ru-RU" sz="2200" b="1" dirty="0" smtClean="0">
                <a:latin typeface="Times New Roman" panose="02020603050405020304" pitchFamily="18" charset="0"/>
                <a:cs typeface="Times New Roman" panose="02020603050405020304" pitchFamily="18" charset="0"/>
              </a:rPr>
              <a:t>:</a:t>
            </a:r>
            <a:r>
              <a:rPr lang="ru-RU" sz="2200" dirty="0" smtClean="0">
                <a:latin typeface="Times New Roman" panose="02020603050405020304" pitchFamily="18" charset="0"/>
                <a:cs typeface="Times New Roman" panose="02020603050405020304" pitchFamily="18" charset="0"/>
              </a:rPr>
              <a:t> </a:t>
            </a:r>
            <a:r>
              <a:rPr lang="ru-RU" sz="2200" dirty="0">
                <a:solidFill>
                  <a:schemeClr val="tx1"/>
                </a:solidFill>
                <a:latin typeface="Times New Roman" panose="02020603050405020304" pitchFamily="18" charset="0"/>
                <a:cs typeface="Times New Roman" panose="02020603050405020304" pitchFamily="18" charset="0"/>
              </a:rPr>
              <a:t>первая </a:t>
            </a:r>
            <a:r>
              <a:rPr lang="ru-RU" sz="2200" dirty="0" smtClean="0">
                <a:solidFill>
                  <a:schemeClr val="tx1"/>
                </a:solidFill>
                <a:latin typeface="Times New Roman" panose="02020603050405020304" pitchFamily="18" charset="0"/>
                <a:cs typeface="Times New Roman" panose="02020603050405020304" pitchFamily="18" charset="0"/>
              </a:rPr>
              <a:t>помощь</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b="1" dirty="0" smtClean="0">
                <a:latin typeface="Times New Roman" panose="02020603050405020304" pitchFamily="18" charset="0"/>
                <a:cs typeface="Times New Roman" panose="02020603050405020304" pitchFamily="18" charset="0"/>
              </a:rPr>
              <a:t>Предмет:</a:t>
            </a:r>
            <a:r>
              <a:rPr lang="ru-RU" sz="2200" dirty="0" smtClean="0">
                <a:latin typeface="Times New Roman" panose="02020603050405020304" pitchFamily="18" charset="0"/>
                <a:cs typeface="Times New Roman" panose="02020603050405020304" pitchFamily="18" charset="0"/>
              </a:rPr>
              <a:t> </a:t>
            </a:r>
            <a:r>
              <a:rPr lang="ru-RU" sz="2200" dirty="0">
                <a:solidFill>
                  <a:schemeClr val="tx1"/>
                </a:solidFill>
                <a:latin typeface="Times New Roman" panose="02020603050405020304" pitchFamily="18" charset="0"/>
                <a:cs typeface="Times New Roman" panose="02020603050405020304" pitchFamily="18" charset="0"/>
              </a:rPr>
              <a:t>оказание первой помощи пострадавшим для сохранения и уменьшения ущерба здоровью до прибытия скорой </a:t>
            </a:r>
            <a:r>
              <a:rPr lang="ru-RU" sz="2200" dirty="0" smtClean="0">
                <a:solidFill>
                  <a:schemeClr val="tx1"/>
                </a:solidFill>
                <a:latin typeface="Times New Roman" panose="02020603050405020304" pitchFamily="18" charset="0"/>
                <a:cs typeface="Times New Roman" panose="02020603050405020304" pitchFamily="18" charset="0"/>
              </a:rPr>
              <a:t>помощи</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r>
              <a:rPr lang="ru-RU" sz="2200" b="1" dirty="0" smtClean="0">
                <a:latin typeface="Times New Roman" panose="02020603050405020304" pitchFamily="18" charset="0"/>
                <a:cs typeface="Times New Roman" panose="02020603050405020304" pitchFamily="18" charset="0"/>
              </a:rPr>
              <a:t>Практическая </a:t>
            </a:r>
            <a:r>
              <a:rPr lang="ru-RU" sz="2200" b="1" dirty="0">
                <a:latin typeface="Times New Roman" panose="02020603050405020304" pitchFamily="18" charset="0"/>
                <a:cs typeface="Times New Roman" panose="02020603050405020304" pitchFamily="18" charset="0"/>
              </a:rPr>
              <a:t>значимость: </a:t>
            </a:r>
            <a:r>
              <a:rPr lang="ru-RU" sz="2200" b="1" dirty="0" smtClean="0">
                <a:latin typeface="Times New Roman" panose="02020603050405020304" pitchFamily="18" charset="0"/>
                <a:cs typeface="Times New Roman" panose="02020603050405020304" pitchFamily="18" charset="0"/>
              </a:rPr>
              <a:t/>
            </a:r>
            <a:br>
              <a:rPr lang="ru-RU" sz="2200" b="1" dirty="0" smtClean="0">
                <a:latin typeface="Times New Roman" panose="02020603050405020304" pitchFamily="18" charset="0"/>
                <a:cs typeface="Times New Roman" panose="02020603050405020304" pitchFamily="18" charset="0"/>
              </a:rPr>
            </a:br>
            <a:r>
              <a:rPr lang="ru-RU" sz="2200" dirty="0" smtClean="0">
                <a:solidFill>
                  <a:schemeClr val="tx1"/>
                </a:solidFill>
                <a:latin typeface="Times New Roman" panose="02020603050405020304" pitchFamily="18" charset="0"/>
                <a:cs typeface="Times New Roman" panose="02020603050405020304" pitchFamily="18" charset="0"/>
              </a:rPr>
              <a:t>проект </a:t>
            </a:r>
            <a:r>
              <a:rPr lang="ru-RU" sz="2200" dirty="0">
                <a:solidFill>
                  <a:schemeClr val="tx1"/>
                </a:solidFill>
                <a:latin typeface="Times New Roman" panose="02020603050405020304" pitchFamily="18" charset="0"/>
                <a:cs typeface="Times New Roman" panose="02020603050405020304" pitchFamily="18" charset="0"/>
              </a:rPr>
              <a:t>нацелен на повышение уровня теоретических знаний и практических навыков оказания первой помощи. Его основная идея заключается в том, что любой человек, не имеющий специального образования, может научиться оказывать первую помощь себе или </a:t>
            </a:r>
            <a:r>
              <a:rPr lang="ru-RU" sz="2200" dirty="0" smtClean="0">
                <a:solidFill>
                  <a:schemeClr val="tx1"/>
                </a:solidFill>
                <a:latin typeface="Times New Roman" panose="02020603050405020304" pitchFamily="18" charset="0"/>
                <a:cs typeface="Times New Roman" panose="02020603050405020304" pitchFamily="18" charset="0"/>
              </a:rPr>
              <a:t>окружающим </a:t>
            </a:r>
            <a:br>
              <a:rPr lang="ru-RU" sz="2200" dirty="0" smtClean="0">
                <a:solidFill>
                  <a:schemeClr val="tx1"/>
                </a:solidFill>
                <a:latin typeface="Times New Roman" panose="02020603050405020304" pitchFamily="18" charset="0"/>
                <a:cs typeface="Times New Roman" panose="02020603050405020304" pitchFamily="18" charset="0"/>
              </a:rPr>
            </a:br>
            <a:endParaRPr lang="ru-RU" sz="22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571068" y="4121639"/>
            <a:ext cx="3145833" cy="2101862"/>
          </a:xfrm>
          <a:prstGeom prst="rect">
            <a:avLst/>
          </a:prstGeom>
        </p:spPr>
      </p:pic>
      <p:pic>
        <p:nvPicPr>
          <p:cNvPr id="5" name="Рисунок 4"/>
          <p:cNvPicPr>
            <a:picLocks noChangeAspect="1"/>
          </p:cNvPicPr>
          <p:nvPr/>
        </p:nvPicPr>
        <p:blipFill>
          <a:blip r:embed="rId3"/>
          <a:stretch>
            <a:fillRect/>
          </a:stretch>
        </p:blipFill>
        <p:spPr>
          <a:xfrm>
            <a:off x="322454" y="3428832"/>
            <a:ext cx="4967525" cy="2794669"/>
          </a:xfrm>
          <a:prstGeom prst="rect">
            <a:avLst/>
          </a:prstGeom>
        </p:spPr>
      </p:pic>
      <p:pic>
        <p:nvPicPr>
          <p:cNvPr id="6" name="Рисунок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997990" y="2758233"/>
            <a:ext cx="2709948" cy="3465268"/>
          </a:xfrm>
          <a:prstGeom prst="rect">
            <a:avLst/>
          </a:prstGeom>
        </p:spPr>
      </p:pic>
    </p:spTree>
    <p:extLst>
      <p:ext uri="{BB962C8B-B14F-4D97-AF65-F5344CB8AC3E}">
        <p14:creationId xmlns:p14="http://schemas.microsoft.com/office/powerpoint/2010/main" val="4014400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4454" y="260465"/>
            <a:ext cx="8596668" cy="620685"/>
          </a:xfrm>
        </p:spPr>
        <p:txBody>
          <a:bodyPr>
            <a:normAutofit/>
          </a:bodyPr>
          <a:lstStyle/>
          <a:p>
            <a:pPr algn="ctr"/>
            <a:r>
              <a:rPr lang="ru-RU" sz="3200" b="1" dirty="0">
                <a:latin typeface="Times New Roman" panose="02020603050405020304" pitchFamily="18" charset="0"/>
                <a:cs typeface="Times New Roman" panose="02020603050405020304" pitchFamily="18" charset="0"/>
              </a:rPr>
              <a:t>Этапы </a:t>
            </a:r>
            <a:r>
              <a:rPr lang="ru-RU" sz="3200" b="1" dirty="0" smtClean="0">
                <a:latin typeface="Times New Roman" panose="02020603050405020304" pitchFamily="18" charset="0"/>
                <a:cs typeface="Times New Roman" panose="02020603050405020304" pitchFamily="18" charset="0"/>
              </a:rPr>
              <a:t>проекта. Теоретический:</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36264" y="988494"/>
            <a:ext cx="9048557" cy="2419723"/>
          </a:xfrm>
        </p:spPr>
        <p:txBody>
          <a:bodyPr>
            <a:noAutofit/>
          </a:bodyPr>
          <a:lstStyle/>
          <a:p>
            <a:pPr marL="0" indent="0">
              <a:buNone/>
            </a:pPr>
            <a:r>
              <a:rPr lang="ru-RU" sz="2400" dirty="0" smtClean="0">
                <a:solidFill>
                  <a:schemeClr val="tx1"/>
                </a:solidFill>
                <a:latin typeface="Times New Roman" panose="02020603050405020304" pitchFamily="18" charset="0"/>
                <a:cs typeface="Times New Roman" panose="02020603050405020304" pitchFamily="18" charset="0"/>
              </a:rPr>
              <a:t>1. Анализ информационных источников</a:t>
            </a:r>
          </a:p>
          <a:p>
            <a:pPr marL="0" indent="0">
              <a:buNone/>
            </a:pPr>
            <a:r>
              <a:rPr lang="ru-RU" sz="2400" dirty="0" smtClean="0">
                <a:solidFill>
                  <a:schemeClr val="tx1"/>
                </a:solidFill>
                <a:latin typeface="Times New Roman" panose="02020603050405020304" pitchFamily="18" charset="0"/>
                <a:cs typeface="Times New Roman" panose="02020603050405020304" pitchFamily="18" charset="0"/>
              </a:rPr>
              <a:t>2. Понятия и определения ПП</a:t>
            </a:r>
          </a:p>
          <a:p>
            <a:pPr marL="0" indent="0">
              <a:buNone/>
            </a:pPr>
            <a:r>
              <a:rPr lang="ru-RU" sz="2400" dirty="0" smtClean="0">
                <a:solidFill>
                  <a:schemeClr val="tx1"/>
                </a:solidFill>
                <a:latin typeface="Times New Roman" panose="02020603050405020304" pitchFamily="18" charset="0"/>
                <a:cs typeface="Times New Roman" panose="02020603050405020304" pitchFamily="18" charset="0"/>
              </a:rPr>
              <a:t>3. Законодательная база (юридические аспекты ПП)</a:t>
            </a:r>
          </a:p>
          <a:p>
            <a:pPr marL="0" indent="0">
              <a:buNone/>
            </a:pPr>
            <a:r>
              <a:rPr lang="ru-RU" sz="2400" dirty="0" smtClean="0">
                <a:solidFill>
                  <a:schemeClr val="tx1"/>
                </a:solidFill>
                <a:latin typeface="Times New Roman" panose="02020603050405020304" pitchFamily="18" charset="0"/>
                <a:cs typeface="Times New Roman" panose="02020603050405020304" pitchFamily="18" charset="0"/>
              </a:rPr>
              <a:t>4. Разработка плана мероприятий в рамках оказания первой помощи</a:t>
            </a:r>
          </a:p>
          <a:p>
            <a:pPr>
              <a:buAutoNum type="arabicPeriod"/>
            </a:pPr>
            <a:endParaRPr lang="ru-RU" sz="2400" dirty="0">
              <a:solidFill>
                <a:schemeClr val="tx1"/>
              </a:solidFill>
            </a:endParaRPr>
          </a:p>
        </p:txBody>
      </p:sp>
      <p:pic>
        <p:nvPicPr>
          <p:cNvPr id="4" name="Рисунок 3"/>
          <p:cNvPicPr>
            <a:picLocks noChangeAspect="1"/>
          </p:cNvPicPr>
          <p:nvPr/>
        </p:nvPicPr>
        <p:blipFill>
          <a:blip r:embed="rId2"/>
          <a:stretch>
            <a:fillRect/>
          </a:stretch>
        </p:blipFill>
        <p:spPr>
          <a:xfrm>
            <a:off x="620992" y="3640974"/>
            <a:ext cx="4105065" cy="2309099"/>
          </a:xfrm>
          <a:prstGeom prst="rect">
            <a:avLst/>
          </a:prstGeom>
        </p:spPr>
      </p:pic>
      <p:pic>
        <p:nvPicPr>
          <p:cNvPr id="5" name="Рисунок 4"/>
          <p:cNvPicPr>
            <a:picLocks noChangeAspect="1"/>
          </p:cNvPicPr>
          <p:nvPr/>
        </p:nvPicPr>
        <p:blipFill>
          <a:blip r:embed="rId3"/>
          <a:stretch>
            <a:fillRect/>
          </a:stretch>
        </p:blipFill>
        <p:spPr>
          <a:xfrm>
            <a:off x="5047672" y="4131426"/>
            <a:ext cx="4371074" cy="2458729"/>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1401" y="809253"/>
            <a:ext cx="1581089" cy="1185817"/>
          </a:xfrm>
          <a:prstGeom prst="rect">
            <a:avLst/>
          </a:prstGeom>
        </p:spPr>
      </p:pic>
    </p:spTree>
    <p:extLst>
      <p:ext uri="{BB962C8B-B14F-4D97-AF65-F5344CB8AC3E}">
        <p14:creationId xmlns:p14="http://schemas.microsoft.com/office/powerpoint/2010/main" val="3897704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0832" y="191397"/>
            <a:ext cx="8596668" cy="706378"/>
          </a:xfrm>
        </p:spPr>
        <p:txBody>
          <a:bodyPr>
            <a:normAutofit/>
          </a:bodyPr>
          <a:lstStyle/>
          <a:p>
            <a:pPr algn="ctr"/>
            <a:r>
              <a:rPr lang="ru-RU" sz="3200" b="1" dirty="0">
                <a:latin typeface="Times New Roman" panose="02020603050405020304" pitchFamily="18" charset="0"/>
                <a:cs typeface="Times New Roman" panose="02020603050405020304" pitchFamily="18" charset="0"/>
              </a:rPr>
              <a:t>Этапы </a:t>
            </a:r>
            <a:r>
              <a:rPr lang="ru-RU" sz="3200" b="1" dirty="0" smtClean="0">
                <a:latin typeface="Times New Roman" panose="02020603050405020304" pitchFamily="18" charset="0"/>
                <a:cs typeface="Times New Roman" panose="02020603050405020304" pitchFamily="18" charset="0"/>
              </a:rPr>
              <a:t>проекта. Практический</a:t>
            </a:r>
            <a:r>
              <a:rPr lang="ru-RU" sz="3200" b="1" dirty="0">
                <a:latin typeface="Times New Roman" panose="02020603050405020304" pitchFamily="18" charset="0"/>
                <a:cs typeface="Times New Roman" panose="02020603050405020304" pitchFamily="18" charset="0"/>
              </a:rPr>
              <a:t>: </a:t>
            </a:r>
          </a:p>
        </p:txBody>
      </p:sp>
      <p:sp>
        <p:nvSpPr>
          <p:cNvPr id="3" name="Объект 2"/>
          <p:cNvSpPr>
            <a:spLocks noGrp="1"/>
          </p:cNvSpPr>
          <p:nvPr>
            <p:ph idx="1"/>
          </p:nvPr>
        </p:nvSpPr>
        <p:spPr>
          <a:xfrm>
            <a:off x="282633" y="897774"/>
            <a:ext cx="9301942" cy="2917767"/>
          </a:xfrm>
        </p:spPr>
        <p:txBody>
          <a:bodyPr>
            <a:normAutofit fontScale="62500" lnSpcReduction="20000"/>
          </a:bodyPr>
          <a:lstStyle/>
          <a:p>
            <a:pPr marL="0" indent="0">
              <a:buNone/>
            </a:pPr>
            <a:r>
              <a:rPr lang="ru-RU" sz="3200" dirty="0" smtClean="0">
                <a:latin typeface="Times New Roman" panose="02020603050405020304" pitchFamily="18" charset="0"/>
                <a:cs typeface="Times New Roman" panose="02020603050405020304" pitchFamily="18" charset="0"/>
              </a:rPr>
              <a:t>1. Презентация </a:t>
            </a:r>
            <a:r>
              <a:rPr lang="ru-RU" sz="3200" dirty="0">
                <a:latin typeface="Times New Roman" panose="02020603050405020304" pitchFamily="18" charset="0"/>
                <a:cs typeface="Times New Roman" panose="02020603050405020304" pitchFamily="18" charset="0"/>
              </a:rPr>
              <a:t>об истории развития Красного Креста в России и о правовых аспектах оказания ПП, перечне состояний для оказания ПП и </a:t>
            </a:r>
            <a:r>
              <a:rPr lang="ru-RU" sz="3200" dirty="0" smtClean="0">
                <a:latin typeface="Times New Roman" panose="02020603050405020304" pitchFamily="18" charset="0"/>
                <a:cs typeface="Times New Roman" panose="02020603050405020304" pitchFamily="18" charset="0"/>
              </a:rPr>
              <a:t>алгоритме действий</a:t>
            </a:r>
            <a:endParaRPr lang="ru-RU" sz="3200" b="1" dirty="0" smtClean="0">
              <a:latin typeface="Times New Roman" panose="02020603050405020304" pitchFamily="18" charset="0"/>
              <a:cs typeface="Times New Roman" panose="02020603050405020304" pitchFamily="18" charset="0"/>
            </a:endParaRPr>
          </a:p>
          <a:p>
            <a:pPr marL="0" indent="0">
              <a:buNone/>
            </a:pPr>
            <a:r>
              <a:rPr lang="ru-RU" sz="3200" dirty="0" smtClean="0">
                <a:latin typeface="Times New Roman" panose="02020603050405020304" pitchFamily="18" charset="0"/>
                <a:cs typeface="Times New Roman" panose="02020603050405020304" pitchFamily="18" charset="0"/>
              </a:rPr>
              <a:t>2. Прохождение видеокурса </a:t>
            </a:r>
            <a:r>
              <a:rPr lang="ru-RU" sz="3200" dirty="0">
                <a:latin typeface="Times New Roman" panose="02020603050405020304" pitchFamily="18" charset="0"/>
                <a:cs typeface="Times New Roman" panose="02020603050405020304" pitchFamily="18" charset="0"/>
              </a:rPr>
              <a:t>по основам оказания ПП организованный Движением Первых и Волонтерами-медиками для участников Всероссийского проекта «Первая помощь» </a:t>
            </a:r>
            <a:endParaRPr lang="ru-RU" sz="3200" dirty="0" smtClean="0">
              <a:latin typeface="Times New Roman" panose="02020603050405020304" pitchFamily="18" charset="0"/>
              <a:cs typeface="Times New Roman" panose="02020603050405020304" pitchFamily="18" charset="0"/>
            </a:endParaRPr>
          </a:p>
          <a:p>
            <a:pPr marL="0" indent="0">
              <a:buNone/>
            </a:pPr>
            <a:r>
              <a:rPr lang="ru-RU" sz="3200" dirty="0" smtClean="0">
                <a:latin typeface="Times New Roman" panose="02020603050405020304" pitchFamily="18" charset="0"/>
                <a:cs typeface="Times New Roman" panose="02020603050405020304" pitchFamily="18" charset="0"/>
              </a:rPr>
              <a:t>3</a:t>
            </a:r>
            <a:r>
              <a:rPr lang="ru-RU" sz="3200" dirty="0" smtClean="0">
                <a:latin typeface="Times New Roman" panose="02020603050405020304" pitchFamily="18" charset="0"/>
                <a:cs typeface="Times New Roman" panose="02020603050405020304" pitchFamily="18" charset="0"/>
              </a:rPr>
              <a:t>. </a:t>
            </a:r>
            <a:r>
              <a:rPr lang="ru-RU" sz="3200" dirty="0" smtClean="0">
                <a:latin typeface="Times New Roman" panose="02020603050405020304" pitchFamily="18" charset="0"/>
                <a:cs typeface="Times New Roman" panose="02020603050405020304" pitchFamily="18" charset="0"/>
              </a:rPr>
              <a:t>Проведение совместных занятий с руководителем проекта по оказанию ПП в кружке ЮИД «Перекресток»</a:t>
            </a:r>
          </a:p>
          <a:p>
            <a:pPr marL="0" indent="0">
              <a:buNone/>
            </a:pPr>
            <a:r>
              <a:rPr lang="ru-RU" sz="3200" dirty="0">
                <a:latin typeface="Times New Roman" panose="02020603050405020304" pitchFamily="18" charset="0"/>
                <a:cs typeface="Times New Roman" panose="02020603050405020304" pitchFamily="18" charset="0"/>
              </a:rPr>
              <a:t>4</a:t>
            </a:r>
            <a:r>
              <a:rPr lang="ru-RU" sz="3200" dirty="0" smtClean="0">
                <a:latin typeface="Times New Roman" panose="02020603050405020304" pitchFamily="18" charset="0"/>
                <a:cs typeface="Times New Roman" panose="02020603050405020304" pitchFamily="18" charset="0"/>
              </a:rPr>
              <a:t>. </a:t>
            </a:r>
            <a:r>
              <a:rPr lang="ru-RU" sz="3200" dirty="0" smtClean="0">
                <a:latin typeface="Times New Roman" panose="02020603050405020304" pitchFamily="18" charset="0"/>
                <a:cs typeface="Times New Roman" panose="02020603050405020304" pitchFamily="18" charset="0"/>
              </a:rPr>
              <a:t>Изготовление интерактивного учебного пособия для закрепления полученных знаний на занятиях - </a:t>
            </a:r>
            <a:r>
              <a:rPr lang="ru-RU" sz="3200" dirty="0" err="1" smtClean="0">
                <a:latin typeface="Times New Roman" panose="02020603050405020304" pitchFamily="18" charset="0"/>
                <a:cs typeface="Times New Roman" panose="02020603050405020304" pitchFamily="18" charset="0"/>
              </a:rPr>
              <a:t>Лепбук</a:t>
            </a:r>
            <a:r>
              <a:rPr lang="ru-RU" sz="3200" dirty="0" smtClean="0">
                <a:latin typeface="Times New Roman" panose="02020603050405020304" pitchFamily="18" charset="0"/>
                <a:cs typeface="Times New Roman" panose="02020603050405020304" pitchFamily="18" charset="0"/>
              </a:rPr>
              <a:t> «Первая помощь»</a:t>
            </a:r>
            <a:endParaRPr lang="ru-RU" sz="3200" b="1" dirty="0" smtClean="0">
              <a:latin typeface="Times New Roman" panose="02020603050405020304" pitchFamily="18" charset="0"/>
              <a:cs typeface="Times New Roman" panose="02020603050405020304" pitchFamily="18" charset="0"/>
            </a:endParaRPr>
          </a:p>
          <a:p>
            <a:pPr marL="0" indent="0">
              <a:buNone/>
            </a:pPr>
            <a:endParaRPr lang="ru-RU" b="1" dirty="0" smtClean="0"/>
          </a:p>
          <a:p>
            <a:pPr marL="0" indent="0">
              <a:buNone/>
            </a:pPr>
            <a:endParaRPr lang="ru-RU" b="1" dirty="0"/>
          </a:p>
        </p:txBody>
      </p:sp>
      <p:pic>
        <p:nvPicPr>
          <p:cNvPr id="5" name="Рисунок 4"/>
          <p:cNvPicPr>
            <a:picLocks noChangeAspect="1"/>
          </p:cNvPicPr>
          <p:nvPr/>
        </p:nvPicPr>
        <p:blipFill>
          <a:blip r:embed="rId2"/>
          <a:stretch>
            <a:fillRect/>
          </a:stretch>
        </p:blipFill>
        <p:spPr>
          <a:xfrm>
            <a:off x="4987636" y="3939504"/>
            <a:ext cx="4026234" cy="2263747"/>
          </a:xfrm>
          <a:prstGeom prst="rect">
            <a:avLst/>
          </a:prstGeom>
        </p:spPr>
      </p:pic>
      <p:pic>
        <p:nvPicPr>
          <p:cNvPr id="6" name="Рисунок 5"/>
          <p:cNvPicPr>
            <a:picLocks noChangeAspect="1"/>
          </p:cNvPicPr>
          <p:nvPr/>
        </p:nvPicPr>
        <p:blipFill>
          <a:blip r:embed="rId3"/>
          <a:stretch>
            <a:fillRect/>
          </a:stretch>
        </p:blipFill>
        <p:spPr>
          <a:xfrm>
            <a:off x="610832" y="3939504"/>
            <a:ext cx="3992854" cy="2245980"/>
          </a:xfrm>
          <a:prstGeom prst="rect">
            <a:avLst/>
          </a:prstGeom>
        </p:spPr>
      </p:pic>
      <p:pic>
        <p:nvPicPr>
          <p:cNvPr id="8" name="Рисунок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5400000">
            <a:off x="8901796" y="3525913"/>
            <a:ext cx="3882131" cy="2183699"/>
          </a:xfrm>
          <a:prstGeom prst="rect">
            <a:avLst/>
          </a:prstGeom>
        </p:spPr>
      </p:pic>
      <p:pic>
        <p:nvPicPr>
          <p:cNvPr id="7" name="Рисунок 6"/>
          <p:cNvPicPr>
            <a:picLocks noChangeAspect="1"/>
          </p:cNvPicPr>
          <p:nvPr/>
        </p:nvPicPr>
        <p:blipFill>
          <a:blip r:embed="rId5"/>
          <a:stretch>
            <a:fillRect/>
          </a:stretch>
        </p:blipFill>
        <p:spPr>
          <a:xfrm>
            <a:off x="1920240" y="5622609"/>
            <a:ext cx="1238404" cy="1235391"/>
          </a:xfrm>
          <a:prstGeom prst="rect">
            <a:avLst/>
          </a:prstGeom>
        </p:spPr>
      </p:pic>
    </p:spTree>
    <p:extLst>
      <p:ext uri="{BB962C8B-B14F-4D97-AF65-F5344CB8AC3E}">
        <p14:creationId xmlns:p14="http://schemas.microsoft.com/office/powerpoint/2010/main" val="2805391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9021" y="160713"/>
            <a:ext cx="8596668" cy="1094509"/>
          </a:xfrm>
        </p:spPr>
        <p:txBody>
          <a:bodyPr>
            <a:normAutofit/>
          </a:bodyPr>
          <a:lstStyle/>
          <a:p>
            <a:pPr algn="ctr"/>
            <a:r>
              <a:rPr lang="ru-RU" sz="3200" b="1" dirty="0" smtClean="0">
                <a:latin typeface="Times New Roman" panose="02020603050405020304" pitchFamily="18" charset="0"/>
                <a:cs typeface="Times New Roman" panose="02020603050405020304" pitchFamily="18" charset="0"/>
              </a:rPr>
              <a:t>Интерактивное учебное пособие</a:t>
            </a:r>
            <a:br>
              <a:rPr lang="ru-RU" sz="3200" b="1" dirty="0" smtClean="0">
                <a:latin typeface="Times New Roman" panose="02020603050405020304" pitchFamily="18" charset="0"/>
                <a:cs typeface="Times New Roman" panose="02020603050405020304" pitchFamily="18" charset="0"/>
              </a:rPr>
            </a:br>
            <a:r>
              <a:rPr lang="ru-RU" sz="3200" b="1" dirty="0" err="1" smtClean="0">
                <a:latin typeface="Times New Roman" panose="02020603050405020304" pitchFamily="18" charset="0"/>
                <a:cs typeface="Times New Roman" panose="02020603050405020304" pitchFamily="18" charset="0"/>
              </a:rPr>
              <a:t>Лепбук</a:t>
            </a:r>
            <a:r>
              <a:rPr lang="ru-RU" sz="3200" b="1" dirty="0" smtClean="0">
                <a:latin typeface="Times New Roman" panose="02020603050405020304" pitchFamily="18" charset="0"/>
                <a:cs typeface="Times New Roman" panose="02020603050405020304" pitchFamily="18" charset="0"/>
              </a:rPr>
              <a:t> «Первая помощь»</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415150" y="1418914"/>
            <a:ext cx="3624835" cy="5439086"/>
          </a:xfrm>
        </p:spPr>
        <p:txBody>
          <a:bodyPr>
            <a:normAutofit fontScale="47500" lnSpcReduction="20000"/>
          </a:bodyPr>
          <a:lstStyle/>
          <a:p>
            <a:pPr marL="0" indent="0">
              <a:buNone/>
            </a:pPr>
            <a:r>
              <a:rPr lang="ru-RU" sz="3400" b="1" dirty="0" smtClean="0">
                <a:latin typeface="Times New Roman" panose="02020603050405020304" pitchFamily="18" charset="0"/>
                <a:cs typeface="Times New Roman" panose="02020603050405020304" pitchFamily="18" charset="0"/>
              </a:rPr>
              <a:t>Описание:</a:t>
            </a:r>
          </a:p>
          <a:p>
            <a:pPr marL="0" indent="0">
              <a:buNone/>
            </a:pPr>
            <a:r>
              <a:rPr lang="ru-RU" sz="3400" b="1" dirty="0" smtClean="0">
                <a:latin typeface="Times New Roman" panose="02020603050405020304" pitchFamily="18" charset="0"/>
                <a:cs typeface="Times New Roman" panose="02020603050405020304" pitchFamily="18" charset="0"/>
              </a:rPr>
              <a:t>В первой части </a:t>
            </a:r>
            <a:r>
              <a:rPr lang="ru-RU" sz="3400" b="1" dirty="0" err="1" smtClean="0">
                <a:latin typeface="Times New Roman" panose="02020603050405020304" pitchFamily="18" charset="0"/>
                <a:cs typeface="Times New Roman" panose="02020603050405020304" pitchFamily="18" charset="0"/>
              </a:rPr>
              <a:t>Лепбука</a:t>
            </a:r>
            <a:r>
              <a:rPr lang="ru-RU" sz="3400" b="1" dirty="0" smtClean="0">
                <a:latin typeface="Times New Roman" panose="02020603050405020304" pitchFamily="18" charset="0"/>
                <a:cs typeface="Times New Roman" panose="02020603050405020304" pitchFamily="18" charset="0"/>
              </a:rPr>
              <a:t> классифицированы:</a:t>
            </a:r>
          </a:p>
          <a:p>
            <a:pPr marL="0" indent="0">
              <a:lnSpc>
                <a:spcPct val="120000"/>
              </a:lnSpc>
              <a:buNone/>
            </a:pPr>
            <a:r>
              <a:rPr lang="ru-RU" sz="3400" dirty="0" smtClean="0">
                <a:latin typeface="Times New Roman" panose="02020603050405020304" pitchFamily="18" charset="0"/>
                <a:cs typeface="Times New Roman" panose="02020603050405020304" pitchFamily="18" charset="0"/>
              </a:rPr>
              <a:t>- перечень состояний, для оказания  ПП;</a:t>
            </a:r>
          </a:p>
          <a:p>
            <a:pPr marL="0" indent="0">
              <a:lnSpc>
                <a:spcPct val="120000"/>
              </a:lnSpc>
              <a:buNone/>
            </a:pPr>
            <a:r>
              <a:rPr lang="ru-RU" sz="3400" dirty="0" smtClean="0">
                <a:latin typeface="Times New Roman" panose="02020603050405020304" pitchFamily="18" charset="0"/>
                <a:cs typeface="Times New Roman" panose="02020603050405020304" pitchFamily="18" charset="0"/>
              </a:rPr>
              <a:t>- характеристика состояний;</a:t>
            </a:r>
          </a:p>
          <a:p>
            <a:pPr marL="0" indent="0">
              <a:lnSpc>
                <a:spcPct val="120000"/>
              </a:lnSpc>
              <a:buNone/>
            </a:pPr>
            <a:r>
              <a:rPr lang="ru-RU" sz="3400" dirty="0" smtClean="0">
                <a:latin typeface="Times New Roman" panose="02020603050405020304" pitchFamily="18" charset="0"/>
                <a:cs typeface="Times New Roman" panose="02020603050405020304" pitchFamily="18" charset="0"/>
              </a:rPr>
              <a:t>- как оказать первую помощь пострадавшему;</a:t>
            </a:r>
          </a:p>
          <a:p>
            <a:pPr marL="0" indent="0">
              <a:lnSpc>
                <a:spcPct val="120000"/>
              </a:lnSpc>
              <a:buNone/>
            </a:pPr>
            <a:r>
              <a:rPr lang="ru-RU" sz="3400" dirty="0" smtClean="0">
                <a:latin typeface="Times New Roman" panose="02020603050405020304" pitchFamily="18" charset="0"/>
                <a:cs typeface="Times New Roman" panose="02020603050405020304" pitchFamily="18" charset="0"/>
              </a:rPr>
              <a:t>- тесты и ситуационные задачи.</a:t>
            </a:r>
          </a:p>
          <a:p>
            <a:pPr marL="0" indent="0">
              <a:lnSpc>
                <a:spcPct val="120000"/>
              </a:lnSpc>
              <a:buNone/>
            </a:pPr>
            <a:r>
              <a:rPr lang="ru-RU" sz="3400" dirty="0" smtClean="0">
                <a:latin typeface="Times New Roman" panose="02020603050405020304" pitchFamily="18" charset="0"/>
                <a:cs typeface="Times New Roman" panose="02020603050405020304" pitchFamily="18" charset="0"/>
              </a:rPr>
              <a:t>Ребенок выбирает состояние, подбирает к нему соответствующую характеристику и выбирает действия, необходимые для оказания первой помощи.</a:t>
            </a:r>
          </a:p>
          <a:p>
            <a:pPr marL="0" indent="0">
              <a:lnSpc>
                <a:spcPct val="120000"/>
              </a:lnSpc>
              <a:buNone/>
            </a:pPr>
            <a:r>
              <a:rPr lang="ru-RU" sz="3400" dirty="0">
                <a:latin typeface="Times New Roman" panose="02020603050405020304" pitchFamily="18" charset="0"/>
                <a:cs typeface="Times New Roman" panose="02020603050405020304" pitchFamily="18" charset="0"/>
              </a:rPr>
              <a:t>Так же представлен алгоритм оказания первой </a:t>
            </a:r>
            <a:r>
              <a:rPr lang="ru-RU" sz="3400" dirty="0" smtClean="0">
                <a:latin typeface="Times New Roman" panose="02020603050405020304" pitchFamily="18" charset="0"/>
                <a:cs typeface="Times New Roman" panose="02020603050405020304" pitchFamily="18" charset="0"/>
              </a:rPr>
              <a:t>помощи и список служб для вызова.</a:t>
            </a:r>
            <a:endParaRPr lang="ru-RU" sz="3400"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4" name="Объект 3"/>
          <p:cNvSpPr>
            <a:spLocks noGrp="1"/>
          </p:cNvSpPr>
          <p:nvPr>
            <p:ph sz="half" idx="2"/>
          </p:nvPr>
        </p:nvSpPr>
        <p:spPr>
          <a:xfrm>
            <a:off x="4181303" y="1320877"/>
            <a:ext cx="5012574" cy="3907703"/>
          </a:xfrm>
        </p:spPr>
        <p:txBody>
          <a:bodyPr>
            <a:noAutofit/>
          </a:bodyPr>
          <a:lstStyle/>
          <a:p>
            <a:pPr marL="0" indent="0">
              <a:buNone/>
            </a:pPr>
            <a:r>
              <a:rPr lang="ru-RU" sz="1600" b="1" dirty="0" smtClean="0">
                <a:latin typeface="Times New Roman" panose="02020603050405020304" pitchFamily="18" charset="0"/>
                <a:cs typeface="Times New Roman" panose="02020603050405020304" pitchFamily="18" charset="0"/>
              </a:rPr>
              <a:t>Описание:</a:t>
            </a:r>
          </a:p>
          <a:p>
            <a:pPr marL="0" indent="0">
              <a:buNone/>
            </a:pPr>
            <a:r>
              <a:rPr lang="ru-RU" sz="1600" b="1" dirty="0" smtClean="0">
                <a:latin typeface="Times New Roman" panose="02020603050405020304" pitchFamily="18" charset="0"/>
                <a:cs typeface="Times New Roman" panose="02020603050405020304" pitchFamily="18" charset="0"/>
              </a:rPr>
              <a:t>Во второй части </a:t>
            </a:r>
            <a:r>
              <a:rPr lang="ru-RU" sz="1600" b="1" dirty="0" err="1" smtClean="0">
                <a:latin typeface="Times New Roman" panose="02020603050405020304" pitchFamily="18" charset="0"/>
                <a:cs typeface="Times New Roman" panose="02020603050405020304" pitchFamily="18" charset="0"/>
              </a:rPr>
              <a:t>Лепбука</a:t>
            </a:r>
            <a:r>
              <a:rPr lang="ru-RU" sz="1600" b="1" dirty="0" smtClean="0">
                <a:latin typeface="Times New Roman" panose="02020603050405020304" pitchFamily="18" charset="0"/>
                <a:cs typeface="Times New Roman" panose="02020603050405020304" pitchFamily="18" charset="0"/>
              </a:rPr>
              <a:t> представлен подручные средства для оказания первой помощи: </a:t>
            </a:r>
          </a:p>
          <a:p>
            <a:pPr marL="0" indent="0">
              <a:buNone/>
            </a:pPr>
            <a:r>
              <a:rPr lang="ru-RU" sz="1600" dirty="0" smtClean="0">
                <a:latin typeface="Times New Roman" panose="02020603050405020304" pitchFamily="18" charset="0"/>
                <a:cs typeface="Times New Roman" panose="02020603050405020304" pitchFamily="18" charset="0"/>
              </a:rPr>
              <a:t>- Доска (для фиксация переломов)</a:t>
            </a:r>
          </a:p>
          <a:p>
            <a:pPr marL="0" indent="0">
              <a:buNone/>
            </a:pPr>
            <a:r>
              <a:rPr lang="ru-RU" sz="1600" dirty="0" smtClean="0">
                <a:latin typeface="Times New Roman" panose="02020603050405020304" pitchFamily="18" charset="0"/>
                <a:cs typeface="Times New Roman" panose="02020603050405020304" pitchFamily="18" charset="0"/>
              </a:rPr>
              <a:t>- Ремень (для остановки кровотечения)</a:t>
            </a:r>
          </a:p>
          <a:p>
            <a:pPr marL="0" indent="0">
              <a:buNone/>
            </a:pPr>
            <a:r>
              <a:rPr lang="ru-RU" sz="1600" dirty="0" smtClean="0">
                <a:latin typeface="Times New Roman" panose="02020603050405020304" pitchFamily="18" charset="0"/>
                <a:cs typeface="Times New Roman" panose="02020603050405020304" pitchFamily="18" charset="0"/>
              </a:rPr>
              <a:t>- Косынка (для фиксации суставов)</a:t>
            </a:r>
          </a:p>
          <a:p>
            <a:pPr marL="0" indent="0">
              <a:buNone/>
            </a:pPr>
            <a:r>
              <a:rPr lang="ru-RU" sz="1600" dirty="0" smtClean="0">
                <a:latin typeface="Times New Roman" panose="02020603050405020304" pitchFamily="18" charset="0"/>
                <a:cs typeface="Times New Roman" panose="02020603050405020304" pitchFamily="18" charset="0"/>
              </a:rPr>
              <a:t>- Платок (для наложения давящей повязки при кровотечениях)</a:t>
            </a:r>
          </a:p>
          <a:p>
            <a:pPr marL="0" indent="0">
              <a:buNone/>
            </a:pPr>
            <a:r>
              <a:rPr lang="ru-RU" sz="1600" dirty="0" smtClean="0">
                <a:latin typeface="Times New Roman" panose="02020603050405020304" pitchFamily="18" charset="0"/>
                <a:cs typeface="Times New Roman" panose="02020603050405020304" pitchFamily="18" charset="0"/>
              </a:rPr>
              <a:t>- Воздухонепроницаемый материал - файл (при устранении </a:t>
            </a:r>
            <a:r>
              <a:rPr lang="ru-RU" sz="1600" dirty="0" err="1" smtClean="0">
                <a:latin typeface="Times New Roman" panose="02020603050405020304" pitchFamily="18" charset="0"/>
                <a:cs typeface="Times New Roman" panose="02020603050405020304" pitchFamily="18" charset="0"/>
              </a:rPr>
              <a:t>пневматоракса</a:t>
            </a:r>
            <a:r>
              <a:rPr lang="ru-RU" sz="1600" dirty="0" smtClean="0">
                <a:latin typeface="Times New Roman" panose="02020603050405020304" pitchFamily="18" charset="0"/>
                <a:cs typeface="Times New Roman" panose="02020603050405020304" pitchFamily="18" charset="0"/>
              </a:rPr>
              <a:t> – проникающем ранении грудной клетки) </a:t>
            </a:r>
          </a:p>
        </p:txBody>
      </p:sp>
      <p:pic>
        <p:nvPicPr>
          <p:cNvPr id="6" name="Рисунок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284781" y="4914744"/>
            <a:ext cx="2083830" cy="1948021"/>
          </a:xfrm>
          <a:prstGeom prst="rect">
            <a:avLst/>
          </a:prstGeom>
        </p:spPr>
      </p:pic>
      <p:pic>
        <p:nvPicPr>
          <p:cNvPr id="9" name="Рисунок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84916" y="4914744"/>
            <a:ext cx="2154934" cy="1935645"/>
          </a:xfrm>
          <a:prstGeom prst="rect">
            <a:avLst/>
          </a:prstGeom>
        </p:spPr>
      </p:pic>
    </p:spTree>
    <p:extLst>
      <p:ext uri="{BB962C8B-B14F-4D97-AF65-F5344CB8AC3E}">
        <p14:creationId xmlns:p14="http://schemas.microsoft.com/office/powerpoint/2010/main" val="274810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351905"/>
            <a:ext cx="8596668" cy="662247"/>
          </a:xfrm>
        </p:spPr>
        <p:txBody>
          <a:bodyPr>
            <a:normAutofit/>
          </a:bodyPr>
          <a:lstStyle/>
          <a:p>
            <a:r>
              <a:rPr lang="ru-RU" b="1" dirty="0" smtClean="0">
                <a:latin typeface="Times New Roman" panose="02020603050405020304" pitchFamily="18" charset="0"/>
                <a:cs typeface="Times New Roman" panose="02020603050405020304" pitchFamily="18" charset="0"/>
              </a:rPr>
              <a:t>Вывод:</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3" y="889462"/>
            <a:ext cx="8907240" cy="3880773"/>
          </a:xfrm>
        </p:spPr>
        <p:txBody>
          <a:bodyPr>
            <a:normAutofit/>
          </a:bodyPr>
          <a:lstStyle/>
          <a:p>
            <a:pPr marL="0" indent="0">
              <a:buNone/>
            </a:pPr>
            <a:r>
              <a:rPr lang="ru-RU" sz="2000" dirty="0">
                <a:latin typeface="Times New Roman" panose="02020603050405020304" pitchFamily="18" charset="0"/>
                <a:cs typeface="Times New Roman" panose="02020603050405020304" pitchFamily="18" charset="0"/>
              </a:rPr>
              <a:t>Данная работа посвящена приёмам оказания первой помощи. Актуальность проблемы сохранения жизни и здоровья человека не вызывает сомнения. Необходимо учить детей оказывать первую помощь как можно раньше.  Большинство поведенческих стереотипов закладывается в детстве и в дальнейшем </a:t>
            </a:r>
            <a:r>
              <a:rPr lang="ru-RU" sz="2000" dirty="0" smtClean="0">
                <a:latin typeface="Times New Roman" panose="02020603050405020304" pitchFamily="18" charset="0"/>
                <a:cs typeface="Times New Roman" panose="02020603050405020304" pitchFamily="18" charset="0"/>
              </a:rPr>
              <a:t>приобретает </a:t>
            </a:r>
            <a:r>
              <a:rPr lang="ru-RU" sz="2000" dirty="0">
                <a:latin typeface="Times New Roman" panose="02020603050405020304" pitchFamily="18" charset="0"/>
                <a:cs typeface="Times New Roman" panose="02020603050405020304" pitchFamily="18" charset="0"/>
              </a:rPr>
              <a:t>стабильный характер. </a:t>
            </a:r>
          </a:p>
          <a:p>
            <a:pPr marL="0" indent="0">
              <a:buNone/>
            </a:pPr>
            <a:r>
              <a:rPr lang="ru-RU" sz="2000" dirty="0" smtClean="0">
                <a:latin typeface="Times New Roman" panose="02020603050405020304" pitchFamily="18" charset="0"/>
                <a:cs typeface="Times New Roman" panose="02020603050405020304" pitchFamily="18" charset="0"/>
              </a:rPr>
              <a:t>Считаю, что необходимо </a:t>
            </a:r>
            <a:r>
              <a:rPr lang="ru-RU" sz="2000" dirty="0">
                <a:latin typeface="Times New Roman" panose="02020603050405020304" pitchFamily="18" charset="0"/>
                <a:cs typeface="Times New Roman" panose="02020603050405020304" pitchFamily="18" charset="0"/>
              </a:rPr>
              <a:t>проводить больше просветительских мероприятий в школе, для повышения уровня знаний школьников, что придаст им уверенности в принятии верных решений в экстремальных ситуациях. </a:t>
            </a: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89" y="3665913"/>
            <a:ext cx="8239801" cy="3059221"/>
          </a:xfrm>
          <a:prstGeom prst="rect">
            <a:avLst/>
          </a:prstGeom>
        </p:spPr>
      </p:pic>
    </p:spTree>
    <p:extLst>
      <p:ext uri="{BB962C8B-B14F-4D97-AF65-F5344CB8AC3E}">
        <p14:creationId xmlns:p14="http://schemas.microsoft.com/office/powerpoint/2010/main" val="3469985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0708" y="357447"/>
            <a:ext cx="8596668" cy="1753985"/>
          </a:xfrm>
        </p:spPr>
        <p:txBody>
          <a:bodyPr>
            <a:normAutofit/>
          </a:bodyPr>
          <a:lstStyle/>
          <a:p>
            <a:pPr algn="ctr"/>
            <a:r>
              <a:rPr lang="ru-RU" b="1" dirty="0"/>
              <a:t>Смотри </a:t>
            </a:r>
            <a:r>
              <a:rPr lang="ru-RU" b="1" dirty="0" err="1"/>
              <a:t>видеоуроки</a:t>
            </a:r>
            <a:r>
              <a:rPr lang="ru-RU" b="1" dirty="0"/>
              <a:t>, проходи тестирование и вооружайся полученными знаниями!</a:t>
            </a:r>
          </a:p>
        </p:txBody>
      </p:sp>
      <p:pic>
        <p:nvPicPr>
          <p:cNvPr id="3" name="Рисунок 2"/>
          <p:cNvPicPr>
            <a:picLocks noChangeAspect="1"/>
          </p:cNvPicPr>
          <p:nvPr/>
        </p:nvPicPr>
        <p:blipFill>
          <a:blip r:embed="rId2"/>
          <a:stretch>
            <a:fillRect/>
          </a:stretch>
        </p:blipFill>
        <p:spPr>
          <a:xfrm>
            <a:off x="3133899" y="2275525"/>
            <a:ext cx="3343624" cy="4456780"/>
          </a:xfrm>
          <a:prstGeom prst="rect">
            <a:avLst/>
          </a:prstGeom>
        </p:spPr>
      </p:pic>
    </p:spTree>
    <p:extLst>
      <p:ext uri="{BB962C8B-B14F-4D97-AF65-F5344CB8AC3E}">
        <p14:creationId xmlns:p14="http://schemas.microsoft.com/office/powerpoint/2010/main" val="2998244972"/>
      </p:ext>
    </p:extLst>
  </p:cSld>
  <p:clrMapOvr>
    <a:masterClrMapping/>
  </p:clrMapOvr>
</p:sld>
</file>

<file path=ppt/theme/theme1.xml><?xml version="1.0" encoding="utf-8"?>
<a:theme xmlns:a="http://schemas.openxmlformats.org/drawingml/2006/main" name="Аспект">
  <a:themeElements>
    <a:clrScheme name="Красный и оранжевый">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862</TotalTime>
  <Words>472</Words>
  <Application>Microsoft Office PowerPoint</Application>
  <PresentationFormat>Широкоэкранный</PresentationFormat>
  <Paragraphs>47</Paragraphs>
  <Slides>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8</vt:i4>
      </vt:variant>
    </vt:vector>
  </HeadingPairs>
  <TitlesOfParts>
    <vt:vector size="13" baseType="lpstr">
      <vt:lpstr>Arial</vt:lpstr>
      <vt:lpstr>Times New Roman</vt:lpstr>
      <vt:lpstr>Trebuchet MS</vt:lpstr>
      <vt:lpstr>Wingdings 3</vt:lpstr>
      <vt:lpstr>Аспект</vt:lpstr>
      <vt:lpstr>Проект  «Первая помощь»</vt:lpstr>
      <vt:lpstr>Тип проекта: практико - ориентированный Актуальность:  Целью любого человека в овладении навыками первой помощи является умение оказать помощь человеку, получившему травму или страдающему от внезапного приступа заболевания, до момента прибытия квалифицированной медицинской помощи. Наше непосредственное участие имеет важное значение, так как мы можем быть единственным человек на месте происшествия, который может способен оказать первую помощь. </vt:lpstr>
      <vt:lpstr>    Объект: первая помощь Предмет: оказание первой помощи пострадавшим для сохранения и уменьшения ущерба здоровью до прибытия скорой помощи Практическая значимость:  проект нацелен на повышение уровня теоретических знаний и практических навыков оказания первой помощи. Его основная идея заключается в том, что любой человек, не имеющий специального образования, может научиться оказывать первую помощь себе или окружающим  </vt:lpstr>
      <vt:lpstr>Этапы проекта. Теоретический:</vt:lpstr>
      <vt:lpstr>Этапы проекта. Практический: </vt:lpstr>
      <vt:lpstr>Интерактивное учебное пособие Лепбук «Первая помощь»</vt:lpstr>
      <vt:lpstr>Вывод:</vt:lpstr>
      <vt:lpstr>Смотри видеоуроки, проходи тестирование и вооружайся полученными знаниями!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Пользователь</cp:lastModifiedBy>
  <cp:revision>39</cp:revision>
  <dcterms:created xsi:type="dcterms:W3CDTF">2024-03-16T04:51:45Z</dcterms:created>
  <dcterms:modified xsi:type="dcterms:W3CDTF">2024-04-03T05:29:40Z</dcterms:modified>
</cp:coreProperties>
</file>