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19"/>
  </p:notesMasterIdLst>
  <p:sldIdLst>
    <p:sldId id="256" r:id="rId2"/>
    <p:sldId id="260" r:id="rId3"/>
    <p:sldId id="261" r:id="rId4"/>
    <p:sldId id="262" r:id="rId5"/>
    <p:sldId id="263" r:id="rId6"/>
    <p:sldId id="264" r:id="rId7"/>
    <p:sldId id="257" r:id="rId8"/>
    <p:sldId id="265" r:id="rId9"/>
    <p:sldId id="258" r:id="rId10"/>
    <p:sldId id="266" r:id="rId11"/>
    <p:sldId id="269" r:id="rId12"/>
    <p:sldId id="267" r:id="rId13"/>
    <p:sldId id="268" r:id="rId14"/>
    <p:sldId id="271" r:id="rId15"/>
    <p:sldId id="273" r:id="rId16"/>
    <p:sldId id="270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604"/>
    <a:srgbClr val="45841A"/>
    <a:srgbClr val="233616"/>
    <a:srgbClr val="229F11"/>
    <a:srgbClr val="160EB2"/>
    <a:srgbClr val="3317A9"/>
    <a:srgbClr val="3E1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2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D3CE3-4210-420D-BDA1-7B4ADEF09092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370CE-5D0C-46BF-BA44-BB5B7FE95C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483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3370CE-5D0C-46BF-BA44-BB5B7FE95C8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613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937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508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596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808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78883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220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221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560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826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56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774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173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350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429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571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451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CCADA6-56A9-4DAF-A5A3-4C61F2C88FBB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C1B17D9-D331-4D36-BDFC-DAFFE8015B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324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199FA3D-7A38-450D-964F-1BCC7939CFF3}"/>
              </a:ext>
            </a:extLst>
          </p:cNvPr>
          <p:cNvSpPr txBox="1"/>
          <p:nvPr/>
        </p:nvSpPr>
        <p:spPr>
          <a:xfrm>
            <a:off x="898124" y="115409"/>
            <a:ext cx="103957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автономное дошкольное образовательное учреждение 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«Солнышко» комбинированного вида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Структурное подразделение детский сад № 28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2916508-EAD2-4FF4-B598-C7375ED6FF47}"/>
              </a:ext>
            </a:extLst>
          </p:cNvPr>
          <p:cNvSpPr txBox="1"/>
          <p:nvPr/>
        </p:nvSpPr>
        <p:spPr>
          <a:xfrm>
            <a:off x="898124" y="952264"/>
            <a:ext cx="1036911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Всероссийский педагогический конкурс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«Воспитание патриота и гражданина России 21 века» </a:t>
            </a:r>
          </a:p>
          <a:p>
            <a:pPr algn="ctr"/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едагогический проект, 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готовый к реализации на практике</a:t>
            </a:r>
          </a:p>
          <a:p>
            <a:pPr algn="ctr"/>
            <a:endParaRPr lang="ru-RU" sz="2400" dirty="0"/>
          </a:p>
          <a:p>
            <a:pPr algn="ctr"/>
            <a:r>
              <a:rPr lang="ru-RU" sz="32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b="1" dirty="0" smtClean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200" b="1" dirty="0" smtClean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ЖЕМЧУЖИНА УРАЛА»</a:t>
            </a:r>
            <a:r>
              <a:rPr lang="ru-RU" sz="3200" b="1" dirty="0" smtClean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E068111-2EB6-46B5-95E3-DC3CDE9FFBAB}"/>
              </a:ext>
            </a:extLst>
          </p:cNvPr>
          <p:cNvSpPr txBox="1"/>
          <p:nvPr/>
        </p:nvSpPr>
        <p:spPr>
          <a:xfrm>
            <a:off x="4448784" y="4662781"/>
            <a:ext cx="7237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проекта: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Алексеенко Светлана Михайловна, воспитатель старшей группы              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Дворецкая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Ирина Сергеевна, воспитатель старшей группы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64B650B-0615-40F6-9860-AA95C0218A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19" y="2738546"/>
            <a:ext cx="2836492" cy="38484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C357EE9C-34F7-46D4-BBB5-3D6052A30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6587" y="410069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086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E0355682-AD04-47B2-A5C2-B02A3A913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56370" y="128232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3F9377E-D2AD-490A-A394-A35EB5F4F20E}"/>
              </a:ext>
            </a:extLst>
          </p:cNvPr>
          <p:cNvSpPr txBox="1"/>
          <p:nvPr/>
        </p:nvSpPr>
        <p:spPr>
          <a:xfrm>
            <a:off x="-125128" y="0"/>
            <a:ext cx="117396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Развивающая предметно-пространственная (образовательная)  среда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71E5EBC6-60C4-40FA-9DC4-129A943382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1835" t="4054"/>
          <a:stretch>
            <a:fillRect/>
          </a:stretch>
        </p:blipFill>
        <p:spPr bwMode="auto">
          <a:xfrm>
            <a:off x="3530465" y="1268275"/>
            <a:ext cx="4774936" cy="3168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xmlns="" id="{508077B8-3B7E-4BBA-AAA8-2E95DCBCD3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2949" r="1927" b="5626"/>
          <a:stretch>
            <a:fillRect/>
          </a:stretch>
        </p:blipFill>
        <p:spPr bwMode="auto">
          <a:xfrm>
            <a:off x="1007990" y="4622890"/>
            <a:ext cx="4081019" cy="2008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xmlns="" id="{DDC25385-A195-4C8F-8E1E-AB256661A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881" y="1629825"/>
            <a:ext cx="2773618" cy="2189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xmlns="" id="{51AD19DF-8AF3-4DF4-9CE5-9866BC39A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r="2990"/>
          <a:stretch>
            <a:fillRect/>
          </a:stretch>
        </p:blipFill>
        <p:spPr bwMode="auto">
          <a:xfrm>
            <a:off x="6573774" y="4622890"/>
            <a:ext cx="4482596" cy="1933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xmlns="" id="{639CB47A-9452-4900-9AD6-685F448D5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 l="1320" t="24642" r="4953" b="10233"/>
          <a:stretch>
            <a:fillRect/>
          </a:stretch>
        </p:blipFill>
        <p:spPr bwMode="auto">
          <a:xfrm>
            <a:off x="8596328" y="1767858"/>
            <a:ext cx="3309503" cy="19133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5538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15F553DE-4A52-40B5-A64D-A8C4AB600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14188" y="419694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C7C6E90-E74E-47BE-96E3-208B63D925F8}"/>
              </a:ext>
            </a:extLst>
          </p:cNvPr>
          <p:cNvSpPr txBox="1"/>
          <p:nvPr/>
        </p:nvSpPr>
        <p:spPr>
          <a:xfrm>
            <a:off x="625642" y="0"/>
            <a:ext cx="104626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и механизм реализации проекта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CE53FF41-3EC6-4144-BD13-9FD92C7CEEBC}"/>
              </a:ext>
            </a:extLst>
          </p:cNvPr>
          <p:cNvSpPr/>
          <p:nvPr/>
        </p:nvSpPr>
        <p:spPr>
          <a:xfrm>
            <a:off x="3100549" y="5594851"/>
            <a:ext cx="2565647" cy="91600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Брейнсторминг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(метод решения проблемы)</a:t>
            </a:r>
            <a:endParaRPr lang="ru-RU" sz="1600" b="1" dirty="0">
              <a:solidFill>
                <a:srgbClr val="0B160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5CAD8C4A-70D0-47EC-B57F-3B52A36E22E3}"/>
              </a:ext>
            </a:extLst>
          </p:cNvPr>
          <p:cNvSpPr/>
          <p:nvPr/>
        </p:nvSpPr>
        <p:spPr>
          <a:xfrm>
            <a:off x="5903412" y="5558840"/>
            <a:ext cx="2550476" cy="100408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Проектирование игровых и информационных центров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F10944B9-FFF4-4A1D-9430-7B700DEA0C60}"/>
              </a:ext>
            </a:extLst>
          </p:cNvPr>
          <p:cNvSpPr/>
          <p:nvPr/>
        </p:nvSpPr>
        <p:spPr>
          <a:xfrm>
            <a:off x="5897510" y="3609458"/>
            <a:ext cx="2565647" cy="17340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Анкетирование с использованием </a:t>
            </a:r>
            <a:r>
              <a:rPr lang="ru-RU" sz="1600" b="1" dirty="0" err="1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Googie</a:t>
            </a:r>
            <a:r>
              <a:rPr lang="ru-RU" sz="1600" b="1" dirty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600" b="1" dirty="0" smtClean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формы. </a:t>
            </a:r>
          </a:p>
          <a:p>
            <a:r>
              <a:rPr lang="ru-RU" sz="1600" b="1" dirty="0" smtClean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Составление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плана работы о проведении совместных мероприятий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3CFC7098-A53B-4933-BD82-949BE645BC48}"/>
              </a:ext>
            </a:extLst>
          </p:cNvPr>
          <p:cNvSpPr/>
          <p:nvPr/>
        </p:nvSpPr>
        <p:spPr>
          <a:xfrm>
            <a:off x="3115475" y="3591304"/>
            <a:ext cx="2565647" cy="177032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Информационно </a:t>
            </a:r>
            <a:r>
              <a:rPr lang="ru-RU" sz="1600" b="1" dirty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– коммуникационные технологии. </a:t>
            </a:r>
            <a:endParaRPr lang="ru-RU" sz="1600" b="1" dirty="0" smtClean="0">
              <a:solidFill>
                <a:srgbClr val="0B1604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1600" b="1" smtClean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Словесный метод: </a:t>
            </a:r>
            <a:r>
              <a:rPr lang="ru-RU" sz="1600" b="1" dirty="0" smtClean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консультации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обсуждение совместных мероприятий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8E244179-EAC6-4D57-A7B4-0EAA098FBE44}"/>
              </a:ext>
            </a:extLst>
          </p:cNvPr>
          <p:cNvSpPr/>
          <p:nvPr/>
        </p:nvSpPr>
        <p:spPr>
          <a:xfrm>
            <a:off x="142337" y="3598742"/>
            <a:ext cx="2781671" cy="177032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Повышать педагогическую компетентность, вовлекать родителей в совместную деятельность по патриотическому воспитанию детей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0C52CAF9-4CF4-461A-AE69-0DEBE32275FB}"/>
              </a:ext>
            </a:extLst>
          </p:cNvPr>
          <p:cNvSpPr/>
          <p:nvPr/>
        </p:nvSpPr>
        <p:spPr>
          <a:xfrm>
            <a:off x="8741271" y="2043277"/>
            <a:ext cx="2034943" cy="401760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 по патриотическому воспитанию детей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smtClean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«Жемчужина Урала»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xmlns="" id="{A317469E-0302-46AC-A279-13CC40C55862}"/>
              </a:ext>
            </a:extLst>
          </p:cNvPr>
          <p:cNvSpPr/>
          <p:nvPr/>
        </p:nvSpPr>
        <p:spPr>
          <a:xfrm>
            <a:off x="5922751" y="1991210"/>
            <a:ext cx="2565647" cy="140903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Мультимедийная презентация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«Значение имён и фамилий»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Ситуация общения «Уют в доме»</a:t>
            </a:r>
            <a:endParaRPr lang="ru-RU" sz="1600" b="1" dirty="0">
              <a:solidFill>
                <a:srgbClr val="0B160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1C4DA9AC-6166-47B5-8FE5-34C439FCBC2F}"/>
              </a:ext>
            </a:extLst>
          </p:cNvPr>
          <p:cNvSpPr/>
          <p:nvPr/>
        </p:nvSpPr>
        <p:spPr>
          <a:xfrm>
            <a:off x="3100549" y="1936119"/>
            <a:ext cx="2565647" cy="147600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Информационно – коммуникационные </a:t>
            </a:r>
            <a:r>
              <a:rPr lang="ru-RU" sz="1600" b="1" dirty="0" smtClean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технологии. </a:t>
            </a:r>
          </a:p>
          <a:p>
            <a:r>
              <a:rPr lang="ru-RU" sz="1600" b="1" dirty="0" smtClean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Словесный метод,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анализ результатов детской деятельности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CA7F0FF4-70E3-4976-8509-E853C022F7A8}"/>
              </a:ext>
            </a:extLst>
          </p:cNvPr>
          <p:cNvSpPr/>
          <p:nvPr/>
        </p:nvSpPr>
        <p:spPr>
          <a:xfrm>
            <a:off x="215275" y="1936119"/>
            <a:ext cx="2683813" cy="147600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Формировать представления детей об истории семьи и родном городе, развивать интерес и воспитывать любовь к малой Родине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AF081F9-B9D8-4ACC-A175-4404B6FBD997}"/>
              </a:ext>
            </a:extLst>
          </p:cNvPr>
          <p:cNvSpPr/>
          <p:nvPr/>
        </p:nvSpPr>
        <p:spPr>
          <a:xfrm>
            <a:off x="8565565" y="869894"/>
            <a:ext cx="2210649" cy="716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75C7F92C-A3E9-4D13-B77D-E42662FFED37}"/>
              </a:ext>
            </a:extLst>
          </p:cNvPr>
          <p:cNvSpPr/>
          <p:nvPr/>
        </p:nvSpPr>
        <p:spPr>
          <a:xfrm>
            <a:off x="6073325" y="856736"/>
            <a:ext cx="2210649" cy="716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xmlns="" id="{35893786-0C4A-44B5-8F28-E32F2779193D}"/>
              </a:ext>
            </a:extLst>
          </p:cNvPr>
          <p:cNvSpPr/>
          <p:nvPr/>
        </p:nvSpPr>
        <p:spPr>
          <a:xfrm>
            <a:off x="3320211" y="825511"/>
            <a:ext cx="2210649" cy="716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Методы, технологии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xmlns="" id="{CD76DD0D-B9FF-4855-A2E1-DEAF309EBCA4}"/>
              </a:ext>
            </a:extLst>
          </p:cNvPr>
          <p:cNvSpPr/>
          <p:nvPr/>
        </p:nvSpPr>
        <p:spPr>
          <a:xfrm>
            <a:off x="534769" y="825511"/>
            <a:ext cx="2044823" cy="716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</p:txBody>
      </p:sp>
      <p:sp>
        <p:nvSpPr>
          <p:cNvPr id="23" name="Стрелка: вправо 22">
            <a:extLst>
              <a:ext uri="{FF2B5EF4-FFF2-40B4-BE49-F238E27FC236}">
                <a16:creationId xmlns:a16="http://schemas.microsoft.com/office/drawing/2014/main" xmlns="" id="{195A8B45-32A4-435E-8B1C-8B5D8BF96F22}"/>
              </a:ext>
            </a:extLst>
          </p:cNvPr>
          <p:cNvSpPr/>
          <p:nvPr/>
        </p:nvSpPr>
        <p:spPr>
          <a:xfrm>
            <a:off x="215275" y="105204"/>
            <a:ext cx="1074510" cy="64633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Этап</a:t>
            </a:r>
          </a:p>
        </p:txBody>
      </p: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xmlns="" id="{F32482E1-3DD1-436B-84A1-C16BA344239B}"/>
              </a:ext>
            </a:extLst>
          </p:cNvPr>
          <p:cNvCxnSpPr>
            <a:cxnSpLocks/>
          </p:cNvCxnSpPr>
          <p:nvPr/>
        </p:nvCxnSpPr>
        <p:spPr>
          <a:xfrm>
            <a:off x="1531838" y="1578415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xmlns="" id="{3456EAE3-012B-4F81-9F34-78312486DB43}"/>
              </a:ext>
            </a:extLst>
          </p:cNvPr>
          <p:cNvCxnSpPr>
            <a:cxnSpLocks/>
          </p:cNvCxnSpPr>
          <p:nvPr/>
        </p:nvCxnSpPr>
        <p:spPr>
          <a:xfrm>
            <a:off x="4379936" y="1577249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xmlns="" id="{ECA339F4-DB95-4836-A053-9B8049E318BC}"/>
              </a:ext>
            </a:extLst>
          </p:cNvPr>
          <p:cNvCxnSpPr>
            <a:cxnSpLocks/>
          </p:cNvCxnSpPr>
          <p:nvPr/>
        </p:nvCxnSpPr>
        <p:spPr>
          <a:xfrm>
            <a:off x="7121532" y="1586006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xmlns="" id="{AF1853C7-2F99-46A8-855F-F40F518BBBFD}"/>
              </a:ext>
            </a:extLst>
          </p:cNvPr>
          <p:cNvCxnSpPr>
            <a:cxnSpLocks/>
          </p:cNvCxnSpPr>
          <p:nvPr/>
        </p:nvCxnSpPr>
        <p:spPr>
          <a:xfrm>
            <a:off x="9660997" y="1633574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xmlns="" id="{4A5FBB0A-EA2D-4E7C-A086-A9FB1914EB08}"/>
              </a:ext>
            </a:extLst>
          </p:cNvPr>
          <p:cNvCxnSpPr>
            <a:cxnSpLocks/>
          </p:cNvCxnSpPr>
          <p:nvPr/>
        </p:nvCxnSpPr>
        <p:spPr>
          <a:xfrm>
            <a:off x="5616961" y="2705709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xmlns="" id="{044F7E08-0EA6-47DF-8F07-07FD72C69FE9}"/>
              </a:ext>
            </a:extLst>
          </p:cNvPr>
          <p:cNvCxnSpPr>
            <a:cxnSpLocks/>
          </p:cNvCxnSpPr>
          <p:nvPr/>
        </p:nvCxnSpPr>
        <p:spPr>
          <a:xfrm>
            <a:off x="2829412" y="4466581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xmlns="" id="{04759BC2-8471-4731-905E-A84D0674E7CD}"/>
              </a:ext>
            </a:extLst>
          </p:cNvPr>
          <p:cNvCxnSpPr>
            <a:cxnSpLocks/>
          </p:cNvCxnSpPr>
          <p:nvPr/>
        </p:nvCxnSpPr>
        <p:spPr>
          <a:xfrm>
            <a:off x="2866309" y="2672041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>
            <a:extLst>
              <a:ext uri="{FF2B5EF4-FFF2-40B4-BE49-F238E27FC236}">
                <a16:creationId xmlns:a16="http://schemas.microsoft.com/office/drawing/2014/main" xmlns="" id="{354DD0A7-2A26-4516-8704-777713E91A7C}"/>
              </a:ext>
            </a:extLst>
          </p:cNvPr>
          <p:cNvCxnSpPr>
            <a:cxnSpLocks/>
          </p:cNvCxnSpPr>
          <p:nvPr/>
        </p:nvCxnSpPr>
        <p:spPr>
          <a:xfrm>
            <a:off x="5635540" y="6060881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xmlns="" id="{E5E0182E-943C-4396-B748-10748832EC78}"/>
              </a:ext>
            </a:extLst>
          </p:cNvPr>
          <p:cNvCxnSpPr>
            <a:cxnSpLocks/>
          </p:cNvCxnSpPr>
          <p:nvPr/>
        </p:nvCxnSpPr>
        <p:spPr>
          <a:xfrm>
            <a:off x="5605086" y="4439882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равая фигурная скобка 47">
            <a:extLst>
              <a:ext uri="{FF2B5EF4-FFF2-40B4-BE49-F238E27FC236}">
                <a16:creationId xmlns:a16="http://schemas.microsoft.com/office/drawing/2014/main" xmlns="" id="{6E66714F-AB11-4FBE-8183-ED1582A004B8}"/>
              </a:ext>
            </a:extLst>
          </p:cNvPr>
          <p:cNvSpPr/>
          <p:nvPr/>
        </p:nvSpPr>
        <p:spPr>
          <a:xfrm>
            <a:off x="8476522" y="2589196"/>
            <a:ext cx="239829" cy="3471681"/>
          </a:xfrm>
          <a:prstGeom prst="rightBrace">
            <a:avLst>
              <a:gd name="adj1" fmla="val 8333"/>
              <a:gd name="adj2" fmla="val 44455"/>
            </a:avLst>
          </a:prstGeom>
          <a:ln w="60325">
            <a:solidFill>
              <a:srgbClr val="0B16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xmlns="" id="{1D35822D-E015-4D3D-A8C5-78FBA5A8885F}"/>
              </a:ext>
            </a:extLst>
          </p:cNvPr>
          <p:cNvSpPr/>
          <p:nvPr/>
        </p:nvSpPr>
        <p:spPr>
          <a:xfrm>
            <a:off x="196413" y="5541459"/>
            <a:ext cx="2683814" cy="100408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Обогащать развивающую предметно – пространственную (образовательную)  среду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xmlns="" id="{044F7E08-0EA6-47DF-8F07-07FD72C69FE9}"/>
              </a:ext>
            </a:extLst>
          </p:cNvPr>
          <p:cNvCxnSpPr>
            <a:cxnSpLocks/>
          </p:cNvCxnSpPr>
          <p:nvPr/>
        </p:nvCxnSpPr>
        <p:spPr>
          <a:xfrm>
            <a:off x="2827433" y="6044020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6042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82C68333-9579-45B5-A125-0367FE71F5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18685" y="105539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2174FB5-6CC3-46DB-89F7-6AAD7E86B22B}"/>
              </a:ext>
            </a:extLst>
          </p:cNvPr>
          <p:cNvSpPr txBox="1"/>
          <p:nvPr/>
        </p:nvSpPr>
        <p:spPr>
          <a:xfrm>
            <a:off x="625642" y="0"/>
            <a:ext cx="104626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и механизм реализации проекта</a:t>
            </a:r>
          </a:p>
        </p:txBody>
      </p:sp>
      <p:sp>
        <p:nvSpPr>
          <p:cNvPr id="33" name="Стрелка: вправо 32">
            <a:extLst>
              <a:ext uri="{FF2B5EF4-FFF2-40B4-BE49-F238E27FC236}">
                <a16:creationId xmlns:a16="http://schemas.microsoft.com/office/drawing/2014/main" xmlns="" id="{41F8E016-F896-450E-B8BC-682392455A07}"/>
              </a:ext>
            </a:extLst>
          </p:cNvPr>
          <p:cNvSpPr/>
          <p:nvPr/>
        </p:nvSpPr>
        <p:spPr>
          <a:xfrm>
            <a:off x="215275" y="105204"/>
            <a:ext cx="1074510" cy="64633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Этап</a:t>
            </a: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xmlns="" id="{1D9C0EA6-613F-4AC8-88A6-712C15F2A55B}"/>
              </a:ext>
            </a:extLst>
          </p:cNvPr>
          <p:cNvSpPr/>
          <p:nvPr/>
        </p:nvSpPr>
        <p:spPr>
          <a:xfrm>
            <a:off x="228134" y="5566727"/>
            <a:ext cx="2683814" cy="100408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Обогащать развивающую предметно – пространственную (образовательную)  среду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xmlns="" id="{4B148B37-7C45-40F8-8284-541B07FBE0BC}"/>
              </a:ext>
            </a:extLst>
          </p:cNvPr>
          <p:cNvSpPr/>
          <p:nvPr/>
        </p:nvSpPr>
        <p:spPr>
          <a:xfrm>
            <a:off x="3081355" y="5566727"/>
            <a:ext cx="2565647" cy="100408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Технология «</a:t>
            </a:r>
            <a:r>
              <a:rPr lang="ru-RU" sz="1600" b="1" dirty="0" err="1" smtClean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Постер</a:t>
            </a:r>
            <a:r>
              <a:rPr lang="ru-RU" sz="1600" b="1" smtClean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1400" b="1" dirty="0">
              <a:solidFill>
                <a:srgbClr val="0B1604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xmlns="" id="{DDEC0EFE-E868-4350-910E-0E91C5A9EAD9}"/>
              </a:ext>
            </a:extLst>
          </p:cNvPr>
          <p:cNvSpPr/>
          <p:nvPr/>
        </p:nvSpPr>
        <p:spPr>
          <a:xfrm>
            <a:off x="5914511" y="5544570"/>
            <a:ext cx="3115685" cy="100408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Выставки, фотоотчёты,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коллаж</a:t>
            </a:r>
            <a:endParaRPr lang="ru-RU" sz="1600" b="1" dirty="0">
              <a:solidFill>
                <a:srgbClr val="0B160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xmlns="" id="{79563905-2467-4E3D-BEE2-59CBE2C1AB2A}"/>
              </a:ext>
            </a:extLst>
          </p:cNvPr>
          <p:cNvSpPr/>
          <p:nvPr/>
        </p:nvSpPr>
        <p:spPr>
          <a:xfrm>
            <a:off x="5873605" y="3600898"/>
            <a:ext cx="3230070" cy="177032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000"/>
              </a:spcAft>
            </a:pP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Движение «Буккроссинг».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Размещение информационных материалов, презентации.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Круглый стол в режиме онлайн «Семейные устои и ценности».              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 smtClean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</a:t>
            </a:r>
            <a:r>
              <a:rPr lang="ru-RU" sz="1600" b="1" dirty="0" smtClean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кскурсии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xmlns="" id="{9FECEBEC-672C-4C36-A616-FDB442EDA82A}"/>
              </a:ext>
            </a:extLst>
          </p:cNvPr>
          <p:cNvSpPr/>
          <p:nvPr/>
        </p:nvSpPr>
        <p:spPr>
          <a:xfrm>
            <a:off x="3069893" y="3643350"/>
            <a:ext cx="2565647" cy="170829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000"/>
              </a:spcAft>
            </a:pP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Технология «Буккроссинг». Информационно – коммуникационные технологии. Конференции Z</a:t>
            </a:r>
            <a:r>
              <a:rPr lang="en-US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OOM</a:t>
            </a:r>
            <a:endParaRPr lang="ru-RU" sz="1600" b="1" dirty="0">
              <a:solidFill>
                <a:srgbClr val="0B1604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xmlns="" id="{6B292E1B-A6F0-4620-9ACB-04315D36796D}"/>
              </a:ext>
            </a:extLst>
          </p:cNvPr>
          <p:cNvSpPr/>
          <p:nvPr/>
        </p:nvSpPr>
        <p:spPr>
          <a:xfrm>
            <a:off x="147484" y="3646219"/>
            <a:ext cx="2781671" cy="177032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Повышать педагогическую компетентность, вовлекать родителей в совместную деятельность по патриотическому воспитанию детей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xmlns="" id="{EAF67DB5-735F-427A-BCA6-CF83DEC109BE}"/>
              </a:ext>
            </a:extLst>
          </p:cNvPr>
          <p:cNvSpPr/>
          <p:nvPr/>
        </p:nvSpPr>
        <p:spPr>
          <a:xfrm>
            <a:off x="9690191" y="1820973"/>
            <a:ext cx="2210649" cy="451445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err="1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Лэпбук</a:t>
            </a:r>
            <a:r>
              <a:rPr lang="ru-RU" sz="1600" b="1" dirty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«Любимый город Нижний Тагил».     Игротека дидактических игр «Юный патриот».        Эссе «Значимые люди».  Библиотека книжек – малышек.  Семейные альбомы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Прямоугольник: скругленные углы 40">
            <a:extLst>
              <a:ext uri="{FF2B5EF4-FFF2-40B4-BE49-F238E27FC236}">
                <a16:creationId xmlns:a16="http://schemas.microsoft.com/office/drawing/2014/main" xmlns="" id="{96FAC1E3-3F23-4F72-93DC-28E2A3BCCB7C}"/>
              </a:ext>
            </a:extLst>
          </p:cNvPr>
          <p:cNvSpPr/>
          <p:nvPr/>
        </p:nvSpPr>
        <p:spPr>
          <a:xfrm>
            <a:off x="5914511" y="1831987"/>
            <a:ext cx="3144531" cy="166606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000"/>
              </a:spcAft>
            </a:pP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Квест – игра «Путешествие в историю моего города.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Виртуальные экскурсии по музеям города, </a:t>
            </a:r>
            <a:r>
              <a:rPr lang="ru-RU" sz="1600" b="1" dirty="0" smtClean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презентации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600" b="1" dirty="0" smtClean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Рассказы по </a:t>
            </a:r>
            <a:r>
              <a:rPr lang="ru-RU" sz="1600" b="1" dirty="0" err="1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мнемотаблице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1600" b="1" dirty="0">
              <a:solidFill>
                <a:srgbClr val="0B160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Прямоугольник: скругленные углы 41">
            <a:extLst>
              <a:ext uri="{FF2B5EF4-FFF2-40B4-BE49-F238E27FC236}">
                <a16:creationId xmlns:a16="http://schemas.microsoft.com/office/drawing/2014/main" xmlns="" id="{C4798BEA-C51E-4332-B24D-D1986F05E983}"/>
              </a:ext>
            </a:extLst>
          </p:cNvPr>
          <p:cNvSpPr/>
          <p:nvPr/>
        </p:nvSpPr>
        <p:spPr>
          <a:xfrm>
            <a:off x="3100549" y="1793779"/>
            <a:ext cx="2565647" cy="177032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solidFill>
                  <a:srgbClr val="0B160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Практический метод</a:t>
            </a:r>
          </a:p>
          <a:p>
            <a:pPr algn="just"/>
            <a:r>
              <a:rPr lang="ru-RU" sz="1600" b="1" dirty="0" smtClean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Технология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1600" b="1" dirty="0" err="1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Лэпбук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 Информационно – коммуникационные технологии.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Мнемотехника           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: скругленные углы 42">
            <a:extLst>
              <a:ext uri="{FF2B5EF4-FFF2-40B4-BE49-F238E27FC236}">
                <a16:creationId xmlns:a16="http://schemas.microsoft.com/office/drawing/2014/main" xmlns="" id="{4B670C79-9761-4E65-9B80-269F8273B4AD}"/>
              </a:ext>
            </a:extLst>
          </p:cNvPr>
          <p:cNvSpPr/>
          <p:nvPr/>
        </p:nvSpPr>
        <p:spPr>
          <a:xfrm>
            <a:off x="215275" y="1936119"/>
            <a:ext cx="2683813" cy="147600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Формировать представления детей об истории семьи и родном городе, развивать интерес и воспитывать любовь к малой Родине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Прямоугольник: скругленные углы 43">
            <a:extLst>
              <a:ext uri="{FF2B5EF4-FFF2-40B4-BE49-F238E27FC236}">
                <a16:creationId xmlns:a16="http://schemas.microsoft.com/office/drawing/2014/main" xmlns="" id="{0A897212-B0C6-4F0B-9C29-CB953577BA76}"/>
              </a:ext>
            </a:extLst>
          </p:cNvPr>
          <p:cNvSpPr/>
          <p:nvPr/>
        </p:nvSpPr>
        <p:spPr>
          <a:xfrm>
            <a:off x="8934305" y="705355"/>
            <a:ext cx="2210649" cy="716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</a:t>
            </a:r>
          </a:p>
        </p:txBody>
      </p:sp>
      <p:sp>
        <p:nvSpPr>
          <p:cNvPr id="45" name="Прямоугольник: скругленные углы 44">
            <a:extLst>
              <a:ext uri="{FF2B5EF4-FFF2-40B4-BE49-F238E27FC236}">
                <a16:creationId xmlns:a16="http://schemas.microsoft.com/office/drawing/2014/main" xmlns="" id="{7D8BC391-2D2D-461C-A156-BE4FB90E8CFA}"/>
              </a:ext>
            </a:extLst>
          </p:cNvPr>
          <p:cNvSpPr/>
          <p:nvPr/>
        </p:nvSpPr>
        <p:spPr>
          <a:xfrm>
            <a:off x="6090849" y="749182"/>
            <a:ext cx="2210649" cy="716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</a:p>
        </p:txBody>
      </p:sp>
      <p:sp>
        <p:nvSpPr>
          <p:cNvPr id="46" name="Прямоугольник: скругленные углы 45">
            <a:extLst>
              <a:ext uri="{FF2B5EF4-FFF2-40B4-BE49-F238E27FC236}">
                <a16:creationId xmlns:a16="http://schemas.microsoft.com/office/drawing/2014/main" xmlns="" id="{8264A0FF-E460-49CD-8D4B-774B5E1A6525}"/>
              </a:ext>
            </a:extLst>
          </p:cNvPr>
          <p:cNvSpPr/>
          <p:nvPr/>
        </p:nvSpPr>
        <p:spPr>
          <a:xfrm>
            <a:off x="3304045" y="769179"/>
            <a:ext cx="2210649" cy="716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Методы, технологии</a:t>
            </a:r>
          </a:p>
        </p:txBody>
      </p:sp>
      <p:sp>
        <p:nvSpPr>
          <p:cNvPr id="47" name="Прямоугольник: скругленные углы 46">
            <a:extLst>
              <a:ext uri="{FF2B5EF4-FFF2-40B4-BE49-F238E27FC236}">
                <a16:creationId xmlns:a16="http://schemas.microsoft.com/office/drawing/2014/main" xmlns="" id="{B5D7E13B-E509-4298-8227-2DDC9D662524}"/>
              </a:ext>
            </a:extLst>
          </p:cNvPr>
          <p:cNvSpPr/>
          <p:nvPr/>
        </p:nvSpPr>
        <p:spPr>
          <a:xfrm>
            <a:off x="534769" y="825511"/>
            <a:ext cx="2044823" cy="716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</p:txBody>
      </p:sp>
      <p:cxnSp>
        <p:nvCxnSpPr>
          <p:cNvPr id="48" name="Прямая со стрелкой 47">
            <a:extLst>
              <a:ext uri="{FF2B5EF4-FFF2-40B4-BE49-F238E27FC236}">
                <a16:creationId xmlns:a16="http://schemas.microsoft.com/office/drawing/2014/main" xmlns="" id="{CDC8046A-1D3F-43FD-BBA6-C4321A20E1DF}"/>
              </a:ext>
            </a:extLst>
          </p:cNvPr>
          <p:cNvCxnSpPr>
            <a:cxnSpLocks/>
          </p:cNvCxnSpPr>
          <p:nvPr/>
        </p:nvCxnSpPr>
        <p:spPr>
          <a:xfrm>
            <a:off x="1484337" y="1519039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>
            <a:extLst>
              <a:ext uri="{FF2B5EF4-FFF2-40B4-BE49-F238E27FC236}">
                <a16:creationId xmlns:a16="http://schemas.microsoft.com/office/drawing/2014/main" xmlns="" id="{5C211866-D451-48EB-9BC8-E8FA6524FEF6}"/>
              </a:ext>
            </a:extLst>
          </p:cNvPr>
          <p:cNvCxnSpPr>
            <a:cxnSpLocks/>
          </p:cNvCxnSpPr>
          <p:nvPr/>
        </p:nvCxnSpPr>
        <p:spPr>
          <a:xfrm>
            <a:off x="4352716" y="1469099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>
            <a:extLst>
              <a:ext uri="{FF2B5EF4-FFF2-40B4-BE49-F238E27FC236}">
                <a16:creationId xmlns:a16="http://schemas.microsoft.com/office/drawing/2014/main" xmlns="" id="{70AAEA34-3833-457F-B9A6-2789F651BAA3}"/>
              </a:ext>
            </a:extLst>
          </p:cNvPr>
          <p:cNvCxnSpPr>
            <a:cxnSpLocks/>
          </p:cNvCxnSpPr>
          <p:nvPr/>
        </p:nvCxnSpPr>
        <p:spPr>
          <a:xfrm>
            <a:off x="7196173" y="1427669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>
            <a:extLst>
              <a:ext uri="{FF2B5EF4-FFF2-40B4-BE49-F238E27FC236}">
                <a16:creationId xmlns:a16="http://schemas.microsoft.com/office/drawing/2014/main" xmlns="" id="{49759410-E034-432B-942B-36309372539F}"/>
              </a:ext>
            </a:extLst>
          </p:cNvPr>
          <p:cNvCxnSpPr>
            <a:cxnSpLocks/>
          </p:cNvCxnSpPr>
          <p:nvPr/>
        </p:nvCxnSpPr>
        <p:spPr>
          <a:xfrm>
            <a:off x="10325140" y="1427669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>
            <a:extLst>
              <a:ext uri="{FF2B5EF4-FFF2-40B4-BE49-F238E27FC236}">
                <a16:creationId xmlns:a16="http://schemas.microsoft.com/office/drawing/2014/main" xmlns="" id="{431E0DCE-B15B-4943-ACF8-464B662289B4}"/>
              </a:ext>
            </a:extLst>
          </p:cNvPr>
          <p:cNvCxnSpPr>
            <a:cxnSpLocks/>
          </p:cNvCxnSpPr>
          <p:nvPr/>
        </p:nvCxnSpPr>
        <p:spPr>
          <a:xfrm>
            <a:off x="5605086" y="2765086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>
            <a:extLst>
              <a:ext uri="{FF2B5EF4-FFF2-40B4-BE49-F238E27FC236}">
                <a16:creationId xmlns:a16="http://schemas.microsoft.com/office/drawing/2014/main" xmlns="" id="{8E9DCEC4-5274-4FC9-A21D-E2FCA1F55397}"/>
              </a:ext>
            </a:extLst>
          </p:cNvPr>
          <p:cNvCxnSpPr>
            <a:cxnSpLocks/>
          </p:cNvCxnSpPr>
          <p:nvPr/>
        </p:nvCxnSpPr>
        <p:spPr>
          <a:xfrm>
            <a:off x="2829411" y="6012070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>
            <a:extLst>
              <a:ext uri="{FF2B5EF4-FFF2-40B4-BE49-F238E27FC236}">
                <a16:creationId xmlns:a16="http://schemas.microsoft.com/office/drawing/2014/main" xmlns="" id="{A99B2D79-4F08-413E-8CF8-B3F10C0917BA}"/>
              </a:ext>
            </a:extLst>
          </p:cNvPr>
          <p:cNvCxnSpPr>
            <a:cxnSpLocks/>
          </p:cNvCxnSpPr>
          <p:nvPr/>
        </p:nvCxnSpPr>
        <p:spPr>
          <a:xfrm>
            <a:off x="2829411" y="4557363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>
            <a:extLst>
              <a:ext uri="{FF2B5EF4-FFF2-40B4-BE49-F238E27FC236}">
                <a16:creationId xmlns:a16="http://schemas.microsoft.com/office/drawing/2014/main" xmlns="" id="{5BA2444E-4A9D-4862-A4B1-78152BD33294}"/>
              </a:ext>
            </a:extLst>
          </p:cNvPr>
          <p:cNvCxnSpPr>
            <a:cxnSpLocks/>
          </p:cNvCxnSpPr>
          <p:nvPr/>
        </p:nvCxnSpPr>
        <p:spPr>
          <a:xfrm>
            <a:off x="2866309" y="2672041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>
            <a:extLst>
              <a:ext uri="{FF2B5EF4-FFF2-40B4-BE49-F238E27FC236}">
                <a16:creationId xmlns:a16="http://schemas.microsoft.com/office/drawing/2014/main" xmlns="" id="{0A27D8FD-E8AC-456F-8AAA-F7394185914C}"/>
              </a:ext>
            </a:extLst>
          </p:cNvPr>
          <p:cNvCxnSpPr>
            <a:cxnSpLocks/>
          </p:cNvCxnSpPr>
          <p:nvPr/>
        </p:nvCxnSpPr>
        <p:spPr>
          <a:xfrm>
            <a:off x="5635539" y="6012070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xmlns="" id="{CC0EAC05-05FE-4339-99CF-1B63E1FA9E25}"/>
              </a:ext>
            </a:extLst>
          </p:cNvPr>
          <p:cNvCxnSpPr>
            <a:cxnSpLocks/>
          </p:cNvCxnSpPr>
          <p:nvPr/>
        </p:nvCxnSpPr>
        <p:spPr>
          <a:xfrm>
            <a:off x="5534496" y="4521497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авая фигурная скобка 57">
            <a:extLst>
              <a:ext uri="{FF2B5EF4-FFF2-40B4-BE49-F238E27FC236}">
                <a16:creationId xmlns:a16="http://schemas.microsoft.com/office/drawing/2014/main" xmlns="" id="{9BA0DC2B-5BC0-4037-88EE-65E923EE089E}"/>
              </a:ext>
            </a:extLst>
          </p:cNvPr>
          <p:cNvSpPr/>
          <p:nvPr/>
        </p:nvSpPr>
        <p:spPr>
          <a:xfrm>
            <a:off x="9079825" y="2241245"/>
            <a:ext cx="565528" cy="4094187"/>
          </a:xfrm>
          <a:prstGeom prst="rightBrace">
            <a:avLst>
              <a:gd name="adj1" fmla="val 8333"/>
              <a:gd name="adj2" fmla="val 44455"/>
            </a:avLst>
          </a:prstGeom>
          <a:ln w="60325">
            <a:solidFill>
              <a:srgbClr val="0B16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599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8E99A2CE-0160-42C1-A892-E714C046E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14188" y="419694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3D3105EC-4377-462C-AE0D-D4238AF48319}"/>
              </a:ext>
            </a:extLst>
          </p:cNvPr>
          <p:cNvSpPr txBox="1"/>
          <p:nvPr/>
        </p:nvSpPr>
        <p:spPr>
          <a:xfrm>
            <a:off x="625642" y="0"/>
            <a:ext cx="1046266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Стратегия и механизм реализации проекта</a:t>
            </a:r>
          </a:p>
        </p:txBody>
      </p:sp>
      <p:sp>
        <p:nvSpPr>
          <p:cNvPr id="21" name="Стрелка: вправо 20">
            <a:extLst>
              <a:ext uri="{FF2B5EF4-FFF2-40B4-BE49-F238E27FC236}">
                <a16:creationId xmlns:a16="http://schemas.microsoft.com/office/drawing/2014/main" xmlns="" id="{EC2A65F9-D47D-4AAB-82B8-7501F51D8306}"/>
              </a:ext>
            </a:extLst>
          </p:cNvPr>
          <p:cNvSpPr/>
          <p:nvPr/>
        </p:nvSpPr>
        <p:spPr>
          <a:xfrm>
            <a:off x="215275" y="105204"/>
            <a:ext cx="1074510" cy="64633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Этап</a:t>
            </a:r>
          </a:p>
        </p:txBody>
      </p: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xmlns="" id="{CFBF7A9E-1ED4-4952-9B87-76C74B4C8F84}"/>
              </a:ext>
            </a:extLst>
          </p:cNvPr>
          <p:cNvSpPr/>
          <p:nvPr/>
        </p:nvSpPr>
        <p:spPr>
          <a:xfrm>
            <a:off x="3100549" y="5576845"/>
            <a:ext cx="2565647" cy="109319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Технология «Постер»</a:t>
            </a:r>
            <a:endParaRPr lang="ru-RU" sz="1600" b="1" dirty="0">
              <a:solidFill>
                <a:srgbClr val="0B160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xmlns="" id="{DAB7B253-5BA4-444D-A0CC-6783A5130B5C}"/>
              </a:ext>
            </a:extLst>
          </p:cNvPr>
          <p:cNvSpPr/>
          <p:nvPr/>
        </p:nvSpPr>
        <p:spPr>
          <a:xfrm>
            <a:off x="5903412" y="5558840"/>
            <a:ext cx="2550476" cy="112920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Творческая мастерская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«Моя рука – моя семья!» (выставка семейных работ)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9F275D2C-9D68-45AD-AE8D-89FED931C17A}"/>
              </a:ext>
            </a:extLst>
          </p:cNvPr>
          <p:cNvSpPr/>
          <p:nvPr/>
        </p:nvSpPr>
        <p:spPr>
          <a:xfrm>
            <a:off x="5897510" y="3609458"/>
            <a:ext cx="2565647" cy="17340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Социально-значимые </a:t>
            </a:r>
            <a:r>
              <a:rPr lang="ru-RU" sz="1600" b="1" dirty="0" smtClean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акции.</a:t>
            </a:r>
          </a:p>
          <a:p>
            <a:r>
              <a:rPr lang="ru-RU" sz="1600" b="1" dirty="0" smtClean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Экскурсия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музей истории и бронетехники УВЗ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xmlns="" id="{945CB80C-5535-4A5F-80BA-3541E9531393}"/>
              </a:ext>
            </a:extLst>
          </p:cNvPr>
          <p:cNvSpPr/>
          <p:nvPr/>
        </p:nvSpPr>
        <p:spPr>
          <a:xfrm>
            <a:off x="3142711" y="3598742"/>
            <a:ext cx="2565647" cy="177032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Технология </a:t>
            </a:r>
          </a:p>
          <a:p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«Метод проектов»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xmlns="" id="{4712B111-9C04-42AE-BB6B-8997560B557B}"/>
              </a:ext>
            </a:extLst>
          </p:cNvPr>
          <p:cNvSpPr/>
          <p:nvPr/>
        </p:nvSpPr>
        <p:spPr>
          <a:xfrm>
            <a:off x="142337" y="3598742"/>
            <a:ext cx="2781671" cy="177032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Повышать педагогическую компетентность, вовлекать родителей в совместную деятельность по патриотическому воспитанию детей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08E8C3A6-8581-446E-AD15-7D36CDD617A7}"/>
              </a:ext>
            </a:extLst>
          </p:cNvPr>
          <p:cNvSpPr/>
          <p:nvPr/>
        </p:nvSpPr>
        <p:spPr>
          <a:xfrm>
            <a:off x="8741271" y="2043277"/>
            <a:ext cx="2034943" cy="401760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 по патриотическому воспитанию.</a:t>
            </a:r>
          </a:p>
          <a:p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Семейные проекты «Моя семья в истории Тагила»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xmlns="" id="{902F2409-D737-46AE-A3AF-9ACB522F077D}"/>
              </a:ext>
            </a:extLst>
          </p:cNvPr>
          <p:cNvSpPr/>
          <p:nvPr/>
        </p:nvSpPr>
        <p:spPr>
          <a:xfrm>
            <a:off x="5876006" y="1985050"/>
            <a:ext cx="2565647" cy="140903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Презентация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Викторина «Моя малая Родина – Нижний Тагил»</a:t>
            </a:r>
            <a:endParaRPr lang="ru-RU" sz="1600" b="1" dirty="0">
              <a:solidFill>
                <a:srgbClr val="0B160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F3CDE06-DD6A-46C3-926F-65640F07C61B}"/>
              </a:ext>
            </a:extLst>
          </p:cNvPr>
          <p:cNvSpPr/>
          <p:nvPr/>
        </p:nvSpPr>
        <p:spPr>
          <a:xfrm>
            <a:off x="3100549" y="1936119"/>
            <a:ext cx="2565647" cy="147600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Информационно – коммуникационные технологи.</a:t>
            </a:r>
            <a:r>
              <a:rPr lang="ru-RU" sz="1600" b="1" dirty="0">
                <a:solidFill>
                  <a:srgbClr val="0B160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Практический метод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xmlns="" id="{B947230D-A38F-4AB0-83AD-03D1009FFE48}"/>
              </a:ext>
            </a:extLst>
          </p:cNvPr>
          <p:cNvSpPr/>
          <p:nvPr/>
        </p:nvSpPr>
        <p:spPr>
          <a:xfrm>
            <a:off x="215275" y="1936119"/>
            <a:ext cx="2683813" cy="147600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Формировать представления детей об истории семьи и родном городе, развивать интерес и воспитывать любовь к малой Родине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:a16="http://schemas.microsoft.com/office/drawing/2014/main" xmlns="" id="{71AC1417-B191-485B-8AEA-346A01358FE3}"/>
              </a:ext>
            </a:extLst>
          </p:cNvPr>
          <p:cNvSpPr/>
          <p:nvPr/>
        </p:nvSpPr>
        <p:spPr>
          <a:xfrm>
            <a:off x="8565565" y="869894"/>
            <a:ext cx="2210649" cy="716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</a:t>
            </a:r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xmlns="" id="{E29FB325-2A2B-4716-B8C4-CD7BF04DFB6E}"/>
              </a:ext>
            </a:extLst>
          </p:cNvPr>
          <p:cNvSpPr/>
          <p:nvPr/>
        </p:nvSpPr>
        <p:spPr>
          <a:xfrm>
            <a:off x="6073325" y="856736"/>
            <a:ext cx="2210649" cy="716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xmlns="" id="{A8144866-612D-406E-BD19-FC8530A838A7}"/>
              </a:ext>
            </a:extLst>
          </p:cNvPr>
          <p:cNvSpPr/>
          <p:nvPr/>
        </p:nvSpPr>
        <p:spPr>
          <a:xfrm>
            <a:off x="3320211" y="825511"/>
            <a:ext cx="2210649" cy="716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Методы, технологии</a:t>
            </a:r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xmlns="" id="{00692327-8EF9-4B09-866A-67404317AD9C}"/>
              </a:ext>
            </a:extLst>
          </p:cNvPr>
          <p:cNvSpPr/>
          <p:nvPr/>
        </p:nvSpPr>
        <p:spPr>
          <a:xfrm>
            <a:off x="534769" y="825511"/>
            <a:ext cx="2044823" cy="716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</p:txBody>
      </p: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xmlns="" id="{97F3D841-4E3D-4A53-8DD3-97974ECFB354}"/>
              </a:ext>
            </a:extLst>
          </p:cNvPr>
          <p:cNvCxnSpPr>
            <a:cxnSpLocks/>
          </p:cNvCxnSpPr>
          <p:nvPr/>
        </p:nvCxnSpPr>
        <p:spPr>
          <a:xfrm>
            <a:off x="1484337" y="1554665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xmlns="" id="{250ABFFF-2545-4B59-BB2A-947274E229E4}"/>
              </a:ext>
            </a:extLst>
          </p:cNvPr>
          <p:cNvCxnSpPr>
            <a:cxnSpLocks/>
          </p:cNvCxnSpPr>
          <p:nvPr/>
        </p:nvCxnSpPr>
        <p:spPr>
          <a:xfrm>
            <a:off x="4368061" y="1565373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xmlns="" id="{2BEEEE6A-736C-408F-A74F-BA4DD81C4FCC}"/>
              </a:ext>
            </a:extLst>
          </p:cNvPr>
          <p:cNvCxnSpPr>
            <a:cxnSpLocks/>
          </p:cNvCxnSpPr>
          <p:nvPr/>
        </p:nvCxnSpPr>
        <p:spPr>
          <a:xfrm>
            <a:off x="7121532" y="1586006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xmlns="" id="{BA3D4BA8-D1F3-427D-8FAD-ED5C265437F5}"/>
              </a:ext>
            </a:extLst>
          </p:cNvPr>
          <p:cNvCxnSpPr>
            <a:cxnSpLocks/>
          </p:cNvCxnSpPr>
          <p:nvPr/>
        </p:nvCxnSpPr>
        <p:spPr>
          <a:xfrm>
            <a:off x="9660997" y="1633574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>
            <a:extLst>
              <a:ext uri="{FF2B5EF4-FFF2-40B4-BE49-F238E27FC236}">
                <a16:creationId xmlns:a16="http://schemas.microsoft.com/office/drawing/2014/main" xmlns="" id="{BC3FE939-3E92-4C32-84AA-7CE0BDD4237E}"/>
              </a:ext>
            </a:extLst>
          </p:cNvPr>
          <p:cNvCxnSpPr>
            <a:cxnSpLocks/>
          </p:cNvCxnSpPr>
          <p:nvPr/>
        </p:nvCxnSpPr>
        <p:spPr>
          <a:xfrm>
            <a:off x="5581335" y="2693834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xmlns="" id="{020AB31E-55D6-4A27-867D-FDB6E98E84FB}"/>
              </a:ext>
            </a:extLst>
          </p:cNvPr>
          <p:cNvCxnSpPr>
            <a:cxnSpLocks/>
          </p:cNvCxnSpPr>
          <p:nvPr/>
        </p:nvCxnSpPr>
        <p:spPr>
          <a:xfrm>
            <a:off x="2829412" y="4466581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xmlns="" id="{906BCDBF-BB5E-4952-9C80-F5411079C437}"/>
              </a:ext>
            </a:extLst>
          </p:cNvPr>
          <p:cNvCxnSpPr>
            <a:cxnSpLocks/>
          </p:cNvCxnSpPr>
          <p:nvPr/>
        </p:nvCxnSpPr>
        <p:spPr>
          <a:xfrm>
            <a:off x="2866309" y="2672041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xmlns="" id="{C75FAFB5-C113-4DBC-8372-67F235BA9757}"/>
              </a:ext>
            </a:extLst>
          </p:cNvPr>
          <p:cNvCxnSpPr>
            <a:cxnSpLocks/>
          </p:cNvCxnSpPr>
          <p:nvPr/>
        </p:nvCxnSpPr>
        <p:spPr>
          <a:xfrm>
            <a:off x="5605086" y="6147508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xmlns="" id="{9B0C2722-5F8D-4684-94FA-54F33B8B363C}"/>
              </a:ext>
            </a:extLst>
          </p:cNvPr>
          <p:cNvCxnSpPr>
            <a:cxnSpLocks/>
          </p:cNvCxnSpPr>
          <p:nvPr/>
        </p:nvCxnSpPr>
        <p:spPr>
          <a:xfrm>
            <a:off x="5605086" y="4439882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авая фигурная скобка 45">
            <a:extLst>
              <a:ext uri="{FF2B5EF4-FFF2-40B4-BE49-F238E27FC236}">
                <a16:creationId xmlns:a16="http://schemas.microsoft.com/office/drawing/2014/main" xmlns="" id="{37EA37C5-EAE5-46B6-BA1F-FF303C959FA8}"/>
              </a:ext>
            </a:extLst>
          </p:cNvPr>
          <p:cNvSpPr/>
          <p:nvPr/>
        </p:nvSpPr>
        <p:spPr>
          <a:xfrm>
            <a:off x="8476522" y="2589196"/>
            <a:ext cx="239829" cy="3471681"/>
          </a:xfrm>
          <a:prstGeom prst="rightBrace">
            <a:avLst>
              <a:gd name="adj1" fmla="val 8333"/>
              <a:gd name="adj2" fmla="val 44455"/>
            </a:avLst>
          </a:prstGeom>
          <a:ln w="60325">
            <a:solidFill>
              <a:srgbClr val="0B16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: скругленные углы 46">
            <a:extLst>
              <a:ext uri="{FF2B5EF4-FFF2-40B4-BE49-F238E27FC236}">
                <a16:creationId xmlns:a16="http://schemas.microsoft.com/office/drawing/2014/main" xmlns="" id="{D3F6884D-4229-4529-B94A-5ACDD9AE3FBA}"/>
              </a:ext>
            </a:extLst>
          </p:cNvPr>
          <p:cNvSpPr/>
          <p:nvPr/>
        </p:nvSpPr>
        <p:spPr>
          <a:xfrm>
            <a:off x="196413" y="5612711"/>
            <a:ext cx="2683814" cy="100408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Обогащать развивающую предметно – пространственную (образовательную)  среду</a:t>
            </a:r>
            <a:endParaRPr lang="ru-RU" sz="16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xmlns="" id="{B9F57E4E-B9AB-4BF7-A81E-E95D850DCA21}"/>
              </a:ext>
            </a:extLst>
          </p:cNvPr>
          <p:cNvCxnSpPr>
            <a:cxnSpLocks/>
          </p:cNvCxnSpPr>
          <p:nvPr/>
        </p:nvCxnSpPr>
        <p:spPr>
          <a:xfrm>
            <a:off x="2762696" y="6120407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9638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8E99A2CE-0160-42C1-A892-E714C046E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2469" y="178063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xmlns="" id="{B947230D-A38F-4AB0-83AD-03D1009FFE48}"/>
              </a:ext>
            </a:extLst>
          </p:cNvPr>
          <p:cNvSpPr/>
          <p:nvPr/>
        </p:nvSpPr>
        <p:spPr>
          <a:xfrm>
            <a:off x="215275" y="1936120"/>
            <a:ext cx="2683813" cy="64514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Формировать представления детей об истории семьи и городе с участием родителей</a:t>
            </a:r>
            <a:endParaRPr lang="ru-RU" sz="1400" dirty="0">
              <a:solidFill>
                <a:srgbClr val="0B160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xmlns="" id="{E29FB325-2A2B-4716-B8C4-CD7BF04DFB6E}"/>
              </a:ext>
            </a:extLst>
          </p:cNvPr>
          <p:cNvSpPr/>
          <p:nvPr/>
        </p:nvSpPr>
        <p:spPr>
          <a:xfrm>
            <a:off x="8513695" y="655278"/>
            <a:ext cx="2451534" cy="71611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Предполагаемые продукты проекта</a:t>
            </a:r>
            <a:endParaRPr lang="ru-RU" sz="2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xmlns="" id="{A8144866-612D-406E-BD19-FC8530A838A7}"/>
              </a:ext>
            </a:extLst>
          </p:cNvPr>
          <p:cNvSpPr/>
          <p:nvPr/>
        </p:nvSpPr>
        <p:spPr>
          <a:xfrm>
            <a:off x="3221209" y="624990"/>
            <a:ext cx="4545421" cy="101039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Ожидаемые образовательные результаты</a:t>
            </a:r>
            <a:endParaRPr lang="ru-RU" sz="2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xmlns="" id="{00692327-8EF9-4B09-866A-67404317AD9C}"/>
              </a:ext>
            </a:extLst>
          </p:cNvPr>
          <p:cNvSpPr/>
          <p:nvPr/>
        </p:nvSpPr>
        <p:spPr>
          <a:xfrm>
            <a:off x="215275" y="825511"/>
            <a:ext cx="2708733" cy="71611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</p:txBody>
      </p: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xmlns="" id="{97F3D841-4E3D-4A53-8DD3-97974ECFB354}"/>
              </a:ext>
            </a:extLst>
          </p:cNvPr>
          <p:cNvCxnSpPr>
            <a:cxnSpLocks/>
          </p:cNvCxnSpPr>
          <p:nvPr/>
        </p:nvCxnSpPr>
        <p:spPr>
          <a:xfrm>
            <a:off x="1484337" y="1519039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>
            <a:extLst>
              <a:ext uri="{FF2B5EF4-FFF2-40B4-BE49-F238E27FC236}">
                <a16:creationId xmlns:a16="http://schemas.microsoft.com/office/drawing/2014/main" xmlns="" id="{BC3FE939-3E92-4C32-84AA-7CE0BDD4237E}"/>
              </a:ext>
            </a:extLst>
          </p:cNvPr>
          <p:cNvCxnSpPr>
            <a:cxnSpLocks/>
          </p:cNvCxnSpPr>
          <p:nvPr/>
        </p:nvCxnSpPr>
        <p:spPr>
          <a:xfrm>
            <a:off x="7601705" y="2228039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xmlns="" id="{020AB31E-55D6-4A27-867D-FDB6E98E84FB}"/>
              </a:ext>
            </a:extLst>
          </p:cNvPr>
          <p:cNvCxnSpPr>
            <a:cxnSpLocks/>
          </p:cNvCxnSpPr>
          <p:nvPr/>
        </p:nvCxnSpPr>
        <p:spPr>
          <a:xfrm>
            <a:off x="2978505" y="5477207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xmlns="" id="{906BCDBF-BB5E-4952-9C80-F5411079C437}"/>
              </a:ext>
            </a:extLst>
          </p:cNvPr>
          <p:cNvCxnSpPr>
            <a:cxnSpLocks/>
          </p:cNvCxnSpPr>
          <p:nvPr/>
        </p:nvCxnSpPr>
        <p:spPr>
          <a:xfrm>
            <a:off x="2995577" y="2196541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xmlns="" id="{C75FAFB5-C113-4DBC-8372-67F235BA9757}"/>
              </a:ext>
            </a:extLst>
          </p:cNvPr>
          <p:cNvCxnSpPr>
            <a:cxnSpLocks/>
          </p:cNvCxnSpPr>
          <p:nvPr/>
        </p:nvCxnSpPr>
        <p:spPr>
          <a:xfrm>
            <a:off x="7600710" y="4684468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xmlns="" id="{9B0C2722-5F8D-4684-94FA-54F33B8B363C}"/>
              </a:ext>
            </a:extLst>
          </p:cNvPr>
          <p:cNvCxnSpPr>
            <a:cxnSpLocks/>
          </p:cNvCxnSpPr>
          <p:nvPr/>
        </p:nvCxnSpPr>
        <p:spPr>
          <a:xfrm>
            <a:off x="7613580" y="3063928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xmlns="" id="{B9F57E4E-B9AB-4BF7-A81E-E95D850DCA21}"/>
              </a:ext>
            </a:extLst>
          </p:cNvPr>
          <p:cNvCxnSpPr>
            <a:cxnSpLocks/>
          </p:cNvCxnSpPr>
          <p:nvPr/>
        </p:nvCxnSpPr>
        <p:spPr>
          <a:xfrm>
            <a:off x="2958465" y="6187784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C95C5730-432D-48F2-8244-AA5CA111C588}"/>
              </a:ext>
            </a:extLst>
          </p:cNvPr>
          <p:cNvSpPr txBox="1"/>
          <p:nvPr/>
        </p:nvSpPr>
        <p:spPr>
          <a:xfrm>
            <a:off x="86627" y="0"/>
            <a:ext cx="110979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Прогнозируемые результаты реализации проекта</a:t>
            </a:r>
          </a:p>
        </p:txBody>
      </p:sp>
      <p:sp>
        <p:nvSpPr>
          <p:cNvPr id="49" name="Прямоугольник: скругленные углы 48">
            <a:extLst>
              <a:ext uri="{FF2B5EF4-FFF2-40B4-BE49-F238E27FC236}">
                <a16:creationId xmlns:a16="http://schemas.microsoft.com/office/drawing/2014/main" xmlns="" id="{0FC78757-184B-45B9-8598-EF2E05ACC0A8}"/>
              </a:ext>
            </a:extLst>
          </p:cNvPr>
          <p:cNvSpPr/>
          <p:nvPr/>
        </p:nvSpPr>
        <p:spPr>
          <a:xfrm>
            <a:off x="3467556" y="2677968"/>
            <a:ext cx="3987239" cy="71658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Пробуждение интереса к истории и культуре своей малой Родины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Прямоугольник: скругленные углы 49">
            <a:extLst>
              <a:ext uri="{FF2B5EF4-FFF2-40B4-BE49-F238E27FC236}">
                <a16:creationId xmlns:a16="http://schemas.microsoft.com/office/drawing/2014/main" xmlns="" id="{18CC28CF-1C08-4914-976F-73E74EA1F40E}"/>
              </a:ext>
            </a:extLst>
          </p:cNvPr>
          <p:cNvSpPr/>
          <p:nvPr/>
        </p:nvSpPr>
        <p:spPr>
          <a:xfrm>
            <a:off x="3466052" y="3493803"/>
            <a:ext cx="3987239" cy="71658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Проявление сформированности у детей нравственно – патриотических ценностей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: скругленные углы 50">
            <a:extLst>
              <a:ext uri="{FF2B5EF4-FFF2-40B4-BE49-F238E27FC236}">
                <a16:creationId xmlns:a16="http://schemas.microsoft.com/office/drawing/2014/main" xmlns="" id="{B9F4469C-D72E-412F-9D57-583EB35BC5FD}"/>
              </a:ext>
            </a:extLst>
          </p:cNvPr>
          <p:cNvSpPr/>
          <p:nvPr/>
        </p:nvSpPr>
        <p:spPr>
          <a:xfrm>
            <a:off x="3466052" y="4307090"/>
            <a:ext cx="3987239" cy="71658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Формирование представления родителей в вопросах воспитания патриотизма у дошкольников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: скругленные углы 52">
            <a:extLst>
              <a:ext uri="{FF2B5EF4-FFF2-40B4-BE49-F238E27FC236}">
                <a16:creationId xmlns:a16="http://schemas.microsoft.com/office/drawing/2014/main" xmlns="" id="{58DFDB0E-498E-4524-B586-B7EE7D904982}"/>
              </a:ext>
            </a:extLst>
          </p:cNvPr>
          <p:cNvSpPr/>
          <p:nvPr/>
        </p:nvSpPr>
        <p:spPr>
          <a:xfrm>
            <a:off x="3466053" y="5933665"/>
            <a:ext cx="3987239" cy="64584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Создание условий для реализации задач нравственно-патриотического воспитания детей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Прямоугольник: скругленные углы 53">
            <a:extLst>
              <a:ext uri="{FF2B5EF4-FFF2-40B4-BE49-F238E27FC236}">
                <a16:creationId xmlns:a16="http://schemas.microsoft.com/office/drawing/2014/main" xmlns="" id="{D154A9DB-D9E9-4A13-B5E5-7C6591C02BE3}"/>
              </a:ext>
            </a:extLst>
          </p:cNvPr>
          <p:cNvSpPr/>
          <p:nvPr/>
        </p:nvSpPr>
        <p:spPr>
          <a:xfrm>
            <a:off x="8049861" y="1854571"/>
            <a:ext cx="3987239" cy="71658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Презентации, дидактические материалы, игротеки по теме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: скругленные углы 54">
            <a:extLst>
              <a:ext uri="{FF2B5EF4-FFF2-40B4-BE49-F238E27FC236}">
                <a16:creationId xmlns:a16="http://schemas.microsoft.com/office/drawing/2014/main" xmlns="" id="{3B91AFF4-722E-42C5-933D-88115F3946F4}"/>
              </a:ext>
            </a:extLst>
          </p:cNvPr>
          <p:cNvSpPr/>
          <p:nvPr/>
        </p:nvSpPr>
        <p:spPr>
          <a:xfrm>
            <a:off x="8038166" y="2650044"/>
            <a:ext cx="3987239" cy="71658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Выставки семейных и детских работ, книжки-малышки, </a:t>
            </a:r>
            <a:r>
              <a:rPr lang="ru-RU" sz="1400" dirty="0" err="1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лэпбук</a:t>
            </a: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: скругленные углы 55">
            <a:extLst>
              <a:ext uri="{FF2B5EF4-FFF2-40B4-BE49-F238E27FC236}">
                <a16:creationId xmlns:a16="http://schemas.microsoft.com/office/drawing/2014/main" xmlns="" id="{528BA7C8-CD83-44AB-A34E-DEA956DF323E}"/>
              </a:ext>
            </a:extLst>
          </p:cNvPr>
          <p:cNvSpPr/>
          <p:nvPr/>
        </p:nvSpPr>
        <p:spPr>
          <a:xfrm>
            <a:off x="8048358" y="3483693"/>
            <a:ext cx="3987239" cy="71658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Коллажи, фотоотчёты, семейные альбомы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Прямоугольник: скругленные углы 56">
            <a:extLst>
              <a:ext uri="{FF2B5EF4-FFF2-40B4-BE49-F238E27FC236}">
                <a16:creationId xmlns:a16="http://schemas.microsoft.com/office/drawing/2014/main" xmlns="" id="{0E9C2086-93A2-443A-AD9F-47357FA0E5FF}"/>
              </a:ext>
            </a:extLst>
          </p:cNvPr>
          <p:cNvSpPr/>
          <p:nvPr/>
        </p:nvSpPr>
        <p:spPr>
          <a:xfrm>
            <a:off x="8048358" y="4296980"/>
            <a:ext cx="3987239" cy="71658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Презентации, сценарии мероприятий, эссе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Прямоугольник: скругленные углы 57">
            <a:extLst>
              <a:ext uri="{FF2B5EF4-FFF2-40B4-BE49-F238E27FC236}">
                <a16:creationId xmlns:a16="http://schemas.microsoft.com/office/drawing/2014/main" xmlns="" id="{1D8AB816-7C08-45C9-9EE5-361B1321D3A9}"/>
              </a:ext>
            </a:extLst>
          </p:cNvPr>
          <p:cNvSpPr/>
          <p:nvPr/>
        </p:nvSpPr>
        <p:spPr>
          <a:xfrm>
            <a:off x="8060697" y="5128082"/>
            <a:ext cx="3987239" cy="71658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Семейные проекты «Моя семья в истории Тагила»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Прямоугольник: скругленные углы 58">
            <a:extLst>
              <a:ext uri="{FF2B5EF4-FFF2-40B4-BE49-F238E27FC236}">
                <a16:creationId xmlns:a16="http://schemas.microsoft.com/office/drawing/2014/main" xmlns="" id="{DDA29BA9-592A-4B98-9BC5-47E0AC7DA9E2}"/>
              </a:ext>
            </a:extLst>
          </p:cNvPr>
          <p:cNvSpPr/>
          <p:nvPr/>
        </p:nvSpPr>
        <p:spPr>
          <a:xfrm>
            <a:off x="8048359" y="5923555"/>
            <a:ext cx="3987239" cy="71658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Информационный центр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0" name="Прямая со стрелкой 59">
            <a:extLst>
              <a:ext uri="{FF2B5EF4-FFF2-40B4-BE49-F238E27FC236}">
                <a16:creationId xmlns:a16="http://schemas.microsoft.com/office/drawing/2014/main" xmlns="" id="{5EB55FE6-4C85-4D4E-8A6D-5EA09087E2BB}"/>
              </a:ext>
            </a:extLst>
          </p:cNvPr>
          <p:cNvCxnSpPr>
            <a:cxnSpLocks/>
          </p:cNvCxnSpPr>
          <p:nvPr/>
        </p:nvCxnSpPr>
        <p:spPr>
          <a:xfrm>
            <a:off x="7600710" y="3813094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>
            <a:extLst>
              <a:ext uri="{FF2B5EF4-FFF2-40B4-BE49-F238E27FC236}">
                <a16:creationId xmlns:a16="http://schemas.microsoft.com/office/drawing/2014/main" xmlns="" id="{30D386ED-148E-441A-BD4F-F949711DBDB8}"/>
              </a:ext>
            </a:extLst>
          </p:cNvPr>
          <p:cNvCxnSpPr>
            <a:cxnSpLocks/>
          </p:cNvCxnSpPr>
          <p:nvPr/>
        </p:nvCxnSpPr>
        <p:spPr>
          <a:xfrm>
            <a:off x="7577954" y="5463305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>
            <a:extLst>
              <a:ext uri="{FF2B5EF4-FFF2-40B4-BE49-F238E27FC236}">
                <a16:creationId xmlns:a16="http://schemas.microsoft.com/office/drawing/2014/main" xmlns="" id="{370FB1EB-95F2-4C50-9685-D001D85F7474}"/>
              </a:ext>
            </a:extLst>
          </p:cNvPr>
          <p:cNvCxnSpPr>
            <a:cxnSpLocks/>
          </p:cNvCxnSpPr>
          <p:nvPr/>
        </p:nvCxnSpPr>
        <p:spPr>
          <a:xfrm>
            <a:off x="7613580" y="6257911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Прямоугольник: скругленные углы 62">
            <a:extLst>
              <a:ext uri="{FF2B5EF4-FFF2-40B4-BE49-F238E27FC236}">
                <a16:creationId xmlns:a16="http://schemas.microsoft.com/office/drawing/2014/main" xmlns="" id="{80394F95-EF9D-4F55-8F4E-EF3336BB0944}"/>
              </a:ext>
            </a:extLst>
          </p:cNvPr>
          <p:cNvSpPr/>
          <p:nvPr/>
        </p:nvSpPr>
        <p:spPr>
          <a:xfrm>
            <a:off x="214096" y="2777734"/>
            <a:ext cx="2683813" cy="4733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Развивать интерес к  культуре малой Родины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Прямоугольник: скругленные углы 63">
            <a:extLst>
              <a:ext uri="{FF2B5EF4-FFF2-40B4-BE49-F238E27FC236}">
                <a16:creationId xmlns:a16="http://schemas.microsoft.com/office/drawing/2014/main" xmlns="" id="{D22B610A-9BF9-4793-96CD-7D75914A026F}"/>
              </a:ext>
            </a:extLst>
          </p:cNvPr>
          <p:cNvSpPr/>
          <p:nvPr/>
        </p:nvSpPr>
        <p:spPr>
          <a:xfrm>
            <a:off x="189931" y="3487893"/>
            <a:ext cx="2683813" cy="6563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любовь и уважение к родному дому, городу</a:t>
            </a:r>
            <a:endParaRPr lang="ru-RU" sz="1400" dirty="0">
              <a:solidFill>
                <a:srgbClr val="0B1604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: скругленные углы 64">
            <a:extLst>
              <a:ext uri="{FF2B5EF4-FFF2-40B4-BE49-F238E27FC236}">
                <a16:creationId xmlns:a16="http://schemas.microsoft.com/office/drawing/2014/main" xmlns="" id="{AB9E5F72-697B-44C7-BA97-ED14C20E18E6}"/>
              </a:ext>
            </a:extLst>
          </p:cNvPr>
          <p:cNvSpPr/>
          <p:nvPr/>
        </p:nvSpPr>
        <p:spPr>
          <a:xfrm>
            <a:off x="174026" y="4385908"/>
            <a:ext cx="2683813" cy="47334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Повышать педагогическую компетентность родителей 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Прямоугольник: скругленные углы 65">
            <a:extLst>
              <a:ext uri="{FF2B5EF4-FFF2-40B4-BE49-F238E27FC236}">
                <a16:creationId xmlns:a16="http://schemas.microsoft.com/office/drawing/2014/main" xmlns="" id="{EA7B7DEB-8C4F-48B1-898A-515D5F28271A}"/>
              </a:ext>
            </a:extLst>
          </p:cNvPr>
          <p:cNvSpPr/>
          <p:nvPr/>
        </p:nvSpPr>
        <p:spPr>
          <a:xfrm>
            <a:off x="178055" y="5168522"/>
            <a:ext cx="2683813" cy="4733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Вовлечь родителей в социально-значимый проект 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Прямоугольник: скругленные углы 66">
            <a:extLst>
              <a:ext uri="{FF2B5EF4-FFF2-40B4-BE49-F238E27FC236}">
                <a16:creationId xmlns:a16="http://schemas.microsoft.com/office/drawing/2014/main" xmlns="" id="{B5DE860E-4000-4428-A8FF-A1DB5EDC0029}"/>
              </a:ext>
            </a:extLst>
          </p:cNvPr>
          <p:cNvSpPr/>
          <p:nvPr/>
        </p:nvSpPr>
        <p:spPr>
          <a:xfrm>
            <a:off x="181630" y="5899296"/>
            <a:ext cx="2683813" cy="6458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Обогащать развивающую предметно-пространственную среду группы 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9" name="Прямая со стрелкой 68">
            <a:extLst>
              <a:ext uri="{FF2B5EF4-FFF2-40B4-BE49-F238E27FC236}">
                <a16:creationId xmlns:a16="http://schemas.microsoft.com/office/drawing/2014/main" xmlns="" id="{FDD656CA-6EA6-4F17-9C44-57B7E31F0371}"/>
              </a:ext>
            </a:extLst>
          </p:cNvPr>
          <p:cNvCxnSpPr>
            <a:cxnSpLocks/>
          </p:cNvCxnSpPr>
          <p:nvPr/>
        </p:nvCxnSpPr>
        <p:spPr>
          <a:xfrm>
            <a:off x="3019327" y="3028302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>
            <a:extLst>
              <a:ext uri="{FF2B5EF4-FFF2-40B4-BE49-F238E27FC236}">
                <a16:creationId xmlns:a16="http://schemas.microsoft.com/office/drawing/2014/main" xmlns="" id="{0774783B-6D39-47CE-9F5A-268AE332C92C}"/>
              </a:ext>
            </a:extLst>
          </p:cNvPr>
          <p:cNvCxnSpPr>
            <a:cxnSpLocks/>
          </p:cNvCxnSpPr>
          <p:nvPr/>
        </p:nvCxnSpPr>
        <p:spPr>
          <a:xfrm>
            <a:off x="2957758" y="3813094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>
            <a:extLst>
              <a:ext uri="{FF2B5EF4-FFF2-40B4-BE49-F238E27FC236}">
                <a16:creationId xmlns:a16="http://schemas.microsoft.com/office/drawing/2014/main" xmlns="" id="{E7B38864-497F-4E75-9F8A-67E3FB594295}"/>
              </a:ext>
            </a:extLst>
          </p:cNvPr>
          <p:cNvCxnSpPr>
            <a:cxnSpLocks/>
          </p:cNvCxnSpPr>
          <p:nvPr/>
        </p:nvCxnSpPr>
        <p:spPr>
          <a:xfrm>
            <a:off x="2957757" y="4616475"/>
            <a:ext cx="380015" cy="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xmlns="" id="{2BEEEE6A-736C-408F-A74F-BA4DD81C4FCC}"/>
              </a:ext>
            </a:extLst>
          </p:cNvPr>
          <p:cNvCxnSpPr>
            <a:cxnSpLocks/>
          </p:cNvCxnSpPr>
          <p:nvPr/>
        </p:nvCxnSpPr>
        <p:spPr>
          <a:xfrm>
            <a:off x="9876845" y="1341797"/>
            <a:ext cx="0" cy="594322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F3CDE06-DD6A-46C3-926F-65640F07C61B}"/>
              </a:ext>
            </a:extLst>
          </p:cNvPr>
          <p:cNvSpPr/>
          <p:nvPr/>
        </p:nvSpPr>
        <p:spPr>
          <a:xfrm>
            <a:off x="3471085" y="1807879"/>
            <a:ext cx="3987239" cy="790418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Расширение знаний детей о своей семье и её традициях, Нижнем Тагиле, его улицах, памятниках и других культурных ценностях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2" name="Прямая со стрелкой 71">
            <a:extLst>
              <a:ext uri="{FF2B5EF4-FFF2-40B4-BE49-F238E27FC236}">
                <a16:creationId xmlns:a16="http://schemas.microsoft.com/office/drawing/2014/main" xmlns="" id="{2AFFCF8A-922E-4C14-B749-858718B9450A}"/>
              </a:ext>
            </a:extLst>
          </p:cNvPr>
          <p:cNvCxnSpPr>
            <a:cxnSpLocks/>
          </p:cNvCxnSpPr>
          <p:nvPr/>
        </p:nvCxnSpPr>
        <p:spPr>
          <a:xfrm>
            <a:off x="4233954" y="1519039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xmlns="" id="{250ABFFF-2545-4B59-BB2A-947274E229E4}"/>
              </a:ext>
            </a:extLst>
          </p:cNvPr>
          <p:cNvCxnSpPr>
            <a:cxnSpLocks/>
          </p:cNvCxnSpPr>
          <p:nvPr/>
        </p:nvCxnSpPr>
        <p:spPr>
          <a:xfrm>
            <a:off x="6545621" y="1519039"/>
            <a:ext cx="0" cy="417080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: скругленные углы 51">
            <a:extLst>
              <a:ext uri="{FF2B5EF4-FFF2-40B4-BE49-F238E27FC236}">
                <a16:creationId xmlns:a16="http://schemas.microsoft.com/office/drawing/2014/main" xmlns="" id="{77F8CBA4-DEC4-4BC8-85F0-0F595D17E940}"/>
              </a:ext>
            </a:extLst>
          </p:cNvPr>
          <p:cNvSpPr/>
          <p:nvPr/>
        </p:nvSpPr>
        <p:spPr>
          <a:xfrm>
            <a:off x="3478391" y="5138192"/>
            <a:ext cx="3987239" cy="706474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rgbClr val="0B160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Объединение родителей и реализация их инициатив, создание системы социального партнёрства ДОУ и семьи</a:t>
            </a:r>
            <a:endParaRPr lang="ru-RU" sz="1400" b="1" dirty="0">
              <a:solidFill>
                <a:srgbClr val="0B16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931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95C5730-432D-48F2-8244-AA5CA111C588}"/>
              </a:ext>
            </a:extLst>
          </p:cNvPr>
          <p:cNvSpPr txBox="1"/>
          <p:nvPr/>
        </p:nvSpPr>
        <p:spPr>
          <a:xfrm>
            <a:off x="1805051" y="285007"/>
            <a:ext cx="85739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рисков реализации проекта</a:t>
            </a:r>
            <a:endParaRPr lang="ru-RU" sz="3600" b="1" dirty="0">
              <a:solidFill>
                <a:srgbClr val="23361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748146" y="937431"/>
          <a:ext cx="10854045" cy="545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5068"/>
                <a:gridCol w="4670962"/>
                <a:gridCol w="36180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Педагогическое сообщество</a:t>
                      </a:r>
                      <a:endParaRPr lang="ru-RU" sz="2400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Риски реализации проекта </a:t>
                      </a:r>
                      <a:endParaRPr lang="ru-RU" sz="2400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Пути преодоления</a:t>
                      </a:r>
                      <a:endParaRPr lang="ru-RU" sz="2400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Родители</a:t>
                      </a:r>
                      <a:endParaRPr lang="ru-RU" sz="2000" b="1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Отсутствие заинтересованности, недостаточная готовность в участии совместных мероприятиях</a:t>
                      </a:r>
                      <a:endParaRPr lang="ru-RU" sz="2000" b="1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Использование инновационных методов и технологий в работе с семьями</a:t>
                      </a:r>
                      <a:endParaRPr lang="ru-RU" sz="2000" b="1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Дети</a:t>
                      </a:r>
                      <a:endParaRPr lang="ru-RU" sz="2000" b="1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Низкий уровень активности в совместных мероприятиях</a:t>
                      </a:r>
                      <a:endParaRPr lang="ru-RU" sz="2000" b="1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условий для формирования позитивной мотивации достижения успеха</a:t>
                      </a:r>
                      <a:endParaRPr lang="ru-RU" sz="2000" b="1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Педагоги</a:t>
                      </a:r>
                      <a:endParaRPr lang="ru-RU" sz="2000" b="1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Недостаточное погружение в проблему</a:t>
                      </a:r>
                      <a:endParaRPr lang="ru-RU" sz="2000" b="1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Освоение современных методов и технологий</a:t>
                      </a:r>
                      <a:endParaRPr lang="ru-RU" sz="2000" b="1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Социальные партнёры</a:t>
                      </a:r>
                      <a:endParaRPr lang="ru-RU" sz="2000" b="1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Невозможность проведения мероприятий в связи со сложившейся эпидемиологической ситуацией</a:t>
                      </a:r>
                      <a:endParaRPr lang="ru-RU" sz="2000" b="1" dirty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rgbClr val="0B16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цифровой образовательной среды для обеспечения поставленных задач</a:t>
                      </a:r>
                      <a:endParaRPr lang="ru-RU" sz="2000" b="1" dirty="0" smtClean="0">
                        <a:solidFill>
                          <a:srgbClr val="0B16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174BA61-A9C7-4507-BE03-417F7076DF71}"/>
              </a:ext>
            </a:extLst>
          </p:cNvPr>
          <p:cNvSpPr txBox="1"/>
          <p:nvPr/>
        </p:nvSpPr>
        <p:spPr>
          <a:xfrm>
            <a:off x="423635" y="0"/>
            <a:ext cx="110979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Перспектива реализации проекта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3B7A8F21-F85B-44BB-97D4-1092B5C5270E}"/>
              </a:ext>
            </a:extLst>
          </p:cNvPr>
          <p:cNvSpPr/>
          <p:nvPr/>
        </p:nvSpPr>
        <p:spPr>
          <a:xfrm>
            <a:off x="183972" y="1112746"/>
            <a:ext cx="2627697" cy="495595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результатов практической деятельности, создание комплекта дидактических и методических материалов по реализации проекта 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0C1C9F5D-A4A1-4D77-B4A6-903AD59D7F63}"/>
              </a:ext>
            </a:extLst>
          </p:cNvPr>
          <p:cNvSpPr/>
          <p:nvPr/>
        </p:nvSpPr>
        <p:spPr>
          <a:xfrm>
            <a:off x="9202263" y="1112746"/>
            <a:ext cx="2709513" cy="495595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Трансляция результатов практической деятельности по реализации проекта педагогической общественности, обмен опытом</a:t>
            </a:r>
          </a:p>
        </p:txBody>
      </p:sp>
      <p:pic>
        <p:nvPicPr>
          <p:cNvPr id="8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0C2FC739-5095-4057-BDF9-DAB217727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62315" y="111685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B11F2F8-6C81-44B8-95DB-2761EF9885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2" b="32711"/>
          <a:stretch/>
        </p:blipFill>
        <p:spPr>
          <a:xfrm>
            <a:off x="2958010" y="793465"/>
            <a:ext cx="6029177" cy="3463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1C138703-0B06-4EEB-9A31-D3AE950F40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1335" y="4462626"/>
            <a:ext cx="5593201" cy="2073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6332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D98394CB-0824-41A4-9804-01D891AE6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62315" y="111685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95C5730-432D-48F2-8244-AA5CA111C588}"/>
              </a:ext>
            </a:extLst>
          </p:cNvPr>
          <p:cNvSpPr txBox="1"/>
          <p:nvPr/>
        </p:nvSpPr>
        <p:spPr>
          <a:xfrm>
            <a:off x="86627" y="0"/>
            <a:ext cx="1109792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Будущее есть только у того народа, </a:t>
            </a:r>
            <a:r>
              <a:rPr lang="ru-RU" sz="3600" b="1" smtClean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молодое поколение которого </a:t>
            </a:r>
            <a:r>
              <a:rPr lang="ru-RU" sz="3600" b="1" dirty="0" smtClean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выбирает патриотизм</a:t>
            </a:r>
          </a:p>
          <a:p>
            <a:pPr algn="r"/>
            <a:r>
              <a:rPr lang="ru-RU" sz="3600" b="1" dirty="0" smtClean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И.О. Меньшиков</a:t>
            </a:r>
            <a:endParaRPr lang="ru-RU" sz="3600" b="1" dirty="0">
              <a:solidFill>
                <a:srgbClr val="23361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Documents and Settings\Администратор\Рабочий стол\img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4915" y="1662544"/>
            <a:ext cx="7499719" cy="50173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3180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D52A9C6-A8FB-440F-A2BE-F163CAF87162}"/>
              </a:ext>
            </a:extLst>
          </p:cNvPr>
          <p:cNvSpPr txBox="1"/>
          <p:nvPr/>
        </p:nvSpPr>
        <p:spPr>
          <a:xfrm>
            <a:off x="1065321" y="329344"/>
            <a:ext cx="1027146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«Мы должны строить свое будущее на прочном фундаменте. И такой фундамент – это патриотизм» В.В. Путин</a:t>
            </a:r>
            <a:endParaRPr lang="ru-RU" sz="2800" b="1" dirty="0">
              <a:solidFill>
                <a:srgbClr val="233616"/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6C76BCB-7353-4B23-8EE5-84AD468FEF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735" y="1430487"/>
            <a:ext cx="8608381" cy="4842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07F012A3-AB99-4210-8106-B2D7A710E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14188" y="419694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211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49B08BCB-7EEC-4635-8FB0-03FD8878721A}"/>
              </a:ext>
            </a:extLst>
          </p:cNvPr>
          <p:cNvSpPr/>
          <p:nvPr/>
        </p:nvSpPr>
        <p:spPr>
          <a:xfrm>
            <a:off x="1149533" y="1424891"/>
            <a:ext cx="10830296" cy="140006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2800" dirty="0">
              <a:solidFill>
                <a:srgbClr val="233616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Нравственные основы будущего гражданина и патриота закладываются в дошкольный </a:t>
            </a:r>
            <a:r>
              <a:rPr lang="ru-RU" sz="2800" dirty="0" smtClean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период </a:t>
            </a:r>
            <a:endParaRPr lang="ru-RU" sz="2800" dirty="0">
              <a:solidFill>
                <a:srgbClr val="23361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EC870DF6-A45A-4E78-BD7D-B76B443036D9}"/>
              </a:ext>
            </a:extLst>
          </p:cNvPr>
          <p:cNvSpPr/>
          <p:nvPr/>
        </p:nvSpPr>
        <p:spPr>
          <a:xfrm>
            <a:off x="1105441" y="2961294"/>
            <a:ext cx="10830296" cy="172325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ctr">
              <a:spcAft>
                <a:spcPts val="1000"/>
              </a:spcAft>
            </a:pPr>
            <a:r>
              <a:rPr lang="ru-RU" sz="2800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современным подходам взаимодействия детского сада и семьи относятся партнерское отношение к родителям,                    вовлечение их в жизнь </a:t>
            </a:r>
            <a:r>
              <a:rPr lang="ru-RU" sz="2800" dirty="0" smtClean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ДОУ</a:t>
            </a:r>
            <a:endParaRPr lang="ru-RU" sz="2800" dirty="0">
              <a:solidFill>
                <a:srgbClr val="23361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xmlns="" id="{4B8FD70C-2C74-4DB1-A906-E9CA61A94DDF}"/>
              </a:ext>
            </a:extLst>
          </p:cNvPr>
          <p:cNvSpPr/>
          <p:nvPr/>
        </p:nvSpPr>
        <p:spPr>
          <a:xfrm>
            <a:off x="1105442" y="4798997"/>
            <a:ext cx="10830296" cy="1723255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Потребность в создании новых моделей организации работы с родителями по нравственно-патриотическому воспитанию детей, поиске инновационных методов и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технологий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C9B5F9E-07C4-4C86-BFB9-75D5E98ACF84}"/>
              </a:ext>
            </a:extLst>
          </p:cNvPr>
          <p:cNvSpPr txBox="1"/>
          <p:nvPr/>
        </p:nvSpPr>
        <p:spPr>
          <a:xfrm>
            <a:off x="-436756" y="494512"/>
            <a:ext cx="10986135" cy="678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«Любовь к Родине начинается с семьи» Ф. Бекон</a:t>
            </a:r>
          </a:p>
        </p:txBody>
      </p:sp>
      <p:sp>
        <p:nvSpPr>
          <p:cNvPr id="10" name="Стрелка: изогнутая вправо 9">
            <a:extLst>
              <a:ext uri="{FF2B5EF4-FFF2-40B4-BE49-F238E27FC236}">
                <a16:creationId xmlns:a16="http://schemas.microsoft.com/office/drawing/2014/main" xmlns="" id="{F0624094-9708-491E-B17B-0324783F3C5F}"/>
              </a:ext>
            </a:extLst>
          </p:cNvPr>
          <p:cNvSpPr/>
          <p:nvPr/>
        </p:nvSpPr>
        <p:spPr>
          <a:xfrm>
            <a:off x="293669" y="1681578"/>
            <a:ext cx="769281" cy="1048900"/>
          </a:xfrm>
          <a:prstGeom prst="curvedRightArrow">
            <a:avLst/>
          </a:prstGeom>
          <a:solidFill>
            <a:srgbClr val="2336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трелка: изогнутая вправо 10">
            <a:extLst>
              <a:ext uri="{FF2B5EF4-FFF2-40B4-BE49-F238E27FC236}">
                <a16:creationId xmlns:a16="http://schemas.microsoft.com/office/drawing/2014/main" xmlns="" id="{97FC299E-1D4E-4A0D-8176-A2AF807306F0}"/>
              </a:ext>
            </a:extLst>
          </p:cNvPr>
          <p:cNvSpPr/>
          <p:nvPr/>
        </p:nvSpPr>
        <p:spPr>
          <a:xfrm>
            <a:off x="256263" y="3289185"/>
            <a:ext cx="769281" cy="1048900"/>
          </a:xfrm>
          <a:prstGeom prst="curvedRightArrow">
            <a:avLst/>
          </a:prstGeom>
          <a:solidFill>
            <a:srgbClr val="2336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: вправо с вырезом 12">
            <a:extLst>
              <a:ext uri="{FF2B5EF4-FFF2-40B4-BE49-F238E27FC236}">
                <a16:creationId xmlns:a16="http://schemas.microsoft.com/office/drawing/2014/main" xmlns="" id="{D4655222-53AB-4905-8BE6-8D256F5886BA}"/>
              </a:ext>
            </a:extLst>
          </p:cNvPr>
          <p:cNvSpPr/>
          <p:nvPr/>
        </p:nvSpPr>
        <p:spPr>
          <a:xfrm>
            <a:off x="133659" y="5323740"/>
            <a:ext cx="937362" cy="673768"/>
          </a:xfrm>
          <a:prstGeom prst="notchedRightArrow">
            <a:avLst/>
          </a:prstGeom>
          <a:solidFill>
            <a:srgbClr val="2336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A2D9432D-B2A5-44B6-8D47-3BD566E27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73314" y="127735"/>
            <a:ext cx="762423" cy="1223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843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>
            <a:extLst>
              <a:ext uri="{FF2B5EF4-FFF2-40B4-BE49-F238E27FC236}">
                <a16:creationId xmlns:a16="http://schemas.microsoft.com/office/drawing/2014/main" xmlns="" id="{0A5C74AF-26F2-4BAB-8374-8A9B9C2D6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t="29128" b="19196"/>
          <a:stretch>
            <a:fillRect/>
          </a:stretch>
        </p:blipFill>
        <p:spPr bwMode="auto">
          <a:xfrm>
            <a:off x="3982592" y="1104845"/>
            <a:ext cx="3816549" cy="4070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ASUS\Downloads\IMG_5180.JPG">
            <a:extLst>
              <a:ext uri="{FF2B5EF4-FFF2-40B4-BE49-F238E27FC236}">
                <a16:creationId xmlns:a16="http://schemas.microsoft.com/office/drawing/2014/main" xmlns="" id="{DDBDA5B2-FCC1-458F-AD9D-4870FCC6C275}"/>
              </a:ext>
            </a:extLst>
          </p:cNvPr>
          <p:cNvPicPr/>
          <p:nvPr/>
        </p:nvPicPr>
        <p:blipFill rotWithShape="1">
          <a:blip r:embed="rId3" cstate="print"/>
          <a:srcRect l="2454" t="50315" r="2560" b="3516"/>
          <a:stretch/>
        </p:blipFill>
        <p:spPr bwMode="auto">
          <a:xfrm>
            <a:off x="279132" y="1139294"/>
            <a:ext cx="3404815" cy="1948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xmlns="" id="{6611410D-F7DB-4A8E-8956-BD93C74FB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17473"/>
          <a:stretch>
            <a:fillRect/>
          </a:stretch>
        </p:blipFill>
        <p:spPr bwMode="auto">
          <a:xfrm>
            <a:off x="279131" y="3261325"/>
            <a:ext cx="3404816" cy="1914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714219F4-8ADD-4E10-B65B-78215088176E}"/>
              </a:ext>
            </a:extLst>
          </p:cNvPr>
          <p:cNvSpPr txBox="1"/>
          <p:nvPr/>
        </p:nvSpPr>
        <p:spPr>
          <a:xfrm>
            <a:off x="3080289" y="117719"/>
            <a:ext cx="5621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проекта</a:t>
            </a:r>
          </a:p>
        </p:txBody>
      </p:sp>
      <p:pic>
        <p:nvPicPr>
          <p:cNvPr id="12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FD6CE980-25AC-4609-93A2-87356C11F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05271" y="221380"/>
            <a:ext cx="768601" cy="123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9DEB9051-A7EB-4DB6-B2E2-9E3CBA4AD0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3" r="28446"/>
          <a:stretch/>
        </p:blipFill>
        <p:spPr>
          <a:xfrm>
            <a:off x="8032089" y="1091558"/>
            <a:ext cx="3192322" cy="4097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3B64D0C4-A374-4B55-B587-9A25C1E286C1}"/>
              </a:ext>
            </a:extLst>
          </p:cNvPr>
          <p:cNvSpPr/>
          <p:nvPr/>
        </p:nvSpPr>
        <p:spPr>
          <a:xfrm>
            <a:off x="499456" y="5348907"/>
            <a:ext cx="10813173" cy="132468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Объединение родителей (законных представителей) и реализация их инициатив в области нравственно-патриотического развития и воспитания детей</a:t>
            </a:r>
            <a:endParaRPr lang="ru-RU" sz="2400" b="1" dirty="0">
              <a:solidFill>
                <a:srgbClr val="23361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351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3C1984C-E1F6-4290-8392-FD7627BCE59B}"/>
              </a:ext>
            </a:extLst>
          </p:cNvPr>
          <p:cNvSpPr txBox="1"/>
          <p:nvPr/>
        </p:nvSpPr>
        <p:spPr>
          <a:xfrm>
            <a:off x="2538203" y="149313"/>
            <a:ext cx="7035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Идейный замысел проекта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083A434-E15A-48D5-AB0E-2B07FED3FE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0"/>
          <a:stretch/>
        </p:blipFill>
        <p:spPr>
          <a:xfrm>
            <a:off x="8078558" y="1677880"/>
            <a:ext cx="3972375" cy="3226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F4BD739-F01F-46CA-9570-8B836D1482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" b="4259"/>
          <a:stretch/>
        </p:blipFill>
        <p:spPr>
          <a:xfrm>
            <a:off x="4125945" y="996656"/>
            <a:ext cx="3811548" cy="2137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44CD2B78-5FEC-48C0-B234-E16BBE1E83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778" y="3223542"/>
            <a:ext cx="3762715" cy="2457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3B61D65C-E83C-4F97-BE0C-60E95DDFD18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2" r="3298"/>
          <a:stretch/>
        </p:blipFill>
        <p:spPr>
          <a:xfrm>
            <a:off x="207789" y="1439745"/>
            <a:ext cx="3877065" cy="370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DC69871F-6624-41EB-B889-0A1F8A955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01270" y="113864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5406FAE-27C7-4ACA-87A6-9BE8DDF0D96E}"/>
              </a:ext>
            </a:extLst>
          </p:cNvPr>
          <p:cNvSpPr/>
          <p:nvPr/>
        </p:nvSpPr>
        <p:spPr>
          <a:xfrm>
            <a:off x="578666" y="5811511"/>
            <a:ext cx="11034668" cy="91604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 направлен на вовлечение родителей - партнёров в образовательный процесс </a:t>
            </a:r>
            <a:endParaRPr lang="ru-RU" sz="2400" b="1" dirty="0">
              <a:solidFill>
                <a:srgbClr val="2336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606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42DFC810-AA0F-4259-9328-43F3F014D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14188" y="419694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D3F9404-22F2-4477-AF9C-CF05F3AE9827}"/>
              </a:ext>
            </a:extLst>
          </p:cNvPr>
          <p:cNvSpPr txBox="1"/>
          <p:nvPr/>
        </p:nvSpPr>
        <p:spPr>
          <a:xfrm>
            <a:off x="1647364" y="-77690"/>
            <a:ext cx="8431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 проекта</a:t>
            </a:r>
          </a:p>
        </p:txBody>
      </p:sp>
      <p:pic>
        <p:nvPicPr>
          <p:cNvPr id="9" name="Рисунок 8" descr="C:\Users\ASUS\Downloads\IMG_4974.jpg">
            <a:extLst>
              <a:ext uri="{FF2B5EF4-FFF2-40B4-BE49-F238E27FC236}">
                <a16:creationId xmlns:a16="http://schemas.microsoft.com/office/drawing/2014/main" xmlns="" id="{3C12BB42-893F-4511-A485-C258F531A542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495" y="585569"/>
            <a:ext cx="1996230" cy="2705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BBD66E52-D091-4EF9-918C-FB1A101234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4580" b="22137"/>
          <a:stretch>
            <a:fillRect/>
          </a:stretch>
        </p:blipFill>
        <p:spPr bwMode="auto">
          <a:xfrm>
            <a:off x="3726408" y="585569"/>
            <a:ext cx="2676525" cy="2615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E3A77DE-3031-4CEC-8BD3-27D8CCDC21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390" y="2630776"/>
            <a:ext cx="3607381" cy="2705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1286303F-D2F6-45BA-8BAD-9D1CC0B75C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240" y="646331"/>
            <a:ext cx="2676525" cy="1781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xmlns="" id="{93784092-C464-4DA1-AE51-AA07F5D4EF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 l="988" t="2904" r="4177" b="5208"/>
          <a:stretch>
            <a:fillRect/>
          </a:stretch>
        </p:blipFill>
        <p:spPr bwMode="auto">
          <a:xfrm>
            <a:off x="1141928" y="3351154"/>
            <a:ext cx="3712412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3">
            <a:extLst>
              <a:ext uri="{FF2B5EF4-FFF2-40B4-BE49-F238E27FC236}">
                <a16:creationId xmlns:a16="http://schemas.microsoft.com/office/drawing/2014/main" xmlns="" id="{4F4261E0-2B12-4B2C-B097-8BA4F2D0BF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 l="8567" t="5354" r="10045" b="10045"/>
          <a:stretch>
            <a:fillRect/>
          </a:stretch>
        </p:blipFill>
        <p:spPr bwMode="auto">
          <a:xfrm>
            <a:off x="5735037" y="3291104"/>
            <a:ext cx="1475656" cy="2045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A7BD4A33-2D9F-4B85-9995-6E932457A8AA}"/>
              </a:ext>
            </a:extLst>
          </p:cNvPr>
          <p:cNvSpPr/>
          <p:nvPr/>
        </p:nvSpPr>
        <p:spPr>
          <a:xfrm>
            <a:off x="431936" y="5670050"/>
            <a:ext cx="11229474" cy="95728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</a:t>
            </a:r>
            <a:r>
              <a:rPr lang="ru-RU" sz="2400" b="1" kern="1200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социального партнёрства детского сада и семьи в вопросах нравственно-патриотического </a:t>
            </a:r>
            <a:r>
              <a:rPr lang="ru-RU" sz="2400" b="1" dirty="0" smtClean="0">
                <a:solidFill>
                  <a:srgbClr val="233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</a:t>
            </a:r>
            <a:endParaRPr lang="ru-RU" sz="2400" b="1" dirty="0">
              <a:solidFill>
                <a:srgbClr val="233616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097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26A244A2-FAB8-49D5-A5BD-B40C81FE28AD}"/>
              </a:ext>
            </a:extLst>
          </p:cNvPr>
          <p:cNvSpPr/>
          <p:nvPr/>
        </p:nvSpPr>
        <p:spPr>
          <a:xfrm>
            <a:off x="221146" y="1854519"/>
            <a:ext cx="11749707" cy="453971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i="0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0" u="sng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342900" indent="-342900" algn="just">
              <a:spcAft>
                <a:spcPts val="1000"/>
              </a:spcAft>
              <a:buAutoNum type="arabicPeriod"/>
            </a:pPr>
            <a:r>
              <a:rPr lang="ru-RU" sz="20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0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ормировать представления детей об истории семьи и родном городе с участием родителей.</a:t>
            </a:r>
          </a:p>
          <a:p>
            <a:pPr marL="342900" indent="-342900" algn="just">
              <a:spcAft>
                <a:spcPts val="1000"/>
              </a:spcAft>
              <a:buAutoNum type="arabicPeriod"/>
            </a:pPr>
            <a:r>
              <a:rPr lang="ru-RU" sz="2000" b="1" dirty="0">
                <a:solidFill>
                  <a:srgbClr val="23361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20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азвивать чувства ответственности и гордости воспитанников за достижения своей семьи, интерес к истории и культуре малой Родины.</a:t>
            </a:r>
          </a:p>
          <a:p>
            <a:pPr marL="342900" indent="-342900" algn="just">
              <a:spcAft>
                <a:spcPts val="1000"/>
              </a:spcAft>
              <a:buAutoNum type="arabicPeriod"/>
            </a:pPr>
            <a:r>
              <a:rPr lang="ru-RU" sz="2000" b="1" dirty="0">
                <a:solidFill>
                  <a:srgbClr val="23361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0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оспитывать любовь и уважение к родному дому, городу.</a:t>
            </a:r>
          </a:p>
          <a:p>
            <a:pPr marL="342900" indent="-342900" algn="just">
              <a:spcAft>
                <a:spcPts val="1000"/>
              </a:spcAft>
              <a:buAutoNum type="arabicPeriod"/>
            </a:pPr>
            <a:r>
              <a:rPr lang="ru-RU" sz="2000" b="1" dirty="0">
                <a:solidFill>
                  <a:srgbClr val="23361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20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овышать педагогическую компетентность родителей по организации работы нравственно-патриотического воспитания средствами проектной деятельности.</a:t>
            </a:r>
          </a:p>
          <a:p>
            <a:pPr marL="342900" indent="-342900" algn="just">
              <a:spcAft>
                <a:spcPts val="1000"/>
              </a:spcAft>
              <a:buAutoNum type="arabicPeriod"/>
            </a:pPr>
            <a:r>
              <a:rPr lang="ru-RU" sz="2000" b="1" dirty="0">
                <a:solidFill>
                  <a:srgbClr val="23361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0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овлечь родителей в социально-значимый проект через взаимодействие детского сада и семьи.</a:t>
            </a:r>
          </a:p>
          <a:p>
            <a:pPr marL="342900" indent="-342900" algn="just">
              <a:spcAft>
                <a:spcPts val="1000"/>
              </a:spcAft>
              <a:buAutoNum type="arabicPeriod"/>
            </a:pPr>
            <a:r>
              <a:rPr lang="ru-RU" sz="2000" b="1" dirty="0">
                <a:solidFill>
                  <a:srgbClr val="23361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20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богащать развивающую предметно-пространственную среду группы для совместной деятельности ребёнка и взрослого, в ходе которой формируются нравственно-патриотические </a:t>
            </a:r>
            <a:r>
              <a:rPr lang="ru-RU" sz="2000" b="1" dirty="0" smtClean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качества </a:t>
            </a:r>
            <a:endParaRPr lang="ru-RU" sz="2000" b="1" dirty="0">
              <a:solidFill>
                <a:srgbClr val="233616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xmlns="" id="{FDB84848-ADD4-4C51-B0A7-9F4B222EBEFF}"/>
              </a:ext>
            </a:extLst>
          </p:cNvPr>
          <p:cNvSpPr/>
          <p:nvPr/>
        </p:nvSpPr>
        <p:spPr>
          <a:xfrm>
            <a:off x="281341" y="303926"/>
            <a:ext cx="10830296" cy="1312545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u="sng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b="1" dirty="0">
                <a:solidFill>
                  <a:srgbClr val="23361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2800" b="1" dirty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оздание условий для вовлечения родителей в активную деятельность по патриотическому воспитанию </a:t>
            </a:r>
            <a:r>
              <a:rPr lang="ru-RU" sz="2800" b="1" dirty="0" smtClean="0">
                <a:solidFill>
                  <a:srgbClr val="23361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дошкольников</a:t>
            </a:r>
            <a:endParaRPr lang="ru-RU" sz="2800" b="1" dirty="0">
              <a:solidFill>
                <a:srgbClr val="23361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B389171C-9F84-42D0-833F-393B053E17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78329" y="179369"/>
            <a:ext cx="746978" cy="119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514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FEE957E4-CF5C-4AF3-BF17-42CE6EE20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14188" y="419694"/>
            <a:ext cx="849461" cy="136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AE6438F-2527-4EB6-BBFE-C41AC2F33F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0" r="20841"/>
          <a:stretch/>
        </p:blipFill>
        <p:spPr>
          <a:xfrm>
            <a:off x="8903571" y="3190367"/>
            <a:ext cx="2929589" cy="3542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xmlns="" id="{A2E08748-9602-4B43-A8DC-A2F40AC5EC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38785" y="1197634"/>
            <a:ext cx="4307758" cy="2555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E498345-F1C9-4A55-B344-4C64E1E110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20" y="3389029"/>
            <a:ext cx="4334413" cy="3250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Стрелка: изогнутая 24">
            <a:extLst>
              <a:ext uri="{FF2B5EF4-FFF2-40B4-BE49-F238E27FC236}">
                <a16:creationId xmlns:a16="http://schemas.microsoft.com/office/drawing/2014/main" xmlns="" id="{355011EF-7A00-4EEB-B144-69147BAFFC79}"/>
              </a:ext>
            </a:extLst>
          </p:cNvPr>
          <p:cNvSpPr/>
          <p:nvPr/>
        </p:nvSpPr>
        <p:spPr>
          <a:xfrm>
            <a:off x="1718141" y="2351201"/>
            <a:ext cx="2389873" cy="863668"/>
          </a:xfrm>
          <a:prstGeom prst="bentArrow">
            <a:avLst/>
          </a:prstGeom>
          <a:solidFill>
            <a:srgbClr val="2336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Стрелка: изогнутая 25">
            <a:extLst>
              <a:ext uri="{FF2B5EF4-FFF2-40B4-BE49-F238E27FC236}">
                <a16:creationId xmlns:a16="http://schemas.microsoft.com/office/drawing/2014/main" xmlns="" id="{7909C730-97E3-471A-81C2-1935F0D970D6}"/>
              </a:ext>
            </a:extLst>
          </p:cNvPr>
          <p:cNvSpPr/>
          <p:nvPr/>
        </p:nvSpPr>
        <p:spPr>
          <a:xfrm rot="5400000">
            <a:off x="9421924" y="1616204"/>
            <a:ext cx="844442" cy="2333663"/>
          </a:xfrm>
          <a:prstGeom prst="bentArrow">
            <a:avLst>
              <a:gd name="adj1" fmla="val 25000"/>
              <a:gd name="adj2" fmla="val 28373"/>
              <a:gd name="adj3" fmla="val 25000"/>
              <a:gd name="adj4" fmla="val 43750"/>
            </a:avLst>
          </a:prstGeom>
          <a:solidFill>
            <a:srgbClr val="23361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5F243229-5E1F-408E-AEC3-2E359493D3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846" y="3868188"/>
            <a:ext cx="3695533" cy="2771650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F17FE99C-019C-42EC-824B-D9016B1C7568}"/>
              </a:ext>
            </a:extLst>
          </p:cNvPr>
          <p:cNvSpPr txBox="1"/>
          <p:nvPr/>
        </p:nvSpPr>
        <p:spPr>
          <a:xfrm>
            <a:off x="2622824" y="-92816"/>
            <a:ext cx="715754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</a:t>
            </a:r>
          </a:p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Декабрь 2021 г. – Май 2022г. </a:t>
            </a:r>
          </a:p>
        </p:txBody>
      </p:sp>
      <p:sp>
        <p:nvSpPr>
          <p:cNvPr id="11" name="Прямоугольный треугольник 10"/>
          <p:cNvSpPr/>
          <p:nvPr/>
        </p:nvSpPr>
        <p:spPr>
          <a:xfrm rot="5400000">
            <a:off x="-1217221" y="1217220"/>
            <a:ext cx="3336966" cy="90252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100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xmlns="" id="{3D88CDD1-7CBC-486C-8B45-2C0DD962F79E}"/>
              </a:ext>
            </a:extLst>
          </p:cNvPr>
          <p:cNvSpPr/>
          <p:nvPr/>
        </p:nvSpPr>
        <p:spPr>
          <a:xfrm>
            <a:off x="1579417" y="2860957"/>
            <a:ext cx="8324603" cy="1081649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и дети старшего дошкольного возраста </a:t>
            </a:r>
            <a:r>
              <a:rPr lang="ru-RU" sz="2800" b="1" dirty="0" smtClean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5-6 лет)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xmlns="" id="{4707FA35-7F60-4F5F-B823-F211237C32C0}"/>
              </a:ext>
            </a:extLst>
          </p:cNvPr>
          <p:cNvSpPr/>
          <p:nvPr/>
        </p:nvSpPr>
        <p:spPr>
          <a:xfrm>
            <a:off x="4544849" y="5070763"/>
            <a:ext cx="2565647" cy="1140031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xmlns="" id="{F88E7889-FCDB-48CC-A602-236B08E04AAF}"/>
              </a:ext>
            </a:extLst>
          </p:cNvPr>
          <p:cNvSpPr/>
          <p:nvPr/>
        </p:nvSpPr>
        <p:spPr>
          <a:xfrm>
            <a:off x="8571621" y="5075406"/>
            <a:ext cx="2506293" cy="111858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 партнёры</a:t>
            </a:r>
          </a:p>
        </p:txBody>
      </p:sp>
      <p:pic>
        <p:nvPicPr>
          <p:cNvPr id="13" name="Picture 8" descr="https://upload.wikimedia.org/wikipedia/commons/4/4a/Coat_of_Arms_of_Nizhny_Tagil_%28Sverdlovsk_oblast%29.png">
            <a:extLst>
              <a:ext uri="{FF2B5EF4-FFF2-40B4-BE49-F238E27FC236}">
                <a16:creationId xmlns:a16="http://schemas.microsoft.com/office/drawing/2014/main" xmlns="" id="{733DCAFA-2050-4BB2-9367-9495B969D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27985" y="130003"/>
            <a:ext cx="721699" cy="115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xmlns="" id="{5C07F894-05B3-412D-B9FF-025F8B8F6E6F}"/>
              </a:ext>
            </a:extLst>
          </p:cNvPr>
          <p:cNvSpPr/>
          <p:nvPr/>
        </p:nvSpPr>
        <p:spPr>
          <a:xfrm>
            <a:off x="719418" y="5073751"/>
            <a:ext cx="2565647" cy="111858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xmlns="" id="{ED5D0C13-CD3D-4C96-B0F6-4C58C5684C1C}"/>
              </a:ext>
            </a:extLst>
          </p:cNvPr>
          <p:cNvCxnSpPr>
            <a:cxnSpLocks/>
          </p:cNvCxnSpPr>
          <p:nvPr/>
        </p:nvCxnSpPr>
        <p:spPr>
          <a:xfrm flipV="1">
            <a:off x="1381809" y="3925926"/>
            <a:ext cx="1465447" cy="1155363"/>
          </a:xfrm>
          <a:prstGeom prst="straightConnector1">
            <a:avLst/>
          </a:prstGeom>
          <a:ln w="82550">
            <a:solidFill>
              <a:srgbClr val="23361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5F0AEB0-0B75-49E0-AA9F-F63D0459F1E1}"/>
              </a:ext>
            </a:extLst>
          </p:cNvPr>
          <p:cNvSpPr txBox="1"/>
          <p:nvPr/>
        </p:nvSpPr>
        <p:spPr>
          <a:xfrm>
            <a:off x="2580373" y="237507"/>
            <a:ext cx="61649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</a:t>
            </a:r>
          </a:p>
        </p:txBody>
      </p: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xmlns="" id="{4A5BC465-76B1-401B-A0F1-F062AB99B3AE}"/>
              </a:ext>
            </a:extLst>
          </p:cNvPr>
          <p:cNvCxnSpPr>
            <a:cxnSpLocks/>
          </p:cNvCxnSpPr>
          <p:nvPr/>
        </p:nvCxnSpPr>
        <p:spPr>
          <a:xfrm flipH="1" flipV="1">
            <a:off x="8835242" y="3930732"/>
            <a:ext cx="1357662" cy="1131279"/>
          </a:xfrm>
          <a:prstGeom prst="straightConnector1">
            <a:avLst/>
          </a:prstGeom>
          <a:ln w="82550">
            <a:solidFill>
              <a:srgbClr val="23361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xmlns="" id="{9F0A6714-F650-4DEB-B11B-0CFE895035DA}"/>
              </a:ext>
            </a:extLst>
          </p:cNvPr>
          <p:cNvCxnSpPr>
            <a:cxnSpLocks/>
          </p:cNvCxnSpPr>
          <p:nvPr/>
        </p:nvCxnSpPr>
        <p:spPr>
          <a:xfrm flipV="1">
            <a:off x="5719220" y="3806284"/>
            <a:ext cx="0" cy="1411902"/>
          </a:xfrm>
          <a:prstGeom prst="straightConnector1">
            <a:avLst/>
          </a:prstGeom>
          <a:ln w="82550">
            <a:solidFill>
              <a:srgbClr val="23361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xmlns="" id="{DFEEEB2A-1FEF-45B9-A4EB-23FCC033ED3F}"/>
              </a:ext>
            </a:extLst>
          </p:cNvPr>
          <p:cNvSpPr/>
          <p:nvPr/>
        </p:nvSpPr>
        <p:spPr>
          <a:xfrm>
            <a:off x="1548063" y="1298713"/>
            <a:ext cx="8229600" cy="106447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функциональных действий </a:t>
            </a:r>
          </a:p>
          <a:p>
            <a:pPr algn="ctr"/>
            <a:r>
              <a:rPr lang="ru-RU" sz="2800" b="1" dirty="0">
                <a:solidFill>
                  <a:srgbClr val="233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реализации проекта</a:t>
            </a:r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xmlns="" id="{3AD883A2-5B78-4538-AA1C-7ABD67421578}"/>
              </a:ext>
            </a:extLst>
          </p:cNvPr>
          <p:cNvCxnSpPr>
            <a:cxnSpLocks/>
          </p:cNvCxnSpPr>
          <p:nvPr/>
        </p:nvCxnSpPr>
        <p:spPr>
          <a:xfrm>
            <a:off x="5713075" y="880586"/>
            <a:ext cx="0" cy="523447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xmlns="" id="{AC3415B2-810C-459C-A3A6-C8F2B5E3CCDA}"/>
              </a:ext>
            </a:extLst>
          </p:cNvPr>
          <p:cNvCxnSpPr>
            <a:cxnSpLocks/>
          </p:cNvCxnSpPr>
          <p:nvPr/>
        </p:nvCxnSpPr>
        <p:spPr>
          <a:xfrm>
            <a:off x="5736827" y="2358868"/>
            <a:ext cx="0" cy="523447"/>
          </a:xfrm>
          <a:prstGeom prst="straightConnector1">
            <a:avLst/>
          </a:prstGeom>
          <a:ln w="66675">
            <a:solidFill>
              <a:srgbClr val="23361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1273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462</TotalTime>
  <Words>1009</Words>
  <Application>Microsoft Office PowerPoint</Application>
  <PresentationFormat>Произвольный</PresentationFormat>
  <Paragraphs>142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Acer</cp:lastModifiedBy>
  <cp:revision>40</cp:revision>
  <dcterms:created xsi:type="dcterms:W3CDTF">2021-10-25T09:05:07Z</dcterms:created>
  <dcterms:modified xsi:type="dcterms:W3CDTF">2022-03-15T09:02:26Z</dcterms:modified>
</cp:coreProperties>
</file>