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93" r:id="rId20"/>
    <p:sldId id="274" r:id="rId21"/>
    <p:sldId id="294" r:id="rId22"/>
    <p:sldId id="275" r:id="rId23"/>
    <p:sldId id="276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9" r:id="rId33"/>
    <p:sldId id="291" r:id="rId34"/>
    <p:sldId id="292" r:id="rId35"/>
  </p:sldIdLst>
  <p:sldSz cx="9144000" cy="6858000" type="screen4x3"/>
  <p:notesSz cx="6858000" cy="9144000"/>
  <p:custDataLst>
    <p:tags r:id="rId3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BD96E61-4FC9-4046-84D0-10AD65C27B7D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951B0D2-7DDE-49CB-8B39-98819CECD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1249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51B0D2-7DDE-49CB-8B39-98819CECDFD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058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ABAAF-FA3B-4BC8-9E6C-96B2EA11B52B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B2855-8B2D-47DD-AFB4-3F8563DB2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07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1719B-CB0C-4094-B6B8-EDDE6585C73B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CF476-ADAA-41D4-BA1D-9121D305C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04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A07F5-37B6-48D4-B10E-18D5078AF943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377C6-36A5-4657-BF8E-C064072F3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665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D263A-FA74-464D-BBB9-69840985883B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B5D41-9CDF-4BE1-ACBD-06C110D56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9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913DE-04F7-4DDD-B27A-A7D8CB464F32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8B713-A559-434D-AD4B-0E032839D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45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2E477-EF48-4C16-BCB2-A367ABE3A04A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C2D48-BF1E-4C3C-8FAD-C1366D3AF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772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0F855-A1A4-45F0-B71F-59968FC01EA6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70CD4-5D8E-4FC9-B816-9C48E2A19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738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595BD-A403-4EE0-BBF2-3BEF5BAAAE10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7E025-B69A-42E6-9701-C0330A755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490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662A3-762D-47CD-AB7B-BAD13BEF5A6E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BDAD5-69E0-4A63-BA57-D60F68374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119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57CB8-7009-4BFE-A265-C67E52F610DB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380FA-C344-445E-9E9C-6E5DDE11A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05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00004-2EF0-42AA-A929-F322B6F79500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1A7DB-0C56-4FC4-9502-50F83D50B4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87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1A2DF4-1CC1-4A1E-A166-91C15A7637EF}" type="datetime1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104773-C924-4C02-8A6E-F367696D2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4" name="Рисунок 3" descr="Paper_scrolls4 [преобразованный]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-206141"/>
            <a:ext cx="7500990" cy="7992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336374" y="1910728"/>
            <a:ext cx="623602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800" dirty="0" smtClean="0">
              <a:latin typeface="Vesna" pitchFamily="2" charset="0"/>
            </a:endParaRPr>
          </a:p>
          <a:p>
            <a:pPr algn="ctr"/>
            <a:r>
              <a:rPr lang="ru-RU" sz="2800" dirty="0" smtClean="0">
                <a:latin typeface="Vesna" pitchFamily="2" charset="0"/>
              </a:rPr>
              <a:t>«...</a:t>
            </a:r>
            <a:r>
              <a:rPr lang="ru-RU" sz="2800" dirty="0">
                <a:latin typeface="Vesna" pitchFamily="2" charset="0"/>
              </a:rPr>
              <a:t>сильным, опытным </a:t>
            </a:r>
            <a:endParaRPr lang="ru-RU" sz="2800" dirty="0" smtClean="0">
              <a:latin typeface="Vesna" pitchFamily="2" charset="0"/>
            </a:endParaRPr>
          </a:p>
          <a:p>
            <a:pPr algn="ctr"/>
            <a:r>
              <a:rPr lang="ru-RU" sz="2800" dirty="0" smtClean="0">
                <a:latin typeface="Vesna" pitchFamily="2" charset="0"/>
              </a:rPr>
              <a:t>становится </a:t>
            </a:r>
            <a:r>
              <a:rPr lang="ru-RU" sz="2800" dirty="0">
                <a:latin typeface="Vesna" pitchFamily="2" charset="0"/>
              </a:rPr>
              <a:t>педагог, </a:t>
            </a:r>
            <a:endParaRPr lang="en-US" sz="2800" dirty="0" smtClean="0">
              <a:latin typeface="Vesna" pitchFamily="2" charset="0"/>
            </a:endParaRPr>
          </a:p>
          <a:p>
            <a:pPr algn="ctr"/>
            <a:r>
              <a:rPr lang="ru-RU" sz="2800" dirty="0" smtClean="0">
                <a:latin typeface="Vesna" pitchFamily="2" charset="0"/>
              </a:rPr>
              <a:t>который </a:t>
            </a:r>
            <a:r>
              <a:rPr lang="ru-RU" sz="2800" dirty="0">
                <a:latin typeface="Vesna" pitchFamily="2" charset="0"/>
              </a:rPr>
              <a:t>умеет </a:t>
            </a:r>
            <a:endParaRPr lang="en-US" sz="2800" dirty="0" smtClean="0">
              <a:latin typeface="Vesna" pitchFamily="2" charset="0"/>
            </a:endParaRPr>
          </a:p>
          <a:p>
            <a:pPr algn="ctr"/>
            <a:r>
              <a:rPr lang="ru-RU" sz="2800" dirty="0" smtClean="0">
                <a:latin typeface="Vesna" pitchFamily="2" charset="0"/>
              </a:rPr>
              <a:t>анализировать </a:t>
            </a:r>
            <a:endParaRPr lang="en-US" sz="2800" dirty="0" smtClean="0">
              <a:latin typeface="Vesna" pitchFamily="2" charset="0"/>
            </a:endParaRPr>
          </a:p>
          <a:p>
            <a:pPr algn="ctr"/>
            <a:r>
              <a:rPr lang="ru-RU" sz="2800" dirty="0" smtClean="0">
                <a:latin typeface="Vesna" pitchFamily="2" charset="0"/>
              </a:rPr>
              <a:t>свой </a:t>
            </a:r>
            <a:r>
              <a:rPr lang="ru-RU" sz="2800" dirty="0">
                <a:latin typeface="Vesna" pitchFamily="2" charset="0"/>
              </a:rPr>
              <a:t>труд</a:t>
            </a:r>
            <a:r>
              <a:rPr lang="ru-RU" sz="2800" dirty="0" smtClean="0">
                <a:latin typeface="Vesna" pitchFamily="2" charset="0"/>
              </a:rPr>
              <a:t>…»</a:t>
            </a:r>
          </a:p>
          <a:p>
            <a:pPr algn="ctr"/>
            <a:endParaRPr lang="en-US" sz="1000" dirty="0" smtClean="0">
              <a:latin typeface="Vesna" pitchFamily="2" charset="0"/>
            </a:endParaRPr>
          </a:p>
          <a:p>
            <a:pPr algn="ctr"/>
            <a:endParaRPr lang="en-US" sz="1000" dirty="0" smtClean="0">
              <a:latin typeface="Vesna" pitchFamily="2" charset="0"/>
            </a:endParaRPr>
          </a:p>
          <a:p>
            <a:r>
              <a:rPr lang="en-US" sz="1000" dirty="0" smtClean="0">
                <a:latin typeface="Vesna" pitchFamily="2" charset="0"/>
              </a:rPr>
              <a:t>	</a:t>
            </a:r>
          </a:p>
          <a:p>
            <a:r>
              <a:rPr lang="en-US" sz="1000" dirty="0" smtClean="0">
                <a:latin typeface="Vesna" pitchFamily="2" charset="0"/>
              </a:rPr>
              <a:t>		</a:t>
            </a:r>
            <a:r>
              <a:rPr lang="en-US" sz="2000" dirty="0" smtClean="0">
                <a:latin typeface="Vesna" pitchFamily="2" charset="0"/>
              </a:rPr>
              <a:t> </a:t>
            </a:r>
            <a:r>
              <a:rPr lang="ru-RU" sz="2000" dirty="0" smtClean="0">
                <a:latin typeface="Vesna" pitchFamily="2" charset="0"/>
              </a:rPr>
              <a:t>В.А.Сухомлинский</a:t>
            </a:r>
            <a:endParaRPr lang="ru-RU" sz="2000" dirty="0">
              <a:latin typeface="Ves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77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4" name="Puzzle2"/>
          <p:cNvSpPr>
            <a:spLocks noEditPoints="1" noChangeArrowheads="1"/>
          </p:cNvSpPr>
          <p:nvPr/>
        </p:nvSpPr>
        <p:spPr bwMode="gray">
          <a:xfrm>
            <a:off x="179512" y="1628800"/>
            <a:ext cx="3278732" cy="2540284"/>
          </a:xfrm>
          <a:custGeom>
            <a:avLst/>
            <a:gdLst>
              <a:gd name="T0" fmla="*/ 11 w 21600"/>
              <a:gd name="T1" fmla="*/ 13386 h 21600"/>
              <a:gd name="T2" fmla="*/ 4202 w 21600"/>
              <a:gd name="T3" fmla="*/ 21161 h 21600"/>
              <a:gd name="T4" fmla="*/ 10400 w 21600"/>
              <a:gd name="T5" fmla="*/ 13909 h 21600"/>
              <a:gd name="T6" fmla="*/ 16821 w 21600"/>
              <a:gd name="T7" fmla="*/ 21190 h 21600"/>
              <a:gd name="T8" fmla="*/ 21600 w 21600"/>
              <a:gd name="T9" fmla="*/ 15083 h 21600"/>
              <a:gd name="T10" fmla="*/ 16889 w 21600"/>
              <a:gd name="T11" fmla="*/ 5739 h 21600"/>
              <a:gd name="T12" fmla="*/ 10800 w 21600"/>
              <a:gd name="T13" fmla="*/ 28 h 21600"/>
              <a:gd name="T14" fmla="*/ 4202 w 21600"/>
              <a:gd name="T15" fmla="*/ 5894 h 21600"/>
              <a:gd name="T16" fmla="*/ 5388 w 21600"/>
              <a:gd name="T17" fmla="*/ 6742 h 21600"/>
              <a:gd name="T18" fmla="*/ 16177 w 21600"/>
              <a:gd name="T19" fmla="*/ 2044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gradFill rotWithShape="1">
            <a:gsLst>
              <a:gs pos="0">
                <a:srgbClr val="FFCC00">
                  <a:gamma/>
                  <a:tint val="45490"/>
                  <a:invGamma/>
                </a:srgbClr>
              </a:gs>
              <a:gs pos="100000">
                <a:srgbClr val="FFCC00"/>
              </a:gs>
            </a:gsLst>
            <a:lin ang="54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135003" dir="2471156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" name="Text Box 34"/>
          <p:cNvSpPr txBox="1">
            <a:spLocks noChangeArrowheads="1"/>
          </p:cNvSpPr>
          <p:nvPr/>
        </p:nvSpPr>
        <p:spPr bwMode="auto">
          <a:xfrm>
            <a:off x="827584" y="2636912"/>
            <a:ext cx="199715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Средства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411760" y="2542838"/>
            <a:ext cx="6768752" cy="162624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ru-RU" b="1" dirty="0" smtClean="0"/>
              <a:t> </a:t>
            </a:r>
            <a:r>
              <a:rPr lang="en-US" b="1" dirty="0" smtClean="0"/>
              <a:t>- </a:t>
            </a:r>
            <a:r>
              <a:rPr lang="ru-RU" b="1" dirty="0" smtClean="0"/>
              <a:t>знания </a:t>
            </a:r>
            <a:r>
              <a:rPr lang="ru-RU" b="1" dirty="0"/>
              <a:t>педагога, его опыт, </a:t>
            </a:r>
            <a:endParaRPr lang="ru-RU" b="1" dirty="0" smtClean="0"/>
          </a:p>
          <a:p>
            <a:pPr algn="ctr">
              <a:buFont typeface="Wingdings" pitchFamily="2" charset="2"/>
              <a:buNone/>
            </a:pPr>
            <a:r>
              <a:rPr lang="ru-RU" b="1" dirty="0" smtClean="0"/>
              <a:t>виды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84438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539552" y="1653857"/>
            <a:ext cx="2952328" cy="3247658"/>
            <a:chOff x="4026477" y="3277686"/>
            <a:chExt cx="2952328" cy="3247658"/>
          </a:xfrm>
        </p:grpSpPr>
        <p:sp>
          <p:nvSpPr>
            <p:cNvPr id="4" name="Puzzle4"/>
            <p:cNvSpPr>
              <a:spLocks noEditPoints="1" noChangeArrowheads="1"/>
            </p:cNvSpPr>
            <p:nvPr/>
          </p:nvSpPr>
          <p:spPr bwMode="gray">
            <a:xfrm>
              <a:off x="4026477" y="3277686"/>
              <a:ext cx="1976829" cy="3247658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gradFill rotWithShape="1">
              <a:gsLst>
                <a:gs pos="0">
                  <a:srgbClr val="20AE3E"/>
                </a:gs>
                <a:gs pos="100000">
                  <a:srgbClr val="20AE3E">
                    <a:gamma/>
                    <a:tint val="51373"/>
                    <a:invGamma/>
                  </a:srgbClr>
                </a:gs>
              </a:gsLst>
              <a:lin ang="189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Text Box 37"/>
            <p:cNvSpPr txBox="1">
              <a:spLocks noChangeArrowheads="1"/>
            </p:cNvSpPr>
            <p:nvPr/>
          </p:nvSpPr>
          <p:spPr bwMode="auto">
            <a:xfrm>
              <a:off x="4167342" y="4116725"/>
              <a:ext cx="2811463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ru-RU" sz="3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Продукт</a:t>
              </a:r>
              <a:endParaRPr lang="en-US" sz="3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</p:grp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411760" y="2420888"/>
            <a:ext cx="6480720" cy="129614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b="1" dirty="0" smtClean="0"/>
              <a:t> </a:t>
            </a:r>
            <a:r>
              <a:rPr lang="en-US" b="1" dirty="0" smtClean="0"/>
              <a:t>- </a:t>
            </a:r>
            <a:r>
              <a:rPr lang="ru-RU" b="1" dirty="0" smtClean="0"/>
              <a:t>воспитанный</a:t>
            </a:r>
            <a:r>
              <a:rPr lang="ru-RU" b="1" dirty="0"/>
              <a:t>, подготовленный к жизни, общественный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17040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381993"/>
            <a:ext cx="76328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effectLst/>
                <a:latin typeface="+mj-lt"/>
              </a:rPr>
              <a:t>Педагогический опыт - это</a:t>
            </a:r>
          </a:p>
          <a:p>
            <a:pPr algn="ctr">
              <a:defRPr/>
            </a:pPr>
            <a:endParaRPr lang="ru-RU" sz="2400" b="1" i="1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sna" pitchFamily="2" charset="0"/>
            </a:endParaRPr>
          </a:p>
          <a:p>
            <a:pPr>
              <a:defRPr/>
            </a:pPr>
            <a:r>
              <a:rPr lang="ru-RU" sz="2400" b="1" i="1" dirty="0">
                <a:latin typeface="+mn-lt"/>
              </a:rPr>
              <a:t>а</a:t>
            </a:r>
            <a:r>
              <a:rPr lang="ru-RU" sz="2400" b="1" i="1" dirty="0" smtClean="0">
                <a:latin typeface="+mn-lt"/>
              </a:rPr>
              <a:t>) совокупность полученных на практике навыков и приемов воспитания и обучения;</a:t>
            </a:r>
            <a:endParaRPr lang="ru-RU" sz="2400" b="1" i="1" dirty="0">
              <a:latin typeface="+mn-lt"/>
            </a:endParaRPr>
          </a:p>
          <a:p>
            <a:pPr algn="ctr">
              <a:defRPr/>
            </a:pP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373541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latin typeface="+mn-lt"/>
              </a:rPr>
              <a:t>б</a:t>
            </a:r>
            <a:r>
              <a:rPr lang="ru-RU" sz="2400" b="1" i="1" dirty="0" smtClean="0">
                <a:latin typeface="+mn-lt"/>
              </a:rPr>
              <a:t>) планомерно поставленный частный или общий эксперимент по какому-либо вопросу педагогической практики.</a:t>
            </a:r>
            <a:endParaRPr lang="ru-RU" sz="24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710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12"/>
          <p:cNvGrpSpPr>
            <a:grpSpLocks/>
          </p:cNvGrpSpPr>
          <p:nvPr/>
        </p:nvGrpSpPr>
        <p:grpSpPr bwMode="auto">
          <a:xfrm>
            <a:off x="2915816" y="1035124"/>
            <a:ext cx="3268407" cy="1745804"/>
            <a:chOff x="1997" y="1314"/>
            <a:chExt cx="1889" cy="1009"/>
          </a:xfrm>
        </p:grpSpPr>
        <p:grpSp>
          <p:nvGrpSpPr>
            <p:cNvPr id="25" name="Group 13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30" name="Oval 14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rgbClr val="3371CD">
                      <a:gamma/>
                      <a:shade val="63529"/>
                      <a:invGamma/>
                    </a:srgbClr>
                  </a:gs>
                  <a:gs pos="100000">
                    <a:srgbClr val="3371CD"/>
                  </a:gs>
                </a:gsLst>
                <a:lin ang="2700000" scaled="1"/>
              </a:gradFill>
              <a:ln>
                <a:noFill/>
              </a:ln>
              <a:effectLst>
                <a:outerShdw dist="35921" dir="2700000" algn="ctr" rotWithShape="0">
                  <a:srgbClr val="00000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Oval 15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rgbClr val="3371CD">
                      <a:gamma/>
                      <a:tint val="44314"/>
                      <a:invGamma/>
                    </a:srgbClr>
                  </a:gs>
                  <a:gs pos="100000">
                    <a:srgbClr val="3371CD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6" name="Oval 16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rgbClr val="E6BF80">
                    <a:gamma/>
                    <a:shade val="46275"/>
                    <a:invGamma/>
                  </a:srgbClr>
                </a:gs>
                <a:gs pos="100000">
                  <a:srgbClr val="E6BF8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7" name="Oval 17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rgbClr val="E6BF80">
                    <a:alpha val="0"/>
                  </a:srgbClr>
                </a:gs>
                <a:gs pos="100000">
                  <a:srgbClr val="E6BF80">
                    <a:gamma/>
                    <a:tint val="34902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8" name="Oval 18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rgbClr val="E6BF80">
                    <a:gamma/>
                    <a:shade val="79216"/>
                    <a:invGamma/>
                  </a:srgbClr>
                </a:gs>
                <a:gs pos="100000">
                  <a:srgbClr val="E6BF80">
                    <a:alpha val="4800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9" name="Oval 19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rgbClr val="E6BF80">
                    <a:gamma/>
                    <a:tint val="0"/>
                    <a:invGamma/>
                  </a:srgbClr>
                </a:gs>
                <a:gs pos="100000">
                  <a:srgbClr val="E6BF80">
                    <a:alpha val="3800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827584" y="1413273"/>
            <a:ext cx="7448872" cy="4399310"/>
            <a:chOff x="864" y="1237"/>
            <a:chExt cx="4128" cy="2438"/>
          </a:xfrm>
        </p:grpSpPr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3552" y="1995"/>
              <a:ext cx="1440" cy="168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>
                <a:latin typeface="Verdana" pitchFamily="34" charset="0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864" y="1995"/>
              <a:ext cx="1440" cy="168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>
                <a:latin typeface="Verdana" pitchFamily="34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866" y="2115"/>
              <a:ext cx="1514" cy="1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b="1" dirty="0" smtClean="0">
                  <a:solidFill>
                    <a:srgbClr val="000000"/>
                  </a:solidFill>
                </a:rPr>
                <a:t>В «широком смысле»</a:t>
              </a:r>
            </a:p>
            <a:p>
              <a:pPr algn="ctr"/>
              <a:r>
                <a:rPr lang="ru-RU" dirty="0" smtClean="0">
                  <a:solidFill>
                    <a:srgbClr val="000000"/>
                  </a:solidFill>
                </a:rPr>
                <a:t>это такое мастерство педагогов, которое дает высокие результаты в обучении и воспитании детей, в подготовке и развитии самого педагога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0" name="AutoShape 10"/>
            <p:cNvSpPr>
              <a:spLocks noChangeAspect="1" noChangeArrowheads="1" noTextEdit="1"/>
            </p:cNvSpPr>
            <p:nvPr/>
          </p:nvSpPr>
          <p:spPr bwMode="gray">
            <a:xfrm>
              <a:off x="2174" y="2031"/>
              <a:ext cx="57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gray">
            <a:xfrm>
              <a:off x="2174" y="2075"/>
              <a:ext cx="569" cy="782"/>
            </a:xfrm>
            <a:custGeom>
              <a:avLst/>
              <a:gdLst>
                <a:gd name="T0" fmla="*/ 580 w 580"/>
                <a:gd name="T1" fmla="*/ 0 h 798"/>
                <a:gd name="T2" fmla="*/ 578 w 580"/>
                <a:gd name="T3" fmla="*/ 90 h 798"/>
                <a:gd name="T4" fmla="*/ 568 w 580"/>
                <a:gd name="T5" fmla="*/ 174 h 798"/>
                <a:gd name="T6" fmla="*/ 552 w 580"/>
                <a:gd name="T7" fmla="*/ 252 h 798"/>
                <a:gd name="T8" fmla="*/ 526 w 580"/>
                <a:gd name="T9" fmla="*/ 324 h 798"/>
                <a:gd name="T10" fmla="*/ 494 w 580"/>
                <a:gd name="T11" fmla="*/ 390 h 798"/>
                <a:gd name="T12" fmla="*/ 452 w 580"/>
                <a:gd name="T13" fmla="*/ 450 h 798"/>
                <a:gd name="T14" fmla="*/ 402 w 580"/>
                <a:gd name="T15" fmla="*/ 508 h 798"/>
                <a:gd name="T16" fmla="*/ 342 w 580"/>
                <a:gd name="T17" fmla="*/ 560 h 798"/>
                <a:gd name="T18" fmla="*/ 270 w 580"/>
                <a:gd name="T19" fmla="*/ 610 h 798"/>
                <a:gd name="T20" fmla="*/ 188 w 580"/>
                <a:gd name="T21" fmla="*/ 656 h 798"/>
                <a:gd name="T22" fmla="*/ 188 w 580"/>
                <a:gd name="T23" fmla="*/ 798 h 798"/>
                <a:gd name="T24" fmla="*/ 0 w 580"/>
                <a:gd name="T25" fmla="*/ 514 h 798"/>
                <a:gd name="T26" fmla="*/ 188 w 580"/>
                <a:gd name="T27" fmla="*/ 230 h 798"/>
                <a:gd name="T28" fmla="*/ 188 w 580"/>
                <a:gd name="T29" fmla="*/ 372 h 798"/>
                <a:gd name="T30" fmla="*/ 224 w 580"/>
                <a:gd name="T31" fmla="*/ 368 h 798"/>
                <a:gd name="T32" fmla="*/ 264 w 580"/>
                <a:gd name="T33" fmla="*/ 356 h 798"/>
                <a:gd name="T34" fmla="*/ 306 w 580"/>
                <a:gd name="T35" fmla="*/ 336 h 798"/>
                <a:gd name="T36" fmla="*/ 348 w 580"/>
                <a:gd name="T37" fmla="*/ 310 h 798"/>
                <a:gd name="T38" fmla="*/ 392 w 580"/>
                <a:gd name="T39" fmla="*/ 280 h 798"/>
                <a:gd name="T40" fmla="*/ 432 w 580"/>
                <a:gd name="T41" fmla="*/ 246 h 798"/>
                <a:gd name="T42" fmla="*/ 472 w 580"/>
                <a:gd name="T43" fmla="*/ 208 h 798"/>
                <a:gd name="T44" fmla="*/ 506 w 580"/>
                <a:gd name="T45" fmla="*/ 166 h 798"/>
                <a:gd name="T46" fmla="*/ 536 w 580"/>
                <a:gd name="T47" fmla="*/ 124 h 798"/>
                <a:gd name="T48" fmla="*/ 558 w 580"/>
                <a:gd name="T49" fmla="*/ 82 h 798"/>
                <a:gd name="T50" fmla="*/ 574 w 580"/>
                <a:gd name="T51" fmla="*/ 40 h 798"/>
                <a:gd name="T52" fmla="*/ 578 w 580"/>
                <a:gd name="T53" fmla="*/ 0 h 798"/>
                <a:gd name="T54" fmla="*/ 580 w 580"/>
                <a:gd name="T55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CC"/>
                </a:gs>
                <a:gs pos="100000">
                  <a:srgbClr val="0099CC">
                    <a:gamma/>
                    <a:tint val="31765"/>
                    <a:invGamma/>
                  </a:srgbClr>
                </a:gs>
              </a:gsLst>
              <a:lin ang="0" scaled="1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rgbClr val="00A06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AutoShape 12"/>
            <p:cNvSpPr>
              <a:spLocks noChangeAspect="1" noChangeArrowheads="1" noTextEdit="1"/>
            </p:cNvSpPr>
            <p:nvPr/>
          </p:nvSpPr>
          <p:spPr bwMode="gray">
            <a:xfrm flipH="1">
              <a:off x="3115" y="2031"/>
              <a:ext cx="57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gray">
            <a:xfrm flipH="1">
              <a:off x="3119" y="2075"/>
              <a:ext cx="569" cy="782"/>
            </a:xfrm>
            <a:custGeom>
              <a:avLst/>
              <a:gdLst>
                <a:gd name="T0" fmla="*/ 580 w 580"/>
                <a:gd name="T1" fmla="*/ 0 h 798"/>
                <a:gd name="T2" fmla="*/ 578 w 580"/>
                <a:gd name="T3" fmla="*/ 90 h 798"/>
                <a:gd name="T4" fmla="*/ 568 w 580"/>
                <a:gd name="T5" fmla="*/ 174 h 798"/>
                <a:gd name="T6" fmla="*/ 552 w 580"/>
                <a:gd name="T7" fmla="*/ 252 h 798"/>
                <a:gd name="T8" fmla="*/ 526 w 580"/>
                <a:gd name="T9" fmla="*/ 324 h 798"/>
                <a:gd name="T10" fmla="*/ 494 w 580"/>
                <a:gd name="T11" fmla="*/ 390 h 798"/>
                <a:gd name="T12" fmla="*/ 452 w 580"/>
                <a:gd name="T13" fmla="*/ 450 h 798"/>
                <a:gd name="T14" fmla="*/ 402 w 580"/>
                <a:gd name="T15" fmla="*/ 508 h 798"/>
                <a:gd name="T16" fmla="*/ 342 w 580"/>
                <a:gd name="T17" fmla="*/ 560 h 798"/>
                <a:gd name="T18" fmla="*/ 270 w 580"/>
                <a:gd name="T19" fmla="*/ 610 h 798"/>
                <a:gd name="T20" fmla="*/ 188 w 580"/>
                <a:gd name="T21" fmla="*/ 656 h 798"/>
                <a:gd name="T22" fmla="*/ 188 w 580"/>
                <a:gd name="T23" fmla="*/ 798 h 798"/>
                <a:gd name="T24" fmla="*/ 0 w 580"/>
                <a:gd name="T25" fmla="*/ 514 h 798"/>
                <a:gd name="T26" fmla="*/ 188 w 580"/>
                <a:gd name="T27" fmla="*/ 230 h 798"/>
                <a:gd name="T28" fmla="*/ 188 w 580"/>
                <a:gd name="T29" fmla="*/ 372 h 798"/>
                <a:gd name="T30" fmla="*/ 224 w 580"/>
                <a:gd name="T31" fmla="*/ 368 h 798"/>
                <a:gd name="T32" fmla="*/ 264 w 580"/>
                <a:gd name="T33" fmla="*/ 356 h 798"/>
                <a:gd name="T34" fmla="*/ 306 w 580"/>
                <a:gd name="T35" fmla="*/ 336 h 798"/>
                <a:gd name="T36" fmla="*/ 348 w 580"/>
                <a:gd name="T37" fmla="*/ 310 h 798"/>
                <a:gd name="T38" fmla="*/ 392 w 580"/>
                <a:gd name="T39" fmla="*/ 280 h 798"/>
                <a:gd name="T40" fmla="*/ 432 w 580"/>
                <a:gd name="T41" fmla="*/ 246 h 798"/>
                <a:gd name="T42" fmla="*/ 472 w 580"/>
                <a:gd name="T43" fmla="*/ 208 h 798"/>
                <a:gd name="T44" fmla="*/ 506 w 580"/>
                <a:gd name="T45" fmla="*/ 166 h 798"/>
                <a:gd name="T46" fmla="*/ 536 w 580"/>
                <a:gd name="T47" fmla="*/ 124 h 798"/>
                <a:gd name="T48" fmla="*/ 558 w 580"/>
                <a:gd name="T49" fmla="*/ 82 h 798"/>
                <a:gd name="T50" fmla="*/ 574 w 580"/>
                <a:gd name="T51" fmla="*/ 40 h 798"/>
                <a:gd name="T52" fmla="*/ 578 w 580"/>
                <a:gd name="T53" fmla="*/ 0 h 798"/>
                <a:gd name="T54" fmla="*/ 580 w 580"/>
                <a:gd name="T55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2224" y="1237"/>
              <a:ext cx="1453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Педагогический</a:t>
              </a:r>
            </a:p>
            <a:p>
              <a:pPr algn="ctr"/>
              <a:r>
                <a:rPr lang="ru-RU" sz="2400" b="1" dirty="0" smtClean="0">
                  <a:solidFill>
                    <a:srgbClr val="0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опыт</a:t>
              </a:r>
              <a:endParaRPr lang="en-US" sz="2400" b="1" dirty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</p:grp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5656449" y="2996952"/>
            <a:ext cx="2731975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В «узком смысле»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</a:rPr>
              <a:t>означает такую практику, которая творчески использует все лучшее из теории и практики, вносит новизну и прокладывает дорогу неизвестному.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52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752996" y="1738461"/>
            <a:ext cx="7491412" cy="471487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Накопление и совершенствование своего опыта </a:t>
            </a:r>
            <a:r>
              <a:rPr lang="ru-RU" dirty="0" smtClean="0"/>
              <a:t>– постоянная задача не только начинающего, но и каждого воспитателя на протяжении всех лет его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68899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8" name="Freeform 2"/>
          <p:cNvSpPr>
            <a:spLocks noEditPoints="1"/>
          </p:cNvSpPr>
          <p:nvPr/>
        </p:nvSpPr>
        <p:spPr bwMode="gray">
          <a:xfrm rot="21234485">
            <a:off x="2248891" y="3010993"/>
            <a:ext cx="2796125" cy="2507594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rgbClr val="0066CC"/>
              </a:gs>
              <a:gs pos="50000">
                <a:srgbClr val="0066CC">
                  <a:gamma/>
                  <a:tint val="42353"/>
                  <a:invGamma/>
                </a:srgbClr>
              </a:gs>
              <a:gs pos="100000">
                <a:srgbClr val="0066CC"/>
              </a:gs>
            </a:gsLst>
            <a:lin ang="2700000" scaled="1"/>
          </a:gradFill>
          <a:ln>
            <a:noFill/>
          </a:ln>
          <a:effectLst/>
          <a:scene3d>
            <a:camera prst="legacyPerspectiveFront">
              <a:rot lat="1500000" lon="20099999" rev="0"/>
            </a:camera>
            <a:lightRig rig="legacyFlat4" dir="t"/>
          </a:scene3d>
          <a:sp3d extrusionH="430200" prstMaterial="legacyMatte">
            <a:bevelT w="13500" h="13500" prst="angle"/>
            <a:bevelB w="13500" h="13500" prst="angle"/>
            <a:extrusionClr>
              <a:srgbClr val="0066CC"/>
            </a:extrusionClr>
          </a:sp3d>
          <a:extLst>
            <a:ext uri="{91240B29-F687-4F45-9708-019B960494DF}">
              <a14:hiddenLine xmlns:a14="http://schemas.microsoft.com/office/drawing/2010/main" w="0">
                <a:noFill/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9" name="Freeform 3"/>
          <p:cNvSpPr>
            <a:spLocks noEditPoints="1"/>
          </p:cNvSpPr>
          <p:nvPr/>
        </p:nvSpPr>
        <p:spPr bwMode="gray">
          <a:xfrm rot="10832895">
            <a:off x="4113088" y="1741786"/>
            <a:ext cx="2895799" cy="2393494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rgbClr val="009999"/>
              </a:gs>
              <a:gs pos="50000">
                <a:srgbClr val="009999">
                  <a:gamma/>
                  <a:tint val="66667"/>
                  <a:invGamma/>
                </a:srgbClr>
              </a:gs>
              <a:gs pos="100000">
                <a:srgbClr val="009999"/>
              </a:gs>
            </a:gsLst>
            <a:lin ang="2700000" scaled="1"/>
          </a:gradFill>
          <a:ln>
            <a:noFill/>
          </a:ln>
          <a:effectLst/>
          <a:scene3d>
            <a:camera prst="legacyPerspectiveFront">
              <a:rot lat="1500000" lon="20099999" rev="0"/>
            </a:camera>
            <a:lightRig rig="legacyFlat4" dir="t"/>
          </a:scene3d>
          <a:sp3d extrusionH="430200" prstMaterial="legacyMatte">
            <a:bevelT w="13500" h="13500" prst="angle"/>
            <a:bevelB w="13500" h="13500" prst="angle"/>
            <a:extrusionClr>
              <a:srgbClr val="009999"/>
            </a:extrusionClr>
          </a:sp3d>
          <a:extLst>
            <a:ext uri="{91240B29-F687-4F45-9708-019B960494DF}">
              <a14:hiddenLine xmlns:a14="http://schemas.microsoft.com/office/drawing/2010/main" w="0">
                <a:noFill/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gray">
          <a:xfrm>
            <a:off x="350043" y="5085184"/>
            <a:ext cx="624058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3175">
                  <a:solidFill>
                    <a:schemeClr val="tx1"/>
                  </a:solidFill>
                </a:ln>
                <a:solidFill>
                  <a:srgbClr val="0066CC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Формирование: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3200" b="1" dirty="0">
                <a:ln w="3175">
                  <a:solidFill>
                    <a:schemeClr val="tx1"/>
                  </a:solidFill>
                </a:ln>
                <a:solidFill>
                  <a:srgbClr val="0066CC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н</a:t>
            </a:r>
            <a:r>
              <a:rPr lang="ru-RU" sz="3200" b="1" dirty="0" smtClean="0">
                <a:ln w="3175">
                  <a:solidFill>
                    <a:schemeClr val="tx1"/>
                  </a:solidFill>
                </a:ln>
                <a:solidFill>
                  <a:srgbClr val="0066CC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авыков</a:t>
            </a:r>
            <a:r>
              <a:rPr lang="en-US" sz="3200" b="1" dirty="0" smtClean="0">
                <a:ln w="3175">
                  <a:solidFill>
                    <a:schemeClr val="tx1"/>
                  </a:solidFill>
                </a:ln>
                <a:solidFill>
                  <a:srgbClr val="0066CC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 </a:t>
            </a:r>
            <a:r>
              <a:rPr lang="ru-RU" sz="3200" b="1" dirty="0" smtClean="0">
                <a:ln w="3175">
                  <a:solidFill>
                    <a:schemeClr val="tx1"/>
                  </a:solidFill>
                </a:ln>
                <a:solidFill>
                  <a:srgbClr val="0066CC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и приемов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3200" b="1" dirty="0">
                <a:ln w="3175">
                  <a:solidFill>
                    <a:schemeClr val="tx1"/>
                  </a:solidFill>
                </a:ln>
                <a:solidFill>
                  <a:srgbClr val="0066CC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п</a:t>
            </a:r>
            <a:r>
              <a:rPr lang="ru-RU" sz="3200" b="1" dirty="0" smtClean="0">
                <a:ln w="3175">
                  <a:solidFill>
                    <a:schemeClr val="tx1"/>
                  </a:solidFill>
                </a:ln>
                <a:solidFill>
                  <a:srgbClr val="0066CC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едагогической техники</a:t>
            </a:r>
            <a:endParaRPr lang="en-US" sz="3200" b="1" dirty="0">
              <a:ln w="3175">
                <a:solidFill>
                  <a:schemeClr val="tx1"/>
                </a:solidFill>
              </a:ln>
              <a:solidFill>
                <a:srgbClr val="0066CC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+mn-lt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gray">
          <a:xfrm>
            <a:off x="4932040" y="764704"/>
            <a:ext cx="385699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ln w="3175">
                  <a:solidFill>
                    <a:schemeClr val="tx1"/>
                  </a:solidFill>
                </a:ln>
                <a:solidFill>
                  <a:srgbClr val="0099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Личностные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</a:ln>
                <a:solidFill>
                  <a:srgbClr val="0099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 </a:t>
            </a:r>
            <a:r>
              <a:rPr lang="ru-RU" sz="3200" b="1" dirty="0" smtClean="0">
                <a:ln w="3175">
                  <a:solidFill>
                    <a:schemeClr val="tx1"/>
                  </a:solidFill>
                </a:ln>
                <a:solidFill>
                  <a:srgbClr val="0099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качества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</a:ln>
                <a:solidFill>
                  <a:srgbClr val="0099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 </a:t>
            </a:r>
            <a:r>
              <a:rPr lang="ru-RU" sz="3200" b="1" dirty="0" smtClean="0">
                <a:ln w="3175">
                  <a:solidFill>
                    <a:schemeClr val="tx1"/>
                  </a:solidFill>
                </a:ln>
                <a:solidFill>
                  <a:srgbClr val="0099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n-lt"/>
              </a:rPr>
              <a:t>педагогов</a:t>
            </a:r>
            <a:endParaRPr lang="en-US" sz="3200" b="1" dirty="0">
              <a:ln w="3175">
                <a:solidFill>
                  <a:schemeClr val="tx1"/>
                </a:solidFill>
              </a:ln>
              <a:solidFill>
                <a:srgbClr val="009999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+mn-lt"/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3018555" y="2869705"/>
            <a:ext cx="270445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Черты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</a:t>
            </a:r>
            <a:r>
              <a:rPr lang="ru-RU" sz="2400" b="1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едагогического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мастерства</a:t>
            </a:r>
            <a:endParaRPr lang="en-US" sz="2400" b="1" dirty="0">
              <a:solidFill>
                <a:srgbClr val="0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929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2555776" y="2203625"/>
            <a:ext cx="4495800" cy="728663"/>
            <a:chOff x="1680" y="1235"/>
            <a:chExt cx="2832" cy="459"/>
          </a:xfrm>
        </p:grpSpPr>
        <p:sp>
          <p:nvSpPr>
            <p:cNvPr id="29" name="Freeform 4"/>
            <p:cNvSpPr>
              <a:spLocks/>
            </p:cNvSpPr>
            <p:nvPr/>
          </p:nvSpPr>
          <p:spPr bwMode="gray">
            <a:xfrm>
              <a:off x="1680" y="1235"/>
              <a:ext cx="2832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0" name="Rectangle 9"/>
            <p:cNvSpPr>
              <a:spLocks noChangeArrowheads="1"/>
            </p:cNvSpPr>
            <p:nvPr/>
          </p:nvSpPr>
          <p:spPr bwMode="auto">
            <a:xfrm>
              <a:off x="2315" y="1326"/>
              <a:ext cx="1173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+mn-lt"/>
                </a:rPr>
                <a:t>о</a:t>
              </a:r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+mn-lt"/>
                </a:rPr>
                <a:t>бычный</a:t>
              </a:r>
              <a:endParaRPr lang="en-US" sz="32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</a:endParaRPr>
            </a:p>
          </p:txBody>
        </p:sp>
      </p:grpSp>
      <p:grpSp>
        <p:nvGrpSpPr>
          <p:cNvPr id="31" name="Group 28"/>
          <p:cNvGrpSpPr>
            <a:grpSpLocks/>
          </p:cNvGrpSpPr>
          <p:nvPr/>
        </p:nvGrpSpPr>
        <p:grpSpPr bwMode="auto">
          <a:xfrm>
            <a:off x="2555776" y="3068811"/>
            <a:ext cx="4495800" cy="727075"/>
            <a:chOff x="1680" y="1780"/>
            <a:chExt cx="2832" cy="458"/>
          </a:xfrm>
        </p:grpSpPr>
        <p:sp>
          <p:nvSpPr>
            <p:cNvPr id="32" name="Freeform 13"/>
            <p:cNvSpPr>
              <a:spLocks/>
            </p:cNvSpPr>
            <p:nvPr/>
          </p:nvSpPr>
          <p:spPr bwMode="gray">
            <a:xfrm>
              <a:off x="1680" y="1780"/>
              <a:ext cx="2832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3" name="Rectangle 14"/>
            <p:cNvSpPr>
              <a:spLocks noChangeArrowheads="1"/>
            </p:cNvSpPr>
            <p:nvPr/>
          </p:nvSpPr>
          <p:spPr bwMode="auto">
            <a:xfrm>
              <a:off x="2270" y="1870"/>
              <a:ext cx="1349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+mn-lt"/>
                </a:rPr>
                <a:t>п</a:t>
              </a:r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+mn-lt"/>
                </a:rPr>
                <a:t>ередовой</a:t>
              </a:r>
              <a:endParaRPr lang="en-US" sz="32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</a:endParaRPr>
            </a:p>
          </p:txBody>
        </p:sp>
      </p:grpSp>
      <p:grpSp>
        <p:nvGrpSpPr>
          <p:cNvPr id="34" name="Group 29"/>
          <p:cNvGrpSpPr>
            <a:grpSpLocks/>
          </p:cNvGrpSpPr>
          <p:nvPr/>
        </p:nvGrpSpPr>
        <p:grpSpPr bwMode="auto">
          <a:xfrm>
            <a:off x="2555776" y="3900661"/>
            <a:ext cx="4495800" cy="701675"/>
            <a:chOff x="1680" y="2304"/>
            <a:chExt cx="2832" cy="442"/>
          </a:xfrm>
        </p:grpSpPr>
        <p:sp>
          <p:nvSpPr>
            <p:cNvPr id="35" name="Freeform 16"/>
            <p:cNvSpPr>
              <a:spLocks/>
            </p:cNvSpPr>
            <p:nvPr/>
          </p:nvSpPr>
          <p:spPr bwMode="gray">
            <a:xfrm>
              <a:off x="1680" y="2304"/>
              <a:ext cx="2832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6" name="Rectangle 17"/>
            <p:cNvSpPr>
              <a:spLocks noChangeArrowheads="1"/>
            </p:cNvSpPr>
            <p:nvPr/>
          </p:nvSpPr>
          <p:spPr bwMode="auto">
            <a:xfrm>
              <a:off x="2214" y="2370"/>
              <a:ext cx="1553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+mn-lt"/>
                </a:rPr>
                <a:t>новаторский</a:t>
              </a:r>
              <a:endParaRPr lang="en-US" sz="32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n-lt"/>
              </a:endParaRPr>
            </a:p>
          </p:txBody>
        </p:sp>
      </p:grpSp>
      <p:sp>
        <p:nvSpPr>
          <p:cNvPr id="41" name="Прямоугольник 40"/>
          <p:cNvSpPr/>
          <p:nvPr/>
        </p:nvSpPr>
        <p:spPr>
          <a:xfrm>
            <a:off x="971600" y="1117193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effectLst/>
                <a:latin typeface="+mj-lt"/>
              </a:rPr>
              <a:t>Виды педагогического опыта:</a:t>
            </a:r>
          </a:p>
          <a:p>
            <a:pPr algn="ctr">
              <a:defRPr/>
            </a:pPr>
            <a:endParaRPr lang="ru-RU" sz="2400" b="1" i="1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s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24744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Педагогический опыт подразделяется на</a:t>
            </a:r>
            <a:r>
              <a:rPr lang="ru-RU" sz="3600" b="1" dirty="0" smtClean="0">
                <a:solidFill>
                  <a:srgbClr val="000099"/>
                </a:solidFill>
                <a:effectLst/>
                <a:latin typeface="+mj-lt"/>
              </a:rPr>
              <a:t>:</a:t>
            </a:r>
          </a:p>
          <a:p>
            <a:pPr algn="ctr">
              <a:defRPr/>
            </a:pPr>
            <a:endParaRPr lang="ru-RU" sz="2400" b="1" i="1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sna" pitchFamily="2" charset="0"/>
            </a:endParaRPr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2168660" y="2204864"/>
            <a:ext cx="5291336" cy="720725"/>
            <a:chOff x="1152" y="1248"/>
            <a:chExt cx="3696" cy="454"/>
          </a:xfrm>
        </p:grpSpPr>
        <p:sp>
          <p:nvSpPr>
            <p:cNvPr id="6" name="Freeform 5"/>
            <p:cNvSpPr>
              <a:spLocks/>
            </p:cNvSpPr>
            <p:nvPr/>
          </p:nvSpPr>
          <p:spPr bwMode="gray">
            <a:xfrm>
              <a:off x="1152" y="1248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883" y="1334"/>
              <a:ext cx="1853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+mn-lt"/>
                </a:rPr>
                <a:t>исторический</a:t>
              </a:r>
              <a:endParaRPr lang="en-US" sz="32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n-lt"/>
              </a:endParaRPr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2160984" y="3043064"/>
            <a:ext cx="5291336" cy="701675"/>
            <a:chOff x="1152" y="1776"/>
            <a:chExt cx="3696" cy="442"/>
          </a:xfrm>
        </p:grpSpPr>
        <p:sp>
          <p:nvSpPr>
            <p:cNvPr id="9" name="Freeform 8"/>
            <p:cNvSpPr>
              <a:spLocks/>
            </p:cNvSpPr>
            <p:nvPr/>
          </p:nvSpPr>
          <p:spPr bwMode="gray">
            <a:xfrm>
              <a:off x="1152" y="1776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088" y="1825"/>
              <a:ext cx="137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+mn-lt"/>
                </a:rPr>
                <a:t>массовый</a:t>
              </a:r>
              <a:endParaRPr lang="en-US" sz="32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n-lt"/>
              </a:endParaRPr>
            </a:p>
          </p:txBody>
        </p:sp>
      </p:grpSp>
      <p:grpSp>
        <p:nvGrpSpPr>
          <p:cNvPr id="11" name="Group 26"/>
          <p:cNvGrpSpPr>
            <a:grpSpLocks/>
          </p:cNvGrpSpPr>
          <p:nvPr/>
        </p:nvGrpSpPr>
        <p:grpSpPr bwMode="auto">
          <a:xfrm>
            <a:off x="2160984" y="3881264"/>
            <a:ext cx="5291336" cy="701675"/>
            <a:chOff x="1152" y="2304"/>
            <a:chExt cx="3696" cy="442"/>
          </a:xfrm>
        </p:grpSpPr>
        <p:sp>
          <p:nvSpPr>
            <p:cNvPr id="12" name="Freeform 11"/>
            <p:cNvSpPr>
              <a:spLocks/>
            </p:cNvSpPr>
            <p:nvPr/>
          </p:nvSpPr>
          <p:spPr bwMode="gray">
            <a:xfrm>
              <a:off x="1152" y="2304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 sz="3200" dirty="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036" y="2369"/>
              <a:ext cx="1496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+mn-lt"/>
                </a:rPr>
                <a:t>передовой</a:t>
              </a:r>
              <a:endParaRPr lang="en-US" sz="32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n-lt"/>
              </a:endParaRPr>
            </a:p>
          </p:txBody>
        </p:sp>
      </p:grpSp>
      <p:grpSp>
        <p:nvGrpSpPr>
          <p:cNvPr id="14" name="Group 27"/>
          <p:cNvGrpSpPr>
            <a:grpSpLocks/>
          </p:cNvGrpSpPr>
          <p:nvPr/>
        </p:nvGrpSpPr>
        <p:grpSpPr bwMode="auto">
          <a:xfrm>
            <a:off x="2160984" y="4795667"/>
            <a:ext cx="5291336" cy="722313"/>
            <a:chOff x="1152" y="2880"/>
            <a:chExt cx="3696" cy="455"/>
          </a:xfrm>
        </p:grpSpPr>
        <p:sp>
          <p:nvSpPr>
            <p:cNvPr id="15" name="Freeform 14"/>
            <p:cNvSpPr>
              <a:spLocks/>
            </p:cNvSpPr>
            <p:nvPr/>
          </p:nvSpPr>
          <p:spPr bwMode="gray">
            <a:xfrm>
              <a:off x="1152" y="2880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1969" y="2967"/>
              <a:ext cx="1722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+mn-lt"/>
                </a:rPr>
                <a:t>новаторский</a:t>
              </a:r>
              <a:endParaRPr lang="en-US" sz="3200" b="1" dirty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060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20688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Классификация педагогического опыта:</a:t>
            </a:r>
            <a:endParaRPr lang="ru-RU" sz="3600" b="1" dirty="0" smtClean="0">
              <a:solidFill>
                <a:srgbClr val="000099"/>
              </a:solidFill>
              <a:effectLst/>
              <a:latin typeface="+mj-lt"/>
            </a:endParaRPr>
          </a:p>
          <a:p>
            <a:pPr algn="ctr">
              <a:defRPr/>
            </a:pPr>
            <a:endParaRPr lang="ru-RU" sz="2400" b="1" i="1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sna" pitchFamily="2" charset="0"/>
            </a:endParaRPr>
          </a:p>
        </p:txBody>
      </p:sp>
      <p:grpSp>
        <p:nvGrpSpPr>
          <p:cNvPr id="5" name="Группа 108"/>
          <p:cNvGrpSpPr>
            <a:grpSpLocks/>
          </p:cNvGrpSpPr>
          <p:nvPr/>
        </p:nvGrpSpPr>
        <p:grpSpPr bwMode="auto">
          <a:xfrm>
            <a:off x="359599" y="1412775"/>
            <a:ext cx="6701027" cy="3334748"/>
            <a:chOff x="1500166" y="1749250"/>
            <a:chExt cx="7605310" cy="3784786"/>
          </a:xfrm>
        </p:grpSpPr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1500166" y="2000240"/>
              <a:ext cx="6557962" cy="533400"/>
              <a:chOff x="1104" y="1488"/>
              <a:chExt cx="3696" cy="336"/>
            </a:xfrm>
          </p:grpSpPr>
          <p:grpSp>
            <p:nvGrpSpPr>
              <p:cNvPr id="92" name="Group 10"/>
              <p:cNvGrpSpPr>
                <a:grpSpLocks/>
              </p:cNvGrpSpPr>
              <p:nvPr/>
            </p:nvGrpSpPr>
            <p:grpSpPr bwMode="auto">
              <a:xfrm>
                <a:off x="1247" y="1622"/>
                <a:ext cx="3553" cy="68"/>
                <a:chOff x="528" y="1824"/>
                <a:chExt cx="4512" cy="71"/>
              </a:xfrm>
            </p:grpSpPr>
            <p:sp>
              <p:nvSpPr>
                <p:cNvPr id="108" name="Rectangle 11"/>
                <p:cNvSpPr>
                  <a:spLocks noChangeArrowheads="1"/>
                </p:cNvSpPr>
                <p:nvPr/>
              </p:nvSpPr>
              <p:spPr bwMode="gray">
                <a:xfrm>
                  <a:off x="528" y="1844"/>
                  <a:ext cx="4512" cy="3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9" name="Rectangle 12"/>
                <p:cNvSpPr>
                  <a:spLocks noChangeArrowheads="1"/>
                </p:cNvSpPr>
                <p:nvPr/>
              </p:nvSpPr>
              <p:spPr bwMode="gray">
                <a:xfrm>
                  <a:off x="528" y="1885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0" name="Rectangle 13"/>
                <p:cNvSpPr>
                  <a:spLocks noChangeArrowheads="1"/>
                </p:cNvSpPr>
                <p:nvPr/>
              </p:nvSpPr>
              <p:spPr bwMode="gray">
                <a:xfrm>
                  <a:off x="528" y="1824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3" name="Group 14"/>
              <p:cNvGrpSpPr>
                <a:grpSpLocks/>
              </p:cNvGrpSpPr>
              <p:nvPr/>
            </p:nvGrpSpPr>
            <p:grpSpPr bwMode="auto">
              <a:xfrm>
                <a:off x="1105" y="1488"/>
                <a:ext cx="327" cy="336"/>
                <a:chOff x="288" y="1632"/>
                <a:chExt cx="2112" cy="2448"/>
              </a:xfrm>
            </p:grpSpPr>
            <p:sp>
              <p:nvSpPr>
                <p:cNvPr id="94" name="Rectangle 15"/>
                <p:cNvSpPr>
                  <a:spLocks noChangeArrowheads="1"/>
                </p:cNvSpPr>
                <p:nvPr/>
              </p:nvSpPr>
              <p:spPr bwMode="gray">
                <a:xfrm rot="2686397">
                  <a:off x="1252" y="2085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" name="Rectangle 16"/>
                <p:cNvSpPr>
                  <a:spLocks noChangeArrowheads="1"/>
                </p:cNvSpPr>
                <p:nvPr/>
              </p:nvSpPr>
              <p:spPr bwMode="gray">
                <a:xfrm rot="2686397">
                  <a:off x="1515" y="2386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" name="Rectangle 17"/>
                <p:cNvSpPr>
                  <a:spLocks noChangeArrowheads="1"/>
                </p:cNvSpPr>
                <p:nvPr/>
              </p:nvSpPr>
              <p:spPr bwMode="gray">
                <a:xfrm rot="2686397">
                  <a:off x="986" y="1780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" name="Rectangle 18"/>
                <p:cNvSpPr>
                  <a:spLocks noChangeArrowheads="1"/>
                </p:cNvSpPr>
                <p:nvPr/>
              </p:nvSpPr>
              <p:spPr bwMode="gray">
                <a:xfrm rot="2686397">
                  <a:off x="288" y="3237"/>
                  <a:ext cx="1327" cy="149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" name="Rectangle 19"/>
                <p:cNvSpPr>
                  <a:spLocks noChangeArrowheads="1"/>
                </p:cNvSpPr>
                <p:nvPr/>
              </p:nvSpPr>
              <p:spPr bwMode="gray">
                <a:xfrm rot="2686397">
                  <a:off x="551" y="2936"/>
                  <a:ext cx="1327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" name="Rectangle 20"/>
                <p:cNvSpPr>
                  <a:spLocks noChangeArrowheads="1"/>
                </p:cNvSpPr>
                <p:nvPr/>
              </p:nvSpPr>
              <p:spPr bwMode="gray">
                <a:xfrm rot="2686397">
                  <a:off x="810" y="2627"/>
                  <a:ext cx="1327" cy="149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" name="Rectangle 21"/>
                <p:cNvSpPr>
                  <a:spLocks noChangeArrowheads="1"/>
                </p:cNvSpPr>
                <p:nvPr/>
              </p:nvSpPr>
              <p:spPr bwMode="gray">
                <a:xfrm rot="2686397">
                  <a:off x="1073" y="2322"/>
                  <a:ext cx="1327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" name="Rectangle 22"/>
                <p:cNvSpPr>
                  <a:spLocks noChangeArrowheads="1"/>
                </p:cNvSpPr>
                <p:nvPr/>
              </p:nvSpPr>
              <p:spPr bwMode="gray">
                <a:xfrm rot="2686397">
                  <a:off x="1646" y="2539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" name="Rectangle 23"/>
                <p:cNvSpPr>
                  <a:spLocks noChangeArrowheads="1"/>
                </p:cNvSpPr>
                <p:nvPr/>
              </p:nvSpPr>
              <p:spPr bwMode="gray">
                <a:xfrm rot="2686397">
                  <a:off x="1387" y="2234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" name="Rectangle 24"/>
                <p:cNvSpPr>
                  <a:spLocks noChangeArrowheads="1"/>
                </p:cNvSpPr>
                <p:nvPr/>
              </p:nvSpPr>
              <p:spPr bwMode="gray">
                <a:xfrm rot="2686397">
                  <a:off x="858" y="1632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" name="Rectangle 25"/>
                <p:cNvSpPr>
                  <a:spLocks noChangeArrowheads="1"/>
                </p:cNvSpPr>
                <p:nvPr/>
              </p:nvSpPr>
              <p:spPr bwMode="gray">
                <a:xfrm rot="2686397">
                  <a:off x="1121" y="1933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" name="Rectangle 26"/>
                <p:cNvSpPr>
                  <a:spLocks noChangeArrowheads="1"/>
                </p:cNvSpPr>
                <p:nvPr/>
              </p:nvSpPr>
              <p:spPr bwMode="gray">
                <a:xfrm rot="2686397">
                  <a:off x="419" y="3085"/>
                  <a:ext cx="1328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" name="Rectangle 27"/>
                <p:cNvSpPr>
                  <a:spLocks noChangeArrowheads="1"/>
                </p:cNvSpPr>
                <p:nvPr/>
              </p:nvSpPr>
              <p:spPr bwMode="gray">
                <a:xfrm rot="2686397">
                  <a:off x="679" y="2780"/>
                  <a:ext cx="1327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" name="Rectangle 28"/>
                <p:cNvSpPr>
                  <a:spLocks noChangeArrowheads="1"/>
                </p:cNvSpPr>
                <p:nvPr/>
              </p:nvSpPr>
              <p:spPr bwMode="gray">
                <a:xfrm rot="2686397">
                  <a:off x="941" y="2471"/>
                  <a:ext cx="1328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" name="Group 29"/>
            <p:cNvGrpSpPr>
              <a:grpSpLocks/>
            </p:cNvGrpSpPr>
            <p:nvPr/>
          </p:nvGrpSpPr>
          <p:grpSpPr bwMode="auto">
            <a:xfrm>
              <a:off x="1500166" y="2714620"/>
              <a:ext cx="6557962" cy="533400"/>
              <a:chOff x="960" y="1536"/>
              <a:chExt cx="3696" cy="336"/>
            </a:xfrm>
          </p:grpSpPr>
          <p:grpSp>
            <p:nvGrpSpPr>
              <p:cNvPr id="73" name="Group 30"/>
              <p:cNvGrpSpPr>
                <a:grpSpLocks/>
              </p:cNvGrpSpPr>
              <p:nvPr/>
            </p:nvGrpSpPr>
            <p:grpSpPr bwMode="auto">
              <a:xfrm>
                <a:off x="1103" y="1670"/>
                <a:ext cx="3553" cy="68"/>
                <a:chOff x="528" y="1824"/>
                <a:chExt cx="4512" cy="71"/>
              </a:xfrm>
            </p:grpSpPr>
            <p:sp>
              <p:nvSpPr>
                <p:cNvPr id="89" name="Rectangle 31"/>
                <p:cNvSpPr>
                  <a:spLocks noChangeArrowheads="1"/>
                </p:cNvSpPr>
                <p:nvPr/>
              </p:nvSpPr>
              <p:spPr bwMode="gray">
                <a:xfrm>
                  <a:off x="528" y="1844"/>
                  <a:ext cx="4512" cy="3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0" name="Rectangle 32"/>
                <p:cNvSpPr>
                  <a:spLocks noChangeArrowheads="1"/>
                </p:cNvSpPr>
                <p:nvPr/>
              </p:nvSpPr>
              <p:spPr bwMode="gray">
                <a:xfrm>
                  <a:off x="528" y="1885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1" name="Rectangle 33"/>
                <p:cNvSpPr>
                  <a:spLocks noChangeArrowheads="1"/>
                </p:cNvSpPr>
                <p:nvPr/>
              </p:nvSpPr>
              <p:spPr bwMode="gray">
                <a:xfrm>
                  <a:off x="528" y="1824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" name="Group 34"/>
              <p:cNvGrpSpPr>
                <a:grpSpLocks/>
              </p:cNvGrpSpPr>
              <p:nvPr/>
            </p:nvGrpSpPr>
            <p:grpSpPr bwMode="auto">
              <a:xfrm>
                <a:off x="961" y="1536"/>
                <a:ext cx="327" cy="336"/>
                <a:chOff x="288" y="1632"/>
                <a:chExt cx="2112" cy="2448"/>
              </a:xfrm>
            </p:grpSpPr>
            <p:sp>
              <p:nvSpPr>
                <p:cNvPr id="75" name="Rectangle 35"/>
                <p:cNvSpPr>
                  <a:spLocks noChangeArrowheads="1"/>
                </p:cNvSpPr>
                <p:nvPr/>
              </p:nvSpPr>
              <p:spPr bwMode="gray">
                <a:xfrm rot="2686397">
                  <a:off x="1252" y="2085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" name="Rectangle 36"/>
                <p:cNvSpPr>
                  <a:spLocks noChangeArrowheads="1"/>
                </p:cNvSpPr>
                <p:nvPr/>
              </p:nvSpPr>
              <p:spPr bwMode="gray">
                <a:xfrm rot="2686397">
                  <a:off x="1515" y="2386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7" name="Rectangle 37"/>
                <p:cNvSpPr>
                  <a:spLocks noChangeArrowheads="1"/>
                </p:cNvSpPr>
                <p:nvPr/>
              </p:nvSpPr>
              <p:spPr bwMode="gray">
                <a:xfrm rot="2686397">
                  <a:off x="986" y="1780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" name="Rectangle 38"/>
                <p:cNvSpPr>
                  <a:spLocks noChangeArrowheads="1"/>
                </p:cNvSpPr>
                <p:nvPr/>
              </p:nvSpPr>
              <p:spPr bwMode="gray">
                <a:xfrm rot="2686397">
                  <a:off x="287" y="3235"/>
                  <a:ext cx="1329" cy="15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9" name="Rectangle 39"/>
                <p:cNvSpPr>
                  <a:spLocks noChangeArrowheads="1"/>
                </p:cNvSpPr>
                <p:nvPr/>
              </p:nvSpPr>
              <p:spPr bwMode="gray">
                <a:xfrm rot="2686397">
                  <a:off x="553" y="2936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0" name="Rectangle 40"/>
                <p:cNvSpPr>
                  <a:spLocks noChangeArrowheads="1"/>
                </p:cNvSpPr>
                <p:nvPr/>
              </p:nvSpPr>
              <p:spPr bwMode="gray">
                <a:xfrm rot="2686397">
                  <a:off x="807" y="2630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1" name="Rectangle 41"/>
                <p:cNvSpPr>
                  <a:spLocks noChangeArrowheads="1"/>
                </p:cNvSpPr>
                <p:nvPr/>
              </p:nvSpPr>
              <p:spPr bwMode="gray">
                <a:xfrm rot="2686397">
                  <a:off x="1073" y="2324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2" name="Rectangle 42"/>
                <p:cNvSpPr>
                  <a:spLocks noChangeArrowheads="1"/>
                </p:cNvSpPr>
                <p:nvPr/>
              </p:nvSpPr>
              <p:spPr bwMode="gray">
                <a:xfrm rot="2686397">
                  <a:off x="1646" y="2539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" name="Rectangle 43"/>
                <p:cNvSpPr>
                  <a:spLocks noChangeArrowheads="1"/>
                </p:cNvSpPr>
                <p:nvPr/>
              </p:nvSpPr>
              <p:spPr bwMode="gray">
                <a:xfrm rot="2686397">
                  <a:off x="1387" y="2234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" name="Rectangle 44"/>
                <p:cNvSpPr>
                  <a:spLocks noChangeArrowheads="1"/>
                </p:cNvSpPr>
                <p:nvPr/>
              </p:nvSpPr>
              <p:spPr bwMode="gray">
                <a:xfrm rot="2686397">
                  <a:off x="858" y="1632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" name="Rectangle 45"/>
                <p:cNvSpPr>
                  <a:spLocks noChangeArrowheads="1"/>
                </p:cNvSpPr>
                <p:nvPr/>
              </p:nvSpPr>
              <p:spPr bwMode="gray">
                <a:xfrm rot="2686397">
                  <a:off x="1121" y="1933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" name="Rectangle 46"/>
                <p:cNvSpPr>
                  <a:spLocks noChangeArrowheads="1"/>
                </p:cNvSpPr>
                <p:nvPr/>
              </p:nvSpPr>
              <p:spPr bwMode="gray">
                <a:xfrm rot="2686397">
                  <a:off x="420" y="3082"/>
                  <a:ext cx="1329" cy="15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7" name="Rectangle 47"/>
                <p:cNvSpPr>
                  <a:spLocks noChangeArrowheads="1"/>
                </p:cNvSpPr>
                <p:nvPr/>
              </p:nvSpPr>
              <p:spPr bwMode="gray">
                <a:xfrm rot="2686397">
                  <a:off x="680" y="2783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8" name="Rectangle 48"/>
                <p:cNvSpPr>
                  <a:spLocks noChangeArrowheads="1"/>
                </p:cNvSpPr>
                <p:nvPr/>
              </p:nvSpPr>
              <p:spPr bwMode="gray">
                <a:xfrm rot="2686397">
                  <a:off x="940" y="2470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</p:grpSp>
        </p:grpSp>
        <p:grpSp>
          <p:nvGrpSpPr>
            <p:cNvPr id="8" name="Group 49"/>
            <p:cNvGrpSpPr>
              <a:grpSpLocks/>
            </p:cNvGrpSpPr>
            <p:nvPr/>
          </p:nvGrpSpPr>
          <p:grpSpPr bwMode="auto">
            <a:xfrm>
              <a:off x="1500166" y="4214818"/>
              <a:ext cx="6557962" cy="533400"/>
              <a:chOff x="960" y="1536"/>
              <a:chExt cx="3696" cy="336"/>
            </a:xfrm>
          </p:grpSpPr>
          <p:grpSp>
            <p:nvGrpSpPr>
              <p:cNvPr id="54" name="Group 50"/>
              <p:cNvGrpSpPr>
                <a:grpSpLocks/>
              </p:cNvGrpSpPr>
              <p:nvPr/>
            </p:nvGrpSpPr>
            <p:grpSpPr bwMode="auto">
              <a:xfrm>
                <a:off x="1103" y="1670"/>
                <a:ext cx="3553" cy="68"/>
                <a:chOff x="528" y="1824"/>
                <a:chExt cx="4512" cy="71"/>
              </a:xfrm>
            </p:grpSpPr>
            <p:sp>
              <p:nvSpPr>
                <p:cNvPr id="70" name="Rectangle 51"/>
                <p:cNvSpPr>
                  <a:spLocks noChangeArrowheads="1"/>
                </p:cNvSpPr>
                <p:nvPr/>
              </p:nvSpPr>
              <p:spPr bwMode="gray">
                <a:xfrm>
                  <a:off x="528" y="1844"/>
                  <a:ext cx="4512" cy="3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1" name="Rectangle 52"/>
                <p:cNvSpPr>
                  <a:spLocks noChangeArrowheads="1"/>
                </p:cNvSpPr>
                <p:nvPr/>
              </p:nvSpPr>
              <p:spPr bwMode="gray">
                <a:xfrm>
                  <a:off x="528" y="1885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" name="Rectangle 53"/>
                <p:cNvSpPr>
                  <a:spLocks noChangeArrowheads="1"/>
                </p:cNvSpPr>
                <p:nvPr/>
              </p:nvSpPr>
              <p:spPr bwMode="gray">
                <a:xfrm>
                  <a:off x="528" y="1824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5" name="Group 54"/>
              <p:cNvGrpSpPr>
                <a:grpSpLocks/>
              </p:cNvGrpSpPr>
              <p:nvPr/>
            </p:nvGrpSpPr>
            <p:grpSpPr bwMode="auto">
              <a:xfrm>
                <a:off x="961" y="1536"/>
                <a:ext cx="327" cy="336"/>
                <a:chOff x="288" y="1632"/>
                <a:chExt cx="2112" cy="2448"/>
              </a:xfrm>
            </p:grpSpPr>
            <p:sp>
              <p:nvSpPr>
                <p:cNvPr id="56" name="Rectangle 55"/>
                <p:cNvSpPr>
                  <a:spLocks noChangeArrowheads="1"/>
                </p:cNvSpPr>
                <p:nvPr/>
              </p:nvSpPr>
              <p:spPr bwMode="gray">
                <a:xfrm rot="2686397">
                  <a:off x="1252" y="2085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" name="Rectangle 56"/>
                <p:cNvSpPr>
                  <a:spLocks noChangeArrowheads="1"/>
                </p:cNvSpPr>
                <p:nvPr/>
              </p:nvSpPr>
              <p:spPr bwMode="gray">
                <a:xfrm rot="2686397">
                  <a:off x="1515" y="2386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8" name="Rectangle 57"/>
                <p:cNvSpPr>
                  <a:spLocks noChangeArrowheads="1"/>
                </p:cNvSpPr>
                <p:nvPr/>
              </p:nvSpPr>
              <p:spPr bwMode="gray">
                <a:xfrm rot="2686397">
                  <a:off x="986" y="1780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" name="Rectangle 58"/>
                <p:cNvSpPr>
                  <a:spLocks noChangeArrowheads="1"/>
                </p:cNvSpPr>
                <p:nvPr/>
              </p:nvSpPr>
              <p:spPr bwMode="gray">
                <a:xfrm rot="2686397">
                  <a:off x="287" y="3235"/>
                  <a:ext cx="1329" cy="15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0" name="Rectangle 59"/>
                <p:cNvSpPr>
                  <a:spLocks noChangeArrowheads="1"/>
                </p:cNvSpPr>
                <p:nvPr/>
              </p:nvSpPr>
              <p:spPr bwMode="gray">
                <a:xfrm rot="2686397">
                  <a:off x="553" y="2936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1" name="Rectangle 60"/>
                <p:cNvSpPr>
                  <a:spLocks noChangeArrowheads="1"/>
                </p:cNvSpPr>
                <p:nvPr/>
              </p:nvSpPr>
              <p:spPr bwMode="gray">
                <a:xfrm rot="2686397">
                  <a:off x="807" y="2630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2" name="Rectangle 61"/>
                <p:cNvSpPr>
                  <a:spLocks noChangeArrowheads="1"/>
                </p:cNvSpPr>
                <p:nvPr/>
              </p:nvSpPr>
              <p:spPr bwMode="gray">
                <a:xfrm rot="2686397">
                  <a:off x="1073" y="2324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3" name="Rectangle 62"/>
                <p:cNvSpPr>
                  <a:spLocks noChangeArrowheads="1"/>
                </p:cNvSpPr>
                <p:nvPr/>
              </p:nvSpPr>
              <p:spPr bwMode="gray">
                <a:xfrm rot="2686397">
                  <a:off x="1646" y="2539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Rectangle 63"/>
                <p:cNvSpPr>
                  <a:spLocks noChangeArrowheads="1"/>
                </p:cNvSpPr>
                <p:nvPr/>
              </p:nvSpPr>
              <p:spPr bwMode="gray">
                <a:xfrm rot="2686397">
                  <a:off x="1387" y="2234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" name="Rectangle 64"/>
                <p:cNvSpPr>
                  <a:spLocks noChangeArrowheads="1"/>
                </p:cNvSpPr>
                <p:nvPr/>
              </p:nvSpPr>
              <p:spPr bwMode="gray">
                <a:xfrm rot="2686397">
                  <a:off x="858" y="1632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" name="Rectangle 65"/>
                <p:cNvSpPr>
                  <a:spLocks noChangeArrowheads="1"/>
                </p:cNvSpPr>
                <p:nvPr/>
              </p:nvSpPr>
              <p:spPr bwMode="gray">
                <a:xfrm rot="2686397">
                  <a:off x="1121" y="1933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" name="Rectangle 66"/>
                <p:cNvSpPr>
                  <a:spLocks noChangeArrowheads="1"/>
                </p:cNvSpPr>
                <p:nvPr/>
              </p:nvSpPr>
              <p:spPr bwMode="gray">
                <a:xfrm rot="2686397">
                  <a:off x="420" y="3082"/>
                  <a:ext cx="1329" cy="15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8" name="Rectangle 67"/>
                <p:cNvSpPr>
                  <a:spLocks noChangeArrowheads="1"/>
                </p:cNvSpPr>
                <p:nvPr/>
              </p:nvSpPr>
              <p:spPr bwMode="gray">
                <a:xfrm rot="2686397">
                  <a:off x="680" y="2783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9" name="Rectangle 68"/>
                <p:cNvSpPr>
                  <a:spLocks noChangeArrowheads="1"/>
                </p:cNvSpPr>
                <p:nvPr/>
              </p:nvSpPr>
              <p:spPr bwMode="gray">
                <a:xfrm rot="2686397">
                  <a:off x="940" y="2470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</p:grpSp>
        </p:grpSp>
        <p:grpSp>
          <p:nvGrpSpPr>
            <p:cNvPr id="9" name="Group 69"/>
            <p:cNvGrpSpPr>
              <a:grpSpLocks/>
            </p:cNvGrpSpPr>
            <p:nvPr/>
          </p:nvGrpSpPr>
          <p:grpSpPr bwMode="auto">
            <a:xfrm>
              <a:off x="1500166" y="3429000"/>
              <a:ext cx="6557962" cy="533400"/>
              <a:chOff x="1104" y="1488"/>
              <a:chExt cx="3696" cy="336"/>
            </a:xfrm>
          </p:grpSpPr>
          <p:grpSp>
            <p:nvGrpSpPr>
              <p:cNvPr id="35" name="Group 70"/>
              <p:cNvGrpSpPr>
                <a:grpSpLocks/>
              </p:cNvGrpSpPr>
              <p:nvPr/>
            </p:nvGrpSpPr>
            <p:grpSpPr bwMode="auto">
              <a:xfrm>
                <a:off x="1247" y="1622"/>
                <a:ext cx="3553" cy="68"/>
                <a:chOff x="528" y="1824"/>
                <a:chExt cx="4512" cy="71"/>
              </a:xfrm>
            </p:grpSpPr>
            <p:sp>
              <p:nvSpPr>
                <p:cNvPr id="51" name="Rectangle 71"/>
                <p:cNvSpPr>
                  <a:spLocks noChangeArrowheads="1"/>
                </p:cNvSpPr>
                <p:nvPr/>
              </p:nvSpPr>
              <p:spPr bwMode="gray">
                <a:xfrm>
                  <a:off x="528" y="1844"/>
                  <a:ext cx="4512" cy="3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2" name="Rectangle 72"/>
                <p:cNvSpPr>
                  <a:spLocks noChangeArrowheads="1"/>
                </p:cNvSpPr>
                <p:nvPr/>
              </p:nvSpPr>
              <p:spPr bwMode="gray">
                <a:xfrm>
                  <a:off x="528" y="1885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" name="Rectangle 73"/>
                <p:cNvSpPr>
                  <a:spLocks noChangeArrowheads="1"/>
                </p:cNvSpPr>
                <p:nvPr/>
              </p:nvSpPr>
              <p:spPr bwMode="gray">
                <a:xfrm>
                  <a:off x="528" y="1824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36" name="Group 74"/>
              <p:cNvGrpSpPr>
                <a:grpSpLocks/>
              </p:cNvGrpSpPr>
              <p:nvPr/>
            </p:nvGrpSpPr>
            <p:grpSpPr bwMode="auto">
              <a:xfrm>
                <a:off x="1105" y="1488"/>
                <a:ext cx="327" cy="336"/>
                <a:chOff x="288" y="1632"/>
                <a:chExt cx="2112" cy="2448"/>
              </a:xfrm>
            </p:grpSpPr>
            <p:sp>
              <p:nvSpPr>
                <p:cNvPr id="37" name="Rectangle 75"/>
                <p:cNvSpPr>
                  <a:spLocks noChangeArrowheads="1"/>
                </p:cNvSpPr>
                <p:nvPr/>
              </p:nvSpPr>
              <p:spPr bwMode="gray">
                <a:xfrm rot="2686397">
                  <a:off x="1252" y="2085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Rectangle 76"/>
                <p:cNvSpPr>
                  <a:spLocks noChangeArrowheads="1"/>
                </p:cNvSpPr>
                <p:nvPr/>
              </p:nvSpPr>
              <p:spPr bwMode="gray">
                <a:xfrm rot="2686397">
                  <a:off x="1515" y="2386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Rectangle 77"/>
                <p:cNvSpPr>
                  <a:spLocks noChangeArrowheads="1"/>
                </p:cNvSpPr>
                <p:nvPr/>
              </p:nvSpPr>
              <p:spPr bwMode="gray">
                <a:xfrm rot="2686397">
                  <a:off x="986" y="1780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Rectangle 78"/>
                <p:cNvSpPr>
                  <a:spLocks noChangeArrowheads="1"/>
                </p:cNvSpPr>
                <p:nvPr/>
              </p:nvSpPr>
              <p:spPr bwMode="gray">
                <a:xfrm rot="2686397">
                  <a:off x="288" y="3237"/>
                  <a:ext cx="1327" cy="149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" name="Rectangle 79"/>
                <p:cNvSpPr>
                  <a:spLocks noChangeArrowheads="1"/>
                </p:cNvSpPr>
                <p:nvPr/>
              </p:nvSpPr>
              <p:spPr bwMode="gray">
                <a:xfrm rot="2686397">
                  <a:off x="551" y="2936"/>
                  <a:ext cx="1327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" name="Rectangle 80"/>
                <p:cNvSpPr>
                  <a:spLocks noChangeArrowheads="1"/>
                </p:cNvSpPr>
                <p:nvPr/>
              </p:nvSpPr>
              <p:spPr bwMode="gray">
                <a:xfrm rot="2686397">
                  <a:off x="810" y="2627"/>
                  <a:ext cx="1327" cy="149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" name="Rectangle 81"/>
                <p:cNvSpPr>
                  <a:spLocks noChangeArrowheads="1"/>
                </p:cNvSpPr>
                <p:nvPr/>
              </p:nvSpPr>
              <p:spPr bwMode="gray">
                <a:xfrm rot="2686397">
                  <a:off x="1073" y="2322"/>
                  <a:ext cx="1327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" name="Rectangle 82"/>
                <p:cNvSpPr>
                  <a:spLocks noChangeArrowheads="1"/>
                </p:cNvSpPr>
                <p:nvPr/>
              </p:nvSpPr>
              <p:spPr bwMode="gray">
                <a:xfrm rot="2686397">
                  <a:off x="1646" y="2539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" name="Rectangle 83"/>
                <p:cNvSpPr>
                  <a:spLocks noChangeArrowheads="1"/>
                </p:cNvSpPr>
                <p:nvPr/>
              </p:nvSpPr>
              <p:spPr bwMode="gray">
                <a:xfrm rot="2686397">
                  <a:off x="1387" y="2234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" name="Rectangle 84"/>
                <p:cNvSpPr>
                  <a:spLocks noChangeArrowheads="1"/>
                </p:cNvSpPr>
                <p:nvPr/>
              </p:nvSpPr>
              <p:spPr bwMode="gray">
                <a:xfrm rot="2686397">
                  <a:off x="858" y="1632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" name="Rectangle 85"/>
                <p:cNvSpPr>
                  <a:spLocks noChangeArrowheads="1"/>
                </p:cNvSpPr>
                <p:nvPr/>
              </p:nvSpPr>
              <p:spPr bwMode="gray">
                <a:xfrm rot="2686397">
                  <a:off x="1121" y="1933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" name="Rectangle 86"/>
                <p:cNvSpPr>
                  <a:spLocks noChangeArrowheads="1"/>
                </p:cNvSpPr>
                <p:nvPr/>
              </p:nvSpPr>
              <p:spPr bwMode="gray">
                <a:xfrm rot="2686397">
                  <a:off x="419" y="3085"/>
                  <a:ext cx="1328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" name="Rectangle 87"/>
                <p:cNvSpPr>
                  <a:spLocks noChangeArrowheads="1"/>
                </p:cNvSpPr>
                <p:nvPr/>
              </p:nvSpPr>
              <p:spPr bwMode="gray">
                <a:xfrm rot="2686397">
                  <a:off x="679" y="2780"/>
                  <a:ext cx="1327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Rectangle 88"/>
                <p:cNvSpPr>
                  <a:spLocks noChangeArrowheads="1"/>
                </p:cNvSpPr>
                <p:nvPr/>
              </p:nvSpPr>
              <p:spPr bwMode="gray">
                <a:xfrm rot="2686397">
                  <a:off x="941" y="2471"/>
                  <a:ext cx="1328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0" name="Прямоугольник 246"/>
            <p:cNvSpPr>
              <a:spLocks noChangeArrowheads="1"/>
            </p:cNvSpPr>
            <p:nvPr/>
          </p:nvSpPr>
          <p:spPr bwMode="auto">
            <a:xfrm>
              <a:off x="1976684" y="1749250"/>
              <a:ext cx="7128792" cy="46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i="1" dirty="0" smtClean="0">
                  <a:latin typeface="+mn-lt"/>
                </a:rPr>
                <a:t>Индивидуальный и массовый (коллективный)</a:t>
              </a:r>
              <a:endParaRPr lang="ru-RU" sz="2400" i="1" dirty="0">
                <a:latin typeface="+mn-lt"/>
              </a:endParaRPr>
            </a:p>
          </p:txBody>
        </p:sp>
        <p:sp>
          <p:nvSpPr>
            <p:cNvPr id="11" name="Прямоугольник 247"/>
            <p:cNvSpPr>
              <a:spLocks noChangeArrowheads="1"/>
            </p:cNvSpPr>
            <p:nvPr/>
          </p:nvSpPr>
          <p:spPr bwMode="auto">
            <a:xfrm>
              <a:off x="1976684" y="2403057"/>
              <a:ext cx="5192447" cy="46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i="1" dirty="0" smtClean="0">
                  <a:latin typeface="+mn-lt"/>
                </a:rPr>
                <a:t>Перспективный и бесперспективный</a:t>
              </a:r>
              <a:endParaRPr lang="ru-RU" sz="2400" i="1" dirty="0">
                <a:latin typeface="+mn-lt"/>
              </a:endParaRPr>
            </a:p>
          </p:txBody>
        </p:sp>
        <p:sp>
          <p:nvSpPr>
            <p:cNvPr id="12" name="Прямоугольник 248"/>
            <p:cNvSpPr>
              <a:spLocks noChangeArrowheads="1"/>
            </p:cNvSpPr>
            <p:nvPr/>
          </p:nvSpPr>
          <p:spPr bwMode="auto">
            <a:xfrm>
              <a:off x="2057986" y="3138589"/>
              <a:ext cx="3951146" cy="46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i="1" dirty="0" smtClean="0">
                  <a:latin typeface="+mn-lt"/>
                </a:rPr>
                <a:t>Реальный и потенциальный</a:t>
              </a:r>
              <a:endParaRPr lang="ru-RU" sz="2400" i="1" dirty="0">
                <a:latin typeface="+mn-lt"/>
              </a:endParaRPr>
            </a:p>
          </p:txBody>
        </p:sp>
        <p:sp>
          <p:nvSpPr>
            <p:cNvPr id="13" name="Прямоугольник 249"/>
            <p:cNvSpPr>
              <a:spLocks noChangeArrowheads="1"/>
            </p:cNvSpPr>
            <p:nvPr/>
          </p:nvSpPr>
          <p:spPr bwMode="auto">
            <a:xfrm>
              <a:off x="2031304" y="3874121"/>
              <a:ext cx="6530890" cy="46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i="1" dirty="0" smtClean="0">
                  <a:latin typeface="+mn-lt"/>
                </a:rPr>
                <a:t>Положительный и отрицательный</a:t>
              </a:r>
              <a:endParaRPr lang="ru-RU" sz="2400" i="1" dirty="0">
                <a:latin typeface="+mn-lt"/>
              </a:endParaRPr>
            </a:p>
          </p:txBody>
        </p:sp>
        <p:grpSp>
          <p:nvGrpSpPr>
            <p:cNvPr id="14" name="Group 69"/>
            <p:cNvGrpSpPr>
              <a:grpSpLocks/>
            </p:cNvGrpSpPr>
            <p:nvPr/>
          </p:nvGrpSpPr>
          <p:grpSpPr bwMode="auto">
            <a:xfrm>
              <a:off x="1500166" y="5000636"/>
              <a:ext cx="6557962" cy="533400"/>
              <a:chOff x="1104" y="1488"/>
              <a:chExt cx="3696" cy="336"/>
            </a:xfrm>
          </p:grpSpPr>
          <p:grpSp>
            <p:nvGrpSpPr>
              <p:cNvPr id="16" name="Group 70"/>
              <p:cNvGrpSpPr>
                <a:grpSpLocks/>
              </p:cNvGrpSpPr>
              <p:nvPr/>
            </p:nvGrpSpPr>
            <p:grpSpPr bwMode="auto">
              <a:xfrm>
                <a:off x="1247" y="1622"/>
                <a:ext cx="3553" cy="68"/>
                <a:chOff x="528" y="1824"/>
                <a:chExt cx="4512" cy="71"/>
              </a:xfrm>
            </p:grpSpPr>
            <p:sp>
              <p:nvSpPr>
                <p:cNvPr id="32" name="Rectangle 71"/>
                <p:cNvSpPr>
                  <a:spLocks noChangeArrowheads="1"/>
                </p:cNvSpPr>
                <p:nvPr/>
              </p:nvSpPr>
              <p:spPr bwMode="gray">
                <a:xfrm>
                  <a:off x="528" y="1844"/>
                  <a:ext cx="4512" cy="3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Rectangle 72"/>
                <p:cNvSpPr>
                  <a:spLocks noChangeArrowheads="1"/>
                </p:cNvSpPr>
                <p:nvPr/>
              </p:nvSpPr>
              <p:spPr bwMode="gray">
                <a:xfrm>
                  <a:off x="528" y="1885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" name="Rectangle 73"/>
                <p:cNvSpPr>
                  <a:spLocks noChangeArrowheads="1"/>
                </p:cNvSpPr>
                <p:nvPr/>
              </p:nvSpPr>
              <p:spPr bwMode="gray">
                <a:xfrm>
                  <a:off x="528" y="1824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74"/>
              <p:cNvGrpSpPr>
                <a:grpSpLocks/>
              </p:cNvGrpSpPr>
              <p:nvPr/>
            </p:nvGrpSpPr>
            <p:grpSpPr bwMode="auto">
              <a:xfrm>
                <a:off x="1107" y="1488"/>
                <a:ext cx="327" cy="336"/>
                <a:chOff x="288" y="1632"/>
                <a:chExt cx="2112" cy="2448"/>
              </a:xfrm>
            </p:grpSpPr>
            <p:sp>
              <p:nvSpPr>
                <p:cNvPr id="18" name="Rectangle 75"/>
                <p:cNvSpPr>
                  <a:spLocks noChangeArrowheads="1"/>
                </p:cNvSpPr>
                <p:nvPr/>
              </p:nvSpPr>
              <p:spPr bwMode="gray">
                <a:xfrm rot="2686397">
                  <a:off x="1252" y="2085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Rectangle 76"/>
                <p:cNvSpPr>
                  <a:spLocks noChangeArrowheads="1"/>
                </p:cNvSpPr>
                <p:nvPr/>
              </p:nvSpPr>
              <p:spPr bwMode="gray">
                <a:xfrm rot="2686397">
                  <a:off x="1515" y="2386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Rectangle 77"/>
                <p:cNvSpPr>
                  <a:spLocks noChangeArrowheads="1"/>
                </p:cNvSpPr>
                <p:nvPr/>
              </p:nvSpPr>
              <p:spPr bwMode="gray">
                <a:xfrm rot="2686397">
                  <a:off x="986" y="1780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Rectangle 78"/>
                <p:cNvSpPr>
                  <a:spLocks noChangeArrowheads="1"/>
                </p:cNvSpPr>
                <p:nvPr/>
              </p:nvSpPr>
              <p:spPr bwMode="gray">
                <a:xfrm rot="2686397">
                  <a:off x="288" y="3237"/>
                  <a:ext cx="1327" cy="149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Rectangle 79"/>
                <p:cNvSpPr>
                  <a:spLocks noChangeArrowheads="1"/>
                </p:cNvSpPr>
                <p:nvPr/>
              </p:nvSpPr>
              <p:spPr bwMode="gray">
                <a:xfrm rot="2686397">
                  <a:off x="551" y="2936"/>
                  <a:ext cx="1327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Rectangle 80"/>
                <p:cNvSpPr>
                  <a:spLocks noChangeArrowheads="1"/>
                </p:cNvSpPr>
                <p:nvPr/>
              </p:nvSpPr>
              <p:spPr bwMode="gray">
                <a:xfrm rot="2686397">
                  <a:off x="810" y="2627"/>
                  <a:ext cx="1327" cy="149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Rectangle 81"/>
                <p:cNvSpPr>
                  <a:spLocks noChangeArrowheads="1"/>
                </p:cNvSpPr>
                <p:nvPr/>
              </p:nvSpPr>
              <p:spPr bwMode="gray">
                <a:xfrm rot="2686397">
                  <a:off x="1073" y="2322"/>
                  <a:ext cx="1327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Rectangle 82"/>
                <p:cNvSpPr>
                  <a:spLocks noChangeArrowheads="1"/>
                </p:cNvSpPr>
                <p:nvPr/>
              </p:nvSpPr>
              <p:spPr bwMode="gray">
                <a:xfrm rot="2686397">
                  <a:off x="1646" y="2539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Rectangle 83"/>
                <p:cNvSpPr>
                  <a:spLocks noChangeArrowheads="1"/>
                </p:cNvSpPr>
                <p:nvPr/>
              </p:nvSpPr>
              <p:spPr bwMode="gray">
                <a:xfrm rot="2686397">
                  <a:off x="1387" y="2234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Rectangle 84"/>
                <p:cNvSpPr>
                  <a:spLocks noChangeArrowheads="1"/>
                </p:cNvSpPr>
                <p:nvPr/>
              </p:nvSpPr>
              <p:spPr bwMode="gray">
                <a:xfrm rot="2686397">
                  <a:off x="858" y="1632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Rectangle 85"/>
                <p:cNvSpPr>
                  <a:spLocks noChangeArrowheads="1"/>
                </p:cNvSpPr>
                <p:nvPr/>
              </p:nvSpPr>
              <p:spPr bwMode="gray">
                <a:xfrm rot="2686397">
                  <a:off x="1121" y="1933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Rectangle 86"/>
                <p:cNvSpPr>
                  <a:spLocks noChangeArrowheads="1"/>
                </p:cNvSpPr>
                <p:nvPr/>
              </p:nvSpPr>
              <p:spPr bwMode="gray">
                <a:xfrm rot="2686397">
                  <a:off x="419" y="3085"/>
                  <a:ext cx="1328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Rectangle 87"/>
                <p:cNvSpPr>
                  <a:spLocks noChangeArrowheads="1"/>
                </p:cNvSpPr>
                <p:nvPr/>
              </p:nvSpPr>
              <p:spPr bwMode="gray">
                <a:xfrm rot="2686397">
                  <a:off x="679" y="2780"/>
                  <a:ext cx="1327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Rectangle 88"/>
                <p:cNvSpPr>
                  <a:spLocks noChangeArrowheads="1"/>
                </p:cNvSpPr>
                <p:nvPr/>
              </p:nvSpPr>
              <p:spPr bwMode="gray">
                <a:xfrm rot="2686397">
                  <a:off x="941" y="2471"/>
                  <a:ext cx="1328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5" name="Прямоугольник 270"/>
            <p:cNvSpPr>
              <a:spLocks noChangeArrowheads="1"/>
            </p:cNvSpPr>
            <p:nvPr/>
          </p:nvSpPr>
          <p:spPr bwMode="auto">
            <a:xfrm>
              <a:off x="2031304" y="4691379"/>
              <a:ext cx="5500687" cy="46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ru-RU" sz="2400" i="1" dirty="0" smtClean="0">
                  <a:latin typeface="+mn-lt"/>
                </a:rPr>
                <a:t>Передовой и устаревший</a:t>
              </a:r>
              <a:endParaRPr lang="ru-RU" sz="2400" i="1" dirty="0">
                <a:latin typeface="+mn-lt"/>
              </a:endParaRPr>
            </a:p>
          </p:txBody>
        </p:sp>
      </p:grpSp>
      <p:grpSp>
        <p:nvGrpSpPr>
          <p:cNvPr id="111" name="Группа 108"/>
          <p:cNvGrpSpPr>
            <a:grpSpLocks/>
          </p:cNvGrpSpPr>
          <p:nvPr/>
        </p:nvGrpSpPr>
        <p:grpSpPr bwMode="auto">
          <a:xfrm>
            <a:off x="403328" y="4466757"/>
            <a:ext cx="5778210" cy="2850675"/>
            <a:chOff x="1500166" y="2212925"/>
            <a:chExt cx="6557962" cy="3235387"/>
          </a:xfrm>
        </p:grpSpPr>
        <p:sp>
          <p:nvSpPr>
            <p:cNvPr id="216" name="Rectangle 13"/>
            <p:cNvSpPr>
              <a:spLocks noChangeArrowheads="1"/>
            </p:cNvSpPr>
            <p:nvPr/>
          </p:nvSpPr>
          <p:spPr bwMode="gray">
            <a:xfrm>
              <a:off x="1753896" y="2212925"/>
              <a:ext cx="6304232" cy="15204"/>
            </a:xfrm>
            <a:prstGeom prst="rect">
              <a:avLst/>
            </a:prstGeom>
            <a:gradFill rotWithShape="0">
              <a:gsLst>
                <a:gs pos="0">
                  <a:srgbClr val="009999"/>
                </a:gs>
                <a:gs pos="100000">
                  <a:srgbClr val="004747">
                    <a:alpha val="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3" name="Group 29"/>
            <p:cNvGrpSpPr>
              <a:grpSpLocks/>
            </p:cNvGrpSpPr>
            <p:nvPr/>
          </p:nvGrpSpPr>
          <p:grpSpPr bwMode="auto">
            <a:xfrm>
              <a:off x="1500166" y="2714620"/>
              <a:ext cx="6557962" cy="533400"/>
              <a:chOff x="960" y="1536"/>
              <a:chExt cx="3696" cy="336"/>
            </a:xfrm>
          </p:grpSpPr>
          <p:grpSp>
            <p:nvGrpSpPr>
              <p:cNvPr id="179" name="Group 30"/>
              <p:cNvGrpSpPr>
                <a:grpSpLocks/>
              </p:cNvGrpSpPr>
              <p:nvPr/>
            </p:nvGrpSpPr>
            <p:grpSpPr bwMode="auto">
              <a:xfrm>
                <a:off x="1103" y="1670"/>
                <a:ext cx="3553" cy="68"/>
                <a:chOff x="528" y="1824"/>
                <a:chExt cx="4512" cy="71"/>
              </a:xfrm>
            </p:grpSpPr>
            <p:sp>
              <p:nvSpPr>
                <p:cNvPr id="195" name="Rectangle 31"/>
                <p:cNvSpPr>
                  <a:spLocks noChangeArrowheads="1"/>
                </p:cNvSpPr>
                <p:nvPr/>
              </p:nvSpPr>
              <p:spPr bwMode="gray">
                <a:xfrm>
                  <a:off x="528" y="1844"/>
                  <a:ext cx="4512" cy="3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6" name="Rectangle 32"/>
                <p:cNvSpPr>
                  <a:spLocks noChangeArrowheads="1"/>
                </p:cNvSpPr>
                <p:nvPr/>
              </p:nvSpPr>
              <p:spPr bwMode="gray">
                <a:xfrm>
                  <a:off x="528" y="1885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7" name="Rectangle 33"/>
                <p:cNvSpPr>
                  <a:spLocks noChangeArrowheads="1"/>
                </p:cNvSpPr>
                <p:nvPr/>
              </p:nvSpPr>
              <p:spPr bwMode="gray">
                <a:xfrm>
                  <a:off x="528" y="1824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80" name="Group 34"/>
              <p:cNvGrpSpPr>
                <a:grpSpLocks/>
              </p:cNvGrpSpPr>
              <p:nvPr/>
            </p:nvGrpSpPr>
            <p:grpSpPr bwMode="auto">
              <a:xfrm>
                <a:off x="961" y="1536"/>
                <a:ext cx="327" cy="336"/>
                <a:chOff x="288" y="1632"/>
                <a:chExt cx="2112" cy="2448"/>
              </a:xfrm>
            </p:grpSpPr>
            <p:sp>
              <p:nvSpPr>
                <p:cNvPr id="181" name="Rectangle 35"/>
                <p:cNvSpPr>
                  <a:spLocks noChangeArrowheads="1"/>
                </p:cNvSpPr>
                <p:nvPr/>
              </p:nvSpPr>
              <p:spPr bwMode="gray">
                <a:xfrm rot="2686397">
                  <a:off x="1252" y="2085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" name="Rectangle 36"/>
                <p:cNvSpPr>
                  <a:spLocks noChangeArrowheads="1"/>
                </p:cNvSpPr>
                <p:nvPr/>
              </p:nvSpPr>
              <p:spPr bwMode="gray">
                <a:xfrm rot="2686397">
                  <a:off x="1515" y="2386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3" name="Rectangle 37"/>
                <p:cNvSpPr>
                  <a:spLocks noChangeArrowheads="1"/>
                </p:cNvSpPr>
                <p:nvPr/>
              </p:nvSpPr>
              <p:spPr bwMode="gray">
                <a:xfrm rot="2686397">
                  <a:off x="986" y="1780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" name="Rectangle 38"/>
                <p:cNvSpPr>
                  <a:spLocks noChangeArrowheads="1"/>
                </p:cNvSpPr>
                <p:nvPr/>
              </p:nvSpPr>
              <p:spPr bwMode="gray">
                <a:xfrm rot="2686397">
                  <a:off x="287" y="3235"/>
                  <a:ext cx="1329" cy="15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5" name="Rectangle 39"/>
                <p:cNvSpPr>
                  <a:spLocks noChangeArrowheads="1"/>
                </p:cNvSpPr>
                <p:nvPr/>
              </p:nvSpPr>
              <p:spPr bwMode="gray">
                <a:xfrm rot="2686397">
                  <a:off x="553" y="2936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6" name="Rectangle 40"/>
                <p:cNvSpPr>
                  <a:spLocks noChangeArrowheads="1"/>
                </p:cNvSpPr>
                <p:nvPr/>
              </p:nvSpPr>
              <p:spPr bwMode="gray">
                <a:xfrm rot="2686397">
                  <a:off x="807" y="2630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7" name="Rectangle 41"/>
                <p:cNvSpPr>
                  <a:spLocks noChangeArrowheads="1"/>
                </p:cNvSpPr>
                <p:nvPr/>
              </p:nvSpPr>
              <p:spPr bwMode="gray">
                <a:xfrm rot="2686397">
                  <a:off x="1073" y="2324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88" name="Rectangle 42"/>
                <p:cNvSpPr>
                  <a:spLocks noChangeArrowheads="1"/>
                </p:cNvSpPr>
                <p:nvPr/>
              </p:nvSpPr>
              <p:spPr bwMode="gray">
                <a:xfrm rot="2686397">
                  <a:off x="1646" y="2539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" name="Rectangle 43"/>
                <p:cNvSpPr>
                  <a:spLocks noChangeArrowheads="1"/>
                </p:cNvSpPr>
                <p:nvPr/>
              </p:nvSpPr>
              <p:spPr bwMode="gray">
                <a:xfrm rot="2686397">
                  <a:off x="1387" y="2234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0" name="Rectangle 44"/>
                <p:cNvSpPr>
                  <a:spLocks noChangeArrowheads="1"/>
                </p:cNvSpPr>
                <p:nvPr/>
              </p:nvSpPr>
              <p:spPr bwMode="gray">
                <a:xfrm rot="2686397">
                  <a:off x="858" y="1632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1" name="Rectangle 45"/>
                <p:cNvSpPr>
                  <a:spLocks noChangeArrowheads="1"/>
                </p:cNvSpPr>
                <p:nvPr/>
              </p:nvSpPr>
              <p:spPr bwMode="gray">
                <a:xfrm rot="2686397">
                  <a:off x="1121" y="1933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2" name="Rectangle 46"/>
                <p:cNvSpPr>
                  <a:spLocks noChangeArrowheads="1"/>
                </p:cNvSpPr>
                <p:nvPr/>
              </p:nvSpPr>
              <p:spPr bwMode="gray">
                <a:xfrm rot="2686397">
                  <a:off x="420" y="3082"/>
                  <a:ext cx="1329" cy="15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3" name="Rectangle 47"/>
                <p:cNvSpPr>
                  <a:spLocks noChangeArrowheads="1"/>
                </p:cNvSpPr>
                <p:nvPr/>
              </p:nvSpPr>
              <p:spPr bwMode="gray">
                <a:xfrm rot="2686397">
                  <a:off x="680" y="2783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4" name="Rectangle 48"/>
                <p:cNvSpPr>
                  <a:spLocks noChangeArrowheads="1"/>
                </p:cNvSpPr>
                <p:nvPr/>
              </p:nvSpPr>
              <p:spPr bwMode="gray">
                <a:xfrm rot="2686397">
                  <a:off x="940" y="2470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</p:grpSp>
        </p:grpSp>
        <p:grpSp>
          <p:nvGrpSpPr>
            <p:cNvPr id="114" name="Group 49"/>
            <p:cNvGrpSpPr>
              <a:grpSpLocks/>
            </p:cNvGrpSpPr>
            <p:nvPr/>
          </p:nvGrpSpPr>
          <p:grpSpPr bwMode="auto">
            <a:xfrm>
              <a:off x="1500166" y="4214818"/>
              <a:ext cx="6557962" cy="533400"/>
              <a:chOff x="960" y="1536"/>
              <a:chExt cx="3696" cy="336"/>
            </a:xfrm>
          </p:grpSpPr>
          <p:grpSp>
            <p:nvGrpSpPr>
              <p:cNvPr id="160" name="Group 50"/>
              <p:cNvGrpSpPr>
                <a:grpSpLocks/>
              </p:cNvGrpSpPr>
              <p:nvPr/>
            </p:nvGrpSpPr>
            <p:grpSpPr bwMode="auto">
              <a:xfrm>
                <a:off x="1103" y="1670"/>
                <a:ext cx="3553" cy="68"/>
                <a:chOff x="528" y="1824"/>
                <a:chExt cx="4512" cy="71"/>
              </a:xfrm>
            </p:grpSpPr>
            <p:sp>
              <p:nvSpPr>
                <p:cNvPr id="176" name="Rectangle 51"/>
                <p:cNvSpPr>
                  <a:spLocks noChangeArrowheads="1"/>
                </p:cNvSpPr>
                <p:nvPr/>
              </p:nvSpPr>
              <p:spPr bwMode="gray">
                <a:xfrm>
                  <a:off x="528" y="1844"/>
                  <a:ext cx="4512" cy="3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7" name="Rectangle 52"/>
                <p:cNvSpPr>
                  <a:spLocks noChangeArrowheads="1"/>
                </p:cNvSpPr>
                <p:nvPr/>
              </p:nvSpPr>
              <p:spPr bwMode="gray">
                <a:xfrm>
                  <a:off x="528" y="1885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8" name="Rectangle 53"/>
                <p:cNvSpPr>
                  <a:spLocks noChangeArrowheads="1"/>
                </p:cNvSpPr>
                <p:nvPr/>
              </p:nvSpPr>
              <p:spPr bwMode="gray">
                <a:xfrm>
                  <a:off x="528" y="1824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002F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61" name="Group 54"/>
              <p:cNvGrpSpPr>
                <a:grpSpLocks/>
              </p:cNvGrpSpPr>
              <p:nvPr/>
            </p:nvGrpSpPr>
            <p:grpSpPr bwMode="auto">
              <a:xfrm>
                <a:off x="961" y="1536"/>
                <a:ext cx="327" cy="336"/>
                <a:chOff x="288" y="1632"/>
                <a:chExt cx="2112" cy="2448"/>
              </a:xfrm>
            </p:grpSpPr>
            <p:sp>
              <p:nvSpPr>
                <p:cNvPr id="162" name="Rectangle 55"/>
                <p:cNvSpPr>
                  <a:spLocks noChangeArrowheads="1"/>
                </p:cNvSpPr>
                <p:nvPr/>
              </p:nvSpPr>
              <p:spPr bwMode="gray">
                <a:xfrm rot="2686397">
                  <a:off x="1252" y="2085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3" name="Rectangle 56"/>
                <p:cNvSpPr>
                  <a:spLocks noChangeArrowheads="1"/>
                </p:cNvSpPr>
                <p:nvPr/>
              </p:nvSpPr>
              <p:spPr bwMode="gray">
                <a:xfrm rot="2686397">
                  <a:off x="1515" y="2386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" name="Rectangle 57"/>
                <p:cNvSpPr>
                  <a:spLocks noChangeArrowheads="1"/>
                </p:cNvSpPr>
                <p:nvPr/>
              </p:nvSpPr>
              <p:spPr bwMode="gray">
                <a:xfrm rot="2686397">
                  <a:off x="986" y="1780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5" name="Rectangle 58"/>
                <p:cNvSpPr>
                  <a:spLocks noChangeArrowheads="1"/>
                </p:cNvSpPr>
                <p:nvPr/>
              </p:nvSpPr>
              <p:spPr bwMode="gray">
                <a:xfrm rot="2686397">
                  <a:off x="287" y="3235"/>
                  <a:ext cx="1329" cy="15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66" name="Rectangle 59"/>
                <p:cNvSpPr>
                  <a:spLocks noChangeArrowheads="1"/>
                </p:cNvSpPr>
                <p:nvPr/>
              </p:nvSpPr>
              <p:spPr bwMode="gray">
                <a:xfrm rot="2686397">
                  <a:off x="553" y="2936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67" name="Rectangle 60"/>
                <p:cNvSpPr>
                  <a:spLocks noChangeArrowheads="1"/>
                </p:cNvSpPr>
                <p:nvPr/>
              </p:nvSpPr>
              <p:spPr bwMode="gray">
                <a:xfrm rot="2686397">
                  <a:off x="807" y="2630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68" name="Rectangle 61"/>
                <p:cNvSpPr>
                  <a:spLocks noChangeArrowheads="1"/>
                </p:cNvSpPr>
                <p:nvPr/>
              </p:nvSpPr>
              <p:spPr bwMode="gray">
                <a:xfrm rot="2686397">
                  <a:off x="1073" y="2324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69" name="Rectangle 62"/>
                <p:cNvSpPr>
                  <a:spLocks noChangeArrowheads="1"/>
                </p:cNvSpPr>
                <p:nvPr/>
              </p:nvSpPr>
              <p:spPr bwMode="gray">
                <a:xfrm rot="2686397">
                  <a:off x="1646" y="2539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" name="Rectangle 63"/>
                <p:cNvSpPr>
                  <a:spLocks noChangeArrowheads="1"/>
                </p:cNvSpPr>
                <p:nvPr/>
              </p:nvSpPr>
              <p:spPr bwMode="gray">
                <a:xfrm rot="2686397">
                  <a:off x="1387" y="2234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1" name="Rectangle 64"/>
                <p:cNvSpPr>
                  <a:spLocks noChangeArrowheads="1"/>
                </p:cNvSpPr>
                <p:nvPr/>
              </p:nvSpPr>
              <p:spPr bwMode="gray">
                <a:xfrm rot="2686397">
                  <a:off x="858" y="1632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2" name="Rectangle 65"/>
                <p:cNvSpPr>
                  <a:spLocks noChangeArrowheads="1"/>
                </p:cNvSpPr>
                <p:nvPr/>
              </p:nvSpPr>
              <p:spPr bwMode="gray">
                <a:xfrm rot="2686397">
                  <a:off x="1121" y="1933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3" name="Rectangle 66"/>
                <p:cNvSpPr>
                  <a:spLocks noChangeArrowheads="1"/>
                </p:cNvSpPr>
                <p:nvPr/>
              </p:nvSpPr>
              <p:spPr bwMode="gray">
                <a:xfrm rot="2686397">
                  <a:off x="420" y="3082"/>
                  <a:ext cx="1329" cy="15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74" name="Rectangle 67"/>
                <p:cNvSpPr>
                  <a:spLocks noChangeArrowheads="1"/>
                </p:cNvSpPr>
                <p:nvPr/>
              </p:nvSpPr>
              <p:spPr bwMode="gray">
                <a:xfrm rot="2686397">
                  <a:off x="680" y="2783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75" name="Rectangle 68"/>
                <p:cNvSpPr>
                  <a:spLocks noChangeArrowheads="1"/>
                </p:cNvSpPr>
                <p:nvPr/>
              </p:nvSpPr>
              <p:spPr bwMode="gray">
                <a:xfrm rot="2686397">
                  <a:off x="940" y="2470"/>
                  <a:ext cx="1329" cy="14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</p:grpSp>
        </p:grpSp>
        <p:grpSp>
          <p:nvGrpSpPr>
            <p:cNvPr id="115" name="Group 69"/>
            <p:cNvGrpSpPr>
              <a:grpSpLocks/>
            </p:cNvGrpSpPr>
            <p:nvPr/>
          </p:nvGrpSpPr>
          <p:grpSpPr bwMode="auto">
            <a:xfrm>
              <a:off x="1500166" y="3429000"/>
              <a:ext cx="6557962" cy="533400"/>
              <a:chOff x="1104" y="1488"/>
              <a:chExt cx="3696" cy="336"/>
            </a:xfrm>
          </p:grpSpPr>
          <p:grpSp>
            <p:nvGrpSpPr>
              <p:cNvPr id="141" name="Group 70"/>
              <p:cNvGrpSpPr>
                <a:grpSpLocks/>
              </p:cNvGrpSpPr>
              <p:nvPr/>
            </p:nvGrpSpPr>
            <p:grpSpPr bwMode="auto">
              <a:xfrm>
                <a:off x="1247" y="1622"/>
                <a:ext cx="3553" cy="68"/>
                <a:chOff x="528" y="1824"/>
                <a:chExt cx="4512" cy="71"/>
              </a:xfrm>
            </p:grpSpPr>
            <p:sp>
              <p:nvSpPr>
                <p:cNvPr id="157" name="Rectangle 71"/>
                <p:cNvSpPr>
                  <a:spLocks noChangeArrowheads="1"/>
                </p:cNvSpPr>
                <p:nvPr/>
              </p:nvSpPr>
              <p:spPr bwMode="gray">
                <a:xfrm>
                  <a:off x="528" y="1844"/>
                  <a:ext cx="4512" cy="3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8" name="Rectangle 72"/>
                <p:cNvSpPr>
                  <a:spLocks noChangeArrowheads="1"/>
                </p:cNvSpPr>
                <p:nvPr/>
              </p:nvSpPr>
              <p:spPr bwMode="gray">
                <a:xfrm>
                  <a:off x="528" y="1885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9" name="Rectangle 73"/>
                <p:cNvSpPr>
                  <a:spLocks noChangeArrowheads="1"/>
                </p:cNvSpPr>
                <p:nvPr/>
              </p:nvSpPr>
              <p:spPr bwMode="gray">
                <a:xfrm>
                  <a:off x="528" y="1824"/>
                  <a:ext cx="4512" cy="1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4747">
                        <a:alpha val="0"/>
                      </a:srgbClr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42" name="Group 74"/>
              <p:cNvGrpSpPr>
                <a:grpSpLocks/>
              </p:cNvGrpSpPr>
              <p:nvPr/>
            </p:nvGrpSpPr>
            <p:grpSpPr bwMode="auto">
              <a:xfrm>
                <a:off x="1105" y="1488"/>
                <a:ext cx="327" cy="336"/>
                <a:chOff x="288" y="1632"/>
                <a:chExt cx="2112" cy="2448"/>
              </a:xfrm>
            </p:grpSpPr>
            <p:sp>
              <p:nvSpPr>
                <p:cNvPr id="143" name="Rectangle 75"/>
                <p:cNvSpPr>
                  <a:spLocks noChangeArrowheads="1"/>
                </p:cNvSpPr>
                <p:nvPr/>
              </p:nvSpPr>
              <p:spPr bwMode="gray">
                <a:xfrm rot="2686397">
                  <a:off x="1252" y="2085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" name="Rectangle 76"/>
                <p:cNvSpPr>
                  <a:spLocks noChangeArrowheads="1"/>
                </p:cNvSpPr>
                <p:nvPr/>
              </p:nvSpPr>
              <p:spPr bwMode="gray">
                <a:xfrm rot="2686397">
                  <a:off x="1515" y="2386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5" name="Rectangle 77"/>
                <p:cNvSpPr>
                  <a:spLocks noChangeArrowheads="1"/>
                </p:cNvSpPr>
                <p:nvPr/>
              </p:nvSpPr>
              <p:spPr bwMode="gray">
                <a:xfrm rot="2686397">
                  <a:off x="986" y="1780"/>
                  <a:ext cx="128" cy="1542"/>
                </a:xfrm>
                <a:prstGeom prst="rect">
                  <a:avLst/>
                </a:prstGeom>
                <a:gradFill rotWithShape="1">
                  <a:gsLst>
                    <a:gs pos="0">
                      <a:srgbClr val="1A565D"/>
                    </a:gs>
                    <a:gs pos="50000">
                      <a:srgbClr val="38BAC8"/>
                    </a:gs>
                    <a:gs pos="100000">
                      <a:srgbClr val="1A565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6" name="Rectangle 78"/>
                <p:cNvSpPr>
                  <a:spLocks noChangeArrowheads="1"/>
                </p:cNvSpPr>
                <p:nvPr/>
              </p:nvSpPr>
              <p:spPr bwMode="gray">
                <a:xfrm rot="2686397">
                  <a:off x="288" y="3237"/>
                  <a:ext cx="1327" cy="149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7" name="Rectangle 79"/>
                <p:cNvSpPr>
                  <a:spLocks noChangeArrowheads="1"/>
                </p:cNvSpPr>
                <p:nvPr/>
              </p:nvSpPr>
              <p:spPr bwMode="gray">
                <a:xfrm rot="2686397">
                  <a:off x="551" y="2936"/>
                  <a:ext cx="1327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8" name="Rectangle 80"/>
                <p:cNvSpPr>
                  <a:spLocks noChangeArrowheads="1"/>
                </p:cNvSpPr>
                <p:nvPr/>
              </p:nvSpPr>
              <p:spPr bwMode="gray">
                <a:xfrm rot="2686397">
                  <a:off x="810" y="2627"/>
                  <a:ext cx="1327" cy="149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9" name="Rectangle 81"/>
                <p:cNvSpPr>
                  <a:spLocks noChangeArrowheads="1"/>
                </p:cNvSpPr>
                <p:nvPr/>
              </p:nvSpPr>
              <p:spPr bwMode="gray">
                <a:xfrm rot="2686397">
                  <a:off x="1073" y="2322"/>
                  <a:ext cx="1327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0" name="Rectangle 82"/>
                <p:cNvSpPr>
                  <a:spLocks noChangeArrowheads="1"/>
                </p:cNvSpPr>
                <p:nvPr/>
              </p:nvSpPr>
              <p:spPr bwMode="gray">
                <a:xfrm rot="2686397">
                  <a:off x="1646" y="2539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1" name="Rectangle 83"/>
                <p:cNvSpPr>
                  <a:spLocks noChangeArrowheads="1"/>
                </p:cNvSpPr>
                <p:nvPr/>
              </p:nvSpPr>
              <p:spPr bwMode="gray">
                <a:xfrm rot="2686397">
                  <a:off x="1387" y="2234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2" name="Rectangle 84"/>
                <p:cNvSpPr>
                  <a:spLocks noChangeArrowheads="1"/>
                </p:cNvSpPr>
                <p:nvPr/>
              </p:nvSpPr>
              <p:spPr bwMode="gray">
                <a:xfrm rot="2686397">
                  <a:off x="858" y="1632"/>
                  <a:ext cx="125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" name="Rectangle 85"/>
                <p:cNvSpPr>
                  <a:spLocks noChangeArrowheads="1"/>
                </p:cNvSpPr>
                <p:nvPr/>
              </p:nvSpPr>
              <p:spPr bwMode="gray">
                <a:xfrm rot="2686397">
                  <a:off x="1121" y="1933"/>
                  <a:ext cx="128" cy="154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2F47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" name="Rectangle 86"/>
                <p:cNvSpPr>
                  <a:spLocks noChangeArrowheads="1"/>
                </p:cNvSpPr>
                <p:nvPr/>
              </p:nvSpPr>
              <p:spPr bwMode="gray">
                <a:xfrm rot="2686397">
                  <a:off x="419" y="3085"/>
                  <a:ext cx="1328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5" name="Rectangle 87"/>
                <p:cNvSpPr>
                  <a:spLocks noChangeArrowheads="1"/>
                </p:cNvSpPr>
                <p:nvPr/>
              </p:nvSpPr>
              <p:spPr bwMode="gray">
                <a:xfrm rot="2686397">
                  <a:off x="679" y="2780"/>
                  <a:ext cx="1327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6" name="Rectangle 88"/>
                <p:cNvSpPr>
                  <a:spLocks noChangeArrowheads="1"/>
                </p:cNvSpPr>
                <p:nvPr/>
              </p:nvSpPr>
              <p:spPr bwMode="gray">
                <a:xfrm rot="2686397">
                  <a:off x="941" y="2471"/>
                  <a:ext cx="1328" cy="148"/>
                </a:xfrm>
                <a:prstGeom prst="rect">
                  <a:avLst/>
                </a:prstGeom>
                <a:gradFill rotWithShape="1">
                  <a:gsLst>
                    <a:gs pos="0">
                      <a:srgbClr val="335D16"/>
                    </a:gs>
                    <a:gs pos="50000">
                      <a:srgbClr val="6EC830"/>
                    </a:gs>
                    <a:gs pos="100000">
                      <a:srgbClr val="335D1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39" name="Rectangle 72"/>
            <p:cNvSpPr>
              <a:spLocks noChangeArrowheads="1"/>
            </p:cNvSpPr>
            <p:nvPr/>
          </p:nvSpPr>
          <p:spPr bwMode="gray">
            <a:xfrm>
              <a:off x="1753897" y="5432437"/>
              <a:ext cx="6304231" cy="15875"/>
            </a:xfrm>
            <a:prstGeom prst="rect">
              <a:avLst/>
            </a:prstGeom>
            <a:gradFill rotWithShape="0">
              <a:gsLst>
                <a:gs pos="0">
                  <a:srgbClr val="009999"/>
                </a:gs>
                <a:gs pos="100000">
                  <a:srgbClr val="004747">
                    <a:alpha val="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7" name="Прямоугольник 270"/>
          <p:cNvSpPr>
            <a:spLocks noChangeArrowheads="1"/>
          </p:cNvSpPr>
          <p:nvPr/>
        </p:nvSpPr>
        <p:spPr bwMode="auto">
          <a:xfrm>
            <a:off x="827584" y="4653136"/>
            <a:ext cx="4846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 dirty="0" smtClean="0">
                <a:latin typeface="+mn-lt"/>
              </a:rPr>
              <a:t>Новаторский</a:t>
            </a:r>
            <a:endParaRPr lang="ru-RU" sz="2400" i="1" dirty="0">
              <a:latin typeface="+mn-lt"/>
            </a:endParaRPr>
          </a:p>
        </p:txBody>
      </p:sp>
      <p:sp>
        <p:nvSpPr>
          <p:cNvPr id="218" name="Прямоугольник 270"/>
          <p:cNvSpPr>
            <a:spLocks noChangeArrowheads="1"/>
          </p:cNvSpPr>
          <p:nvPr/>
        </p:nvSpPr>
        <p:spPr bwMode="auto">
          <a:xfrm>
            <a:off x="827584" y="5301208"/>
            <a:ext cx="4846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 dirty="0" smtClean="0">
                <a:latin typeface="+mn-lt"/>
              </a:rPr>
              <a:t>Творческий и репродуктивный</a:t>
            </a:r>
            <a:endParaRPr lang="ru-RU" sz="2400" i="1" dirty="0">
              <a:latin typeface="+mn-lt"/>
            </a:endParaRPr>
          </a:p>
        </p:txBody>
      </p:sp>
      <p:sp>
        <p:nvSpPr>
          <p:cNvPr id="219" name="Прямоугольник 270"/>
          <p:cNvSpPr>
            <a:spLocks noChangeArrowheads="1"/>
          </p:cNvSpPr>
          <p:nvPr/>
        </p:nvSpPr>
        <p:spPr bwMode="auto">
          <a:xfrm>
            <a:off x="827584" y="6021288"/>
            <a:ext cx="69472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+mn-lt"/>
              </a:rPr>
              <a:t>Стихийный и планомерно сформированный</a:t>
            </a:r>
            <a:endParaRPr lang="ru-RU" sz="2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936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620688"/>
            <a:ext cx="94330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900" b="1" dirty="0" smtClean="0">
                <a:solidFill>
                  <a:srgbClr val="000099"/>
                </a:solidFill>
                <a:latin typeface="+mj-lt"/>
              </a:rPr>
              <a:t>Критерии отбора передового педагогического опыта:</a:t>
            </a:r>
            <a:endParaRPr lang="ru-RU" sz="2900" b="1" dirty="0" smtClean="0">
              <a:solidFill>
                <a:srgbClr val="000099"/>
              </a:solidFill>
              <a:effectLst/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87322"/>
            <a:ext cx="892899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1. </a:t>
            </a:r>
            <a:r>
              <a:rPr lang="ru-RU" dirty="0" smtClean="0">
                <a:latin typeface="+mn-lt"/>
              </a:rPr>
              <a:t>Первым </a:t>
            </a:r>
            <a:r>
              <a:rPr lang="ru-RU" dirty="0">
                <a:latin typeface="+mn-lt"/>
              </a:rPr>
              <a:t>важным признаком является его </a:t>
            </a:r>
            <a:r>
              <a:rPr lang="ru-RU" i="1" dirty="0">
                <a:latin typeface="+mn-lt"/>
              </a:rPr>
              <a:t>соответствие тенденциям </a:t>
            </a:r>
            <a:r>
              <a:rPr lang="ru-RU" dirty="0">
                <a:latin typeface="+mn-lt"/>
              </a:rPr>
              <a:t>общественного развития, социальному заказу.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2.</a:t>
            </a:r>
            <a:r>
              <a:rPr lang="ru-RU" dirty="0" smtClean="0">
                <a:latin typeface="+mn-lt"/>
              </a:rPr>
              <a:t> Второй </a:t>
            </a:r>
            <a:r>
              <a:rPr lang="ru-RU" dirty="0">
                <a:latin typeface="+mn-lt"/>
              </a:rPr>
              <a:t>признак – </a:t>
            </a:r>
            <a:r>
              <a:rPr lang="ru-RU" i="1" dirty="0">
                <a:latin typeface="+mn-lt"/>
              </a:rPr>
              <a:t>высокая результативность </a:t>
            </a:r>
            <a:r>
              <a:rPr lang="ru-RU" dirty="0">
                <a:latin typeface="+mn-lt"/>
              </a:rPr>
              <a:t>и эффективность педагогической деятельности. Причём результаты педагогов должны существенно отличаться по качеству при сравнении с результатами массового опыта деятельности педагогов и коллективов.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 </a:t>
            </a:r>
            <a:r>
              <a:rPr lang="ru-RU" dirty="0" smtClean="0">
                <a:latin typeface="+mn-lt"/>
              </a:rPr>
              <a:t>Третий </a:t>
            </a:r>
            <a:r>
              <a:rPr lang="ru-RU" dirty="0">
                <a:latin typeface="+mn-lt"/>
              </a:rPr>
              <a:t>показатель – </a:t>
            </a:r>
            <a:r>
              <a:rPr lang="ru-RU" i="1" dirty="0">
                <a:latin typeface="+mn-lt"/>
              </a:rPr>
              <a:t>оптимальное расходование сил </a:t>
            </a:r>
            <a:r>
              <a:rPr lang="ru-RU" dirty="0">
                <a:latin typeface="+mn-lt"/>
              </a:rPr>
              <a:t>и средств педагогов и детей для достижения устойчивых положительных результатов обучения, воспитания и развития</a:t>
            </a:r>
            <a:r>
              <a:rPr lang="ru-RU" dirty="0" smtClean="0">
                <a:latin typeface="+mn-lt"/>
              </a:rPr>
              <a:t>. Нельзя </a:t>
            </a:r>
            <a:r>
              <a:rPr lang="ru-RU" dirty="0">
                <a:latin typeface="+mn-lt"/>
              </a:rPr>
              <a:t>считать передовым такой опыт, при котором высокий уровень знаний достигается за счет перегрузки детей дополнительными занятиями, большим объёмом трудоёмких заданий и т.д.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4. </a:t>
            </a:r>
            <a:r>
              <a:rPr lang="ru-RU" dirty="0" smtClean="0">
                <a:latin typeface="+mn-lt"/>
              </a:rPr>
              <a:t>Четвёртый </a:t>
            </a:r>
            <a:r>
              <a:rPr lang="ru-RU" dirty="0">
                <a:latin typeface="+mn-lt"/>
              </a:rPr>
              <a:t>показатель – </a:t>
            </a:r>
            <a:r>
              <a:rPr lang="ru-RU" i="1" dirty="0">
                <a:latin typeface="+mn-lt"/>
              </a:rPr>
              <a:t>стабильность результатов </a:t>
            </a:r>
            <a:r>
              <a:rPr lang="ru-RU" dirty="0">
                <a:latin typeface="+mn-lt"/>
              </a:rPr>
              <a:t>учебно-воспитательного процесса.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5. </a:t>
            </a:r>
            <a:r>
              <a:rPr lang="ru-RU" dirty="0" smtClean="0">
                <a:latin typeface="+mn-lt"/>
              </a:rPr>
              <a:t>Пятый </a:t>
            </a:r>
            <a:r>
              <a:rPr lang="ru-RU" dirty="0">
                <a:latin typeface="+mn-lt"/>
              </a:rPr>
              <a:t>показатель – </a:t>
            </a:r>
            <a:r>
              <a:rPr lang="ru-RU" i="1" dirty="0">
                <a:latin typeface="+mn-lt"/>
              </a:rPr>
              <a:t>наличие новизны</a:t>
            </a:r>
            <a:r>
              <a:rPr lang="ru-RU" dirty="0">
                <a:latin typeface="+mn-lt"/>
              </a:rPr>
              <a:t>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6. </a:t>
            </a:r>
            <a:r>
              <a:rPr lang="ru-RU" dirty="0" smtClean="0">
                <a:latin typeface="+mn-lt"/>
              </a:rPr>
              <a:t>Шестой </a:t>
            </a:r>
            <a:r>
              <a:rPr lang="ru-RU" dirty="0">
                <a:latin typeface="+mn-lt"/>
              </a:rPr>
              <a:t>показатель – </a:t>
            </a:r>
            <a:r>
              <a:rPr lang="ru-RU" i="1" dirty="0">
                <a:latin typeface="+mn-lt"/>
              </a:rPr>
              <a:t>его актуальность и перспективность</a:t>
            </a:r>
            <a:r>
              <a:rPr lang="ru-RU" dirty="0">
                <a:latin typeface="+mn-lt"/>
              </a:rPr>
              <a:t>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7. </a:t>
            </a:r>
            <a:r>
              <a:rPr lang="ru-RU" dirty="0" smtClean="0">
                <a:latin typeface="+mn-lt"/>
              </a:rPr>
              <a:t>Седьмой </a:t>
            </a:r>
            <a:r>
              <a:rPr lang="ru-RU" dirty="0">
                <a:latin typeface="+mn-lt"/>
              </a:rPr>
              <a:t>показатель – </a:t>
            </a:r>
            <a:r>
              <a:rPr lang="ru-RU" i="1" dirty="0">
                <a:latin typeface="+mn-lt"/>
              </a:rPr>
              <a:t>репрезентативность</a:t>
            </a:r>
            <a:r>
              <a:rPr lang="ru-RU" dirty="0">
                <a:latin typeface="+mn-lt"/>
              </a:rPr>
              <a:t> – это достаточная проверка опыта по времени.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8. </a:t>
            </a:r>
            <a:r>
              <a:rPr lang="ru-RU" dirty="0" smtClean="0">
                <a:latin typeface="+mn-lt"/>
              </a:rPr>
              <a:t>Восьмой </a:t>
            </a:r>
            <a:r>
              <a:rPr lang="ru-RU" dirty="0">
                <a:latin typeface="+mn-lt"/>
              </a:rPr>
              <a:t>показатель – </a:t>
            </a:r>
            <a:r>
              <a:rPr lang="ru-RU" i="1" dirty="0">
                <a:latin typeface="+mn-lt"/>
              </a:rPr>
              <a:t>соответствие его современным достижениям </a:t>
            </a:r>
            <a:r>
              <a:rPr lang="ru-RU" dirty="0">
                <a:latin typeface="+mn-lt"/>
              </a:rPr>
              <a:t>педагогики и методики, научная обоснованность</a:t>
            </a:r>
            <a:r>
              <a:rPr lang="ru-RU" dirty="0" smtClean="0">
                <a:latin typeface="+mn-lt"/>
              </a:rPr>
              <a:t>.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543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839516" y="1628800"/>
            <a:ext cx="7848872" cy="233362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latin typeface="Tw Cen MT Condensed" pitchFamily="34" charset="0"/>
              </a:rPr>
              <a:t>Роль педагогического опыта в совершенствовании педагогического процесса в ДОУ</a:t>
            </a:r>
            <a:endParaRPr lang="ru-RU" sz="3200" b="1" dirty="0">
              <a:latin typeface="Tw Cen MT Condensed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627784" y="4653136"/>
            <a:ext cx="6249988" cy="165618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80000"/>
              </a:lnSpc>
              <a:buNone/>
            </a:pPr>
            <a:r>
              <a:rPr lang="ru-RU" sz="2000" dirty="0" smtClean="0"/>
              <a:t>Материал подготовил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ru-RU" sz="2000" dirty="0" smtClean="0"/>
              <a:t>старший воспитатель 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ru-RU" sz="2000" dirty="0" smtClean="0"/>
              <a:t>МБДОУ «Детский сад № 163» 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ru-RU" sz="2000" dirty="0" smtClean="0"/>
              <a:t>г. Чебоксары 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ru-RU" sz="2000" dirty="0" smtClean="0"/>
              <a:t>Филиппова И. В.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08920"/>
            <a:ext cx="5323721" cy="4077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24744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Этапы работы над опытом:</a:t>
            </a:r>
            <a:endParaRPr lang="ru-RU" sz="3600" b="1" dirty="0" smtClean="0">
              <a:solidFill>
                <a:srgbClr val="000099"/>
              </a:solidFill>
              <a:effectLst/>
              <a:latin typeface="+mj-lt"/>
            </a:endParaRPr>
          </a:p>
          <a:p>
            <a:pPr algn="ctr">
              <a:defRPr/>
            </a:pPr>
            <a:endParaRPr lang="ru-RU" sz="2400" b="1" i="1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sna" pitchFamily="2" charset="0"/>
            </a:endParaRPr>
          </a:p>
        </p:txBody>
      </p:sp>
      <p:sp>
        <p:nvSpPr>
          <p:cNvPr id="46" name="AutoShape 3"/>
          <p:cNvSpPr>
            <a:spLocks noChangeArrowheads="1"/>
          </p:cNvSpPr>
          <p:nvPr/>
        </p:nvSpPr>
        <p:spPr bwMode="gray">
          <a:xfrm>
            <a:off x="2699792" y="3133622"/>
            <a:ext cx="574451" cy="655742"/>
          </a:xfrm>
          <a:prstGeom prst="chevron">
            <a:avLst>
              <a:gd name="adj" fmla="val 52514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7" name="AutoShape 4"/>
          <p:cNvSpPr>
            <a:spLocks noChangeArrowheads="1"/>
          </p:cNvSpPr>
          <p:nvPr/>
        </p:nvSpPr>
        <p:spPr bwMode="gray">
          <a:xfrm>
            <a:off x="5797749" y="3133622"/>
            <a:ext cx="574451" cy="655742"/>
          </a:xfrm>
          <a:prstGeom prst="chevron">
            <a:avLst>
              <a:gd name="adj" fmla="val 52514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grpSp>
        <p:nvGrpSpPr>
          <p:cNvPr id="51" name="Group 8"/>
          <p:cNvGrpSpPr>
            <a:grpSpLocks/>
          </p:cNvGrpSpPr>
          <p:nvPr/>
        </p:nvGrpSpPr>
        <p:grpSpPr bwMode="auto">
          <a:xfrm>
            <a:off x="202526" y="2140407"/>
            <a:ext cx="2713290" cy="2458581"/>
            <a:chOff x="480" y="1536"/>
            <a:chExt cx="1502" cy="1361"/>
          </a:xfrm>
        </p:grpSpPr>
        <p:sp>
          <p:nvSpPr>
            <p:cNvPr id="52" name="Oval 9"/>
            <p:cNvSpPr>
              <a:spLocks noChangeArrowheads="1"/>
            </p:cNvSpPr>
            <p:nvPr/>
          </p:nvSpPr>
          <p:spPr bwMode="gray">
            <a:xfrm>
              <a:off x="480" y="1536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" name="Oval 10"/>
            <p:cNvSpPr>
              <a:spLocks noChangeArrowheads="1"/>
            </p:cNvSpPr>
            <p:nvPr/>
          </p:nvSpPr>
          <p:spPr bwMode="gray">
            <a:xfrm>
              <a:off x="480" y="1536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alpha val="32001"/>
                  </a:srgbClr>
                </a:gs>
                <a:gs pos="100000">
                  <a:srgbClr val="FF9933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4" name="Oval 11"/>
            <p:cNvSpPr>
              <a:spLocks noChangeArrowheads="1"/>
            </p:cNvSpPr>
            <p:nvPr/>
          </p:nvSpPr>
          <p:spPr bwMode="gray">
            <a:xfrm>
              <a:off x="565" y="1614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54118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5" name="Oval 12"/>
            <p:cNvSpPr>
              <a:spLocks noChangeArrowheads="1"/>
            </p:cNvSpPr>
            <p:nvPr/>
          </p:nvSpPr>
          <p:spPr bwMode="gray">
            <a:xfrm>
              <a:off x="576" y="1632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63529"/>
                    <a:invGamma/>
                  </a:srgbClr>
                </a:gs>
                <a:gs pos="100000">
                  <a:srgbClr val="FF9933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6" name="Oval 13"/>
            <p:cNvSpPr>
              <a:spLocks noChangeArrowheads="1"/>
            </p:cNvSpPr>
            <p:nvPr/>
          </p:nvSpPr>
          <p:spPr bwMode="gray">
            <a:xfrm>
              <a:off x="624" y="1673"/>
              <a:ext cx="1065" cy="106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57" name="Group 14"/>
            <p:cNvGrpSpPr>
              <a:grpSpLocks/>
            </p:cNvGrpSpPr>
            <p:nvPr/>
          </p:nvGrpSpPr>
          <p:grpSpPr bwMode="auto">
            <a:xfrm>
              <a:off x="641" y="1685"/>
              <a:ext cx="1031" cy="1031"/>
              <a:chOff x="4166" y="1706"/>
              <a:chExt cx="1252" cy="1252"/>
            </a:xfrm>
          </p:grpSpPr>
          <p:sp>
            <p:nvSpPr>
              <p:cNvPr id="59" name="Oval 1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0" name="Oval 1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" name="Oval 1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2" name="Oval 1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58" name="Text Box 19"/>
            <p:cNvSpPr txBox="1">
              <a:spLocks noChangeArrowheads="1"/>
            </p:cNvSpPr>
            <p:nvPr/>
          </p:nvSpPr>
          <p:spPr bwMode="gray">
            <a:xfrm>
              <a:off x="679" y="2050"/>
              <a:ext cx="130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</a:rPr>
                <a:t>накопление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87" name="Group 8"/>
          <p:cNvGrpSpPr>
            <a:grpSpLocks/>
          </p:cNvGrpSpPr>
          <p:nvPr/>
        </p:nvGrpSpPr>
        <p:grpSpPr bwMode="auto">
          <a:xfrm>
            <a:off x="3298870" y="2060848"/>
            <a:ext cx="2857806" cy="2458581"/>
            <a:chOff x="480" y="1536"/>
            <a:chExt cx="1582" cy="1361"/>
          </a:xfrm>
        </p:grpSpPr>
        <p:sp>
          <p:nvSpPr>
            <p:cNvPr id="88" name="Oval 9"/>
            <p:cNvSpPr>
              <a:spLocks noChangeArrowheads="1"/>
            </p:cNvSpPr>
            <p:nvPr/>
          </p:nvSpPr>
          <p:spPr bwMode="gray">
            <a:xfrm>
              <a:off x="480" y="1536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9" name="Oval 10"/>
            <p:cNvSpPr>
              <a:spLocks noChangeArrowheads="1"/>
            </p:cNvSpPr>
            <p:nvPr/>
          </p:nvSpPr>
          <p:spPr bwMode="gray">
            <a:xfrm>
              <a:off x="480" y="1536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alpha val="32001"/>
                  </a:srgbClr>
                </a:gs>
                <a:gs pos="100000">
                  <a:srgbClr val="FF9933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0" name="Oval 11"/>
            <p:cNvSpPr>
              <a:spLocks noChangeArrowheads="1"/>
            </p:cNvSpPr>
            <p:nvPr/>
          </p:nvSpPr>
          <p:spPr bwMode="gray">
            <a:xfrm>
              <a:off x="565" y="1614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54118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1" name="Oval 12"/>
            <p:cNvSpPr>
              <a:spLocks noChangeArrowheads="1"/>
            </p:cNvSpPr>
            <p:nvPr/>
          </p:nvSpPr>
          <p:spPr bwMode="gray">
            <a:xfrm>
              <a:off x="576" y="1632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63529"/>
                    <a:invGamma/>
                  </a:srgbClr>
                </a:gs>
                <a:gs pos="100000">
                  <a:srgbClr val="FF9933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2" name="Oval 13"/>
            <p:cNvSpPr>
              <a:spLocks noChangeArrowheads="1"/>
            </p:cNvSpPr>
            <p:nvPr/>
          </p:nvSpPr>
          <p:spPr bwMode="gray">
            <a:xfrm>
              <a:off x="624" y="1673"/>
              <a:ext cx="1065" cy="106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3" name="Group 14"/>
            <p:cNvGrpSpPr>
              <a:grpSpLocks/>
            </p:cNvGrpSpPr>
            <p:nvPr/>
          </p:nvGrpSpPr>
          <p:grpSpPr bwMode="auto">
            <a:xfrm>
              <a:off x="641" y="1685"/>
              <a:ext cx="1031" cy="1031"/>
              <a:chOff x="4166" y="1706"/>
              <a:chExt cx="1252" cy="1252"/>
            </a:xfrm>
          </p:grpSpPr>
          <p:sp>
            <p:nvSpPr>
              <p:cNvPr id="95" name="Oval 1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6" name="Oval 1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7" name="Oval 1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8" name="Oval 1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94" name="Text Box 19"/>
            <p:cNvSpPr txBox="1">
              <a:spLocks noChangeArrowheads="1"/>
            </p:cNvSpPr>
            <p:nvPr/>
          </p:nvSpPr>
          <p:spPr bwMode="gray">
            <a:xfrm>
              <a:off x="759" y="2050"/>
              <a:ext cx="1303" cy="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</a:rPr>
                <a:t>изучение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99" name="Group 8"/>
          <p:cNvGrpSpPr>
            <a:grpSpLocks/>
          </p:cNvGrpSpPr>
          <p:nvPr/>
        </p:nvGrpSpPr>
        <p:grpSpPr bwMode="auto">
          <a:xfrm>
            <a:off x="6466722" y="2060848"/>
            <a:ext cx="2458580" cy="2458581"/>
            <a:chOff x="480" y="1536"/>
            <a:chExt cx="1361" cy="1361"/>
          </a:xfrm>
        </p:grpSpPr>
        <p:sp>
          <p:nvSpPr>
            <p:cNvPr id="100" name="Oval 9"/>
            <p:cNvSpPr>
              <a:spLocks noChangeArrowheads="1"/>
            </p:cNvSpPr>
            <p:nvPr/>
          </p:nvSpPr>
          <p:spPr bwMode="gray">
            <a:xfrm>
              <a:off x="480" y="1536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01" name="Oval 10"/>
            <p:cNvSpPr>
              <a:spLocks noChangeArrowheads="1"/>
            </p:cNvSpPr>
            <p:nvPr/>
          </p:nvSpPr>
          <p:spPr bwMode="gray">
            <a:xfrm>
              <a:off x="480" y="1536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alpha val="32001"/>
                  </a:srgbClr>
                </a:gs>
                <a:gs pos="100000">
                  <a:srgbClr val="FF9933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02" name="Oval 11"/>
            <p:cNvSpPr>
              <a:spLocks noChangeArrowheads="1"/>
            </p:cNvSpPr>
            <p:nvPr/>
          </p:nvSpPr>
          <p:spPr bwMode="gray">
            <a:xfrm>
              <a:off x="565" y="1614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54118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03" name="Oval 12"/>
            <p:cNvSpPr>
              <a:spLocks noChangeArrowheads="1"/>
            </p:cNvSpPr>
            <p:nvPr/>
          </p:nvSpPr>
          <p:spPr bwMode="gray">
            <a:xfrm>
              <a:off x="576" y="1632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63529"/>
                    <a:invGamma/>
                  </a:srgbClr>
                </a:gs>
                <a:gs pos="100000">
                  <a:srgbClr val="FF9933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04" name="Oval 13"/>
            <p:cNvSpPr>
              <a:spLocks noChangeArrowheads="1"/>
            </p:cNvSpPr>
            <p:nvPr/>
          </p:nvSpPr>
          <p:spPr bwMode="gray">
            <a:xfrm>
              <a:off x="624" y="1673"/>
              <a:ext cx="1065" cy="106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05" name="Group 14"/>
            <p:cNvGrpSpPr>
              <a:grpSpLocks/>
            </p:cNvGrpSpPr>
            <p:nvPr/>
          </p:nvGrpSpPr>
          <p:grpSpPr bwMode="auto">
            <a:xfrm>
              <a:off x="641" y="1685"/>
              <a:ext cx="1031" cy="1031"/>
              <a:chOff x="4166" y="1706"/>
              <a:chExt cx="1252" cy="1252"/>
            </a:xfrm>
          </p:grpSpPr>
          <p:sp>
            <p:nvSpPr>
              <p:cNvPr id="107" name="Oval 1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8" name="Oval 1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9" name="Oval 1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10" name="Oval 1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82" name="Text Box 43"/>
          <p:cNvSpPr txBox="1">
            <a:spLocks noChangeArrowheads="1"/>
          </p:cNvSpPr>
          <p:nvPr/>
        </p:nvSpPr>
        <p:spPr bwMode="gray">
          <a:xfrm>
            <a:off x="6547109" y="2708920"/>
            <a:ext cx="2297806" cy="1199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</a:rPr>
              <a:t>пропаганда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</a:rPr>
              <a:t>и внедрение</a:t>
            </a:r>
            <a:endParaRPr lang="en-US" sz="2400" dirty="0" smtClean="0">
              <a:solidFill>
                <a:srgbClr val="000000"/>
              </a:solidFill>
            </a:endParaRPr>
          </a:p>
          <a:p>
            <a:pPr algn="ctr"/>
            <a:r>
              <a:rPr lang="ru-RU" sz="2400" dirty="0">
                <a:solidFill>
                  <a:srgbClr val="000000"/>
                </a:solidFill>
              </a:rPr>
              <a:t>в</a:t>
            </a:r>
            <a:r>
              <a:rPr lang="ru-RU" sz="2400" dirty="0" smtClean="0">
                <a:solidFill>
                  <a:srgbClr val="000000"/>
                </a:solidFill>
              </a:rPr>
              <a:t> практику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18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570746"/>
            <a:ext cx="9433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+mj-lt"/>
              </a:rPr>
              <a:t>Программа изучения педагогического опыта:</a:t>
            </a:r>
            <a:endParaRPr lang="ru-RU" sz="2400" b="1" dirty="0" smtClean="0">
              <a:solidFill>
                <a:srgbClr val="000099"/>
              </a:solidFill>
              <a:effectLst/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897687"/>
            <a:ext cx="87849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latin typeface="+mn-lt"/>
              </a:rPr>
              <a:t>1. Выявление </a:t>
            </a:r>
            <a:r>
              <a:rPr lang="ru-RU" sz="1400" b="1" dirty="0">
                <a:latin typeface="+mn-lt"/>
              </a:rPr>
              <a:t>объекта изучения: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оценка деятельности педагога с помощью диагностической программы наблюдения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выявление педагогов, получающих устойчивые положительные результаты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первый сбор информации о деятельности педагога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выявление факторов, способствующих получению высоких результатов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определение объектов изучения</a:t>
            </a:r>
          </a:p>
          <a:p>
            <a:pPr lvl="0"/>
            <a:r>
              <a:rPr lang="ru-RU" sz="1400" b="1" dirty="0" smtClean="0">
                <a:latin typeface="+mn-lt"/>
              </a:rPr>
              <a:t>2. Постановка </a:t>
            </a:r>
            <a:r>
              <a:rPr lang="ru-RU" sz="1400" b="1" dirty="0">
                <a:latin typeface="+mn-lt"/>
              </a:rPr>
              <a:t>цели изучения: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формулировка проблемы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теоретическое обоснование опыта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выявление гипотезы о сущности и основных идеях опыта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формулировка цели изучения</a:t>
            </a:r>
          </a:p>
          <a:p>
            <a:pPr lvl="0"/>
            <a:r>
              <a:rPr lang="ru-RU" sz="1400" b="1" dirty="0" smtClean="0">
                <a:latin typeface="+mn-lt"/>
              </a:rPr>
              <a:t>3. Сбор </a:t>
            </a:r>
            <a:r>
              <a:rPr lang="ru-RU" sz="1400" b="1" dirty="0">
                <a:latin typeface="+mn-lt"/>
              </a:rPr>
              <a:t>информации об изучаемом опыте:</a:t>
            </a:r>
          </a:p>
          <a:p>
            <a:pPr marL="180975" lvl="0" indent="-180975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отбор методов сбора и обработки информации</a:t>
            </a:r>
          </a:p>
          <a:p>
            <a:pPr marL="180975" lvl="0" indent="-180975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составление программы наблюдения за деятельностью педагога и детей на занятиях и в повседневной жизни по изученной проблеме</a:t>
            </a:r>
          </a:p>
          <a:p>
            <a:pPr marL="180975" lvl="0" indent="-180975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реализация методов сбора информации об опыте</a:t>
            </a:r>
            <a:endParaRPr lang="ru-RU" sz="1400" dirty="0">
              <a:latin typeface="+mn-lt"/>
            </a:endParaRPr>
          </a:p>
          <a:p>
            <a:pPr lvl="0"/>
            <a:r>
              <a:rPr lang="ru-RU" sz="1400" b="1" dirty="0" smtClean="0">
                <a:latin typeface="+mn-lt"/>
              </a:rPr>
              <a:t>4. Педагогический </a:t>
            </a:r>
            <a:r>
              <a:rPr lang="ru-RU" sz="1400" b="1" dirty="0">
                <a:latin typeface="+mn-lt"/>
              </a:rPr>
              <a:t>анализ собранной информации: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расчленение изучаемого опыта на части, соответствующие основным идеям опыта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оценка идей опыта на основе критериев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определение причинно-следственных связей между заявленной проблемой и идеей опыта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выявление места и роли опыта в целостной педагогической системе</a:t>
            </a:r>
          </a:p>
          <a:p>
            <a:pPr lvl="0"/>
            <a:r>
              <a:rPr lang="ru-RU" sz="1400" b="1" dirty="0" smtClean="0">
                <a:latin typeface="+mn-lt"/>
              </a:rPr>
              <a:t>5. Обобщение </a:t>
            </a:r>
            <a:r>
              <a:rPr lang="ru-RU" sz="1400" b="1" dirty="0">
                <a:latin typeface="+mn-lt"/>
              </a:rPr>
              <a:t>опыта: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систематизация и синтез полученных на основе анализа данных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формулировка сущности и ведущей идеи опыта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раскрытие условий, в которых развивался опыт и трудности , с которыми сталкивался педагог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определение границ применения опыта и его практической значимости для других педагогов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dirty="0" smtClean="0">
                <a:latin typeface="+mn-lt"/>
              </a:rPr>
              <a:t>описание опыта в соответствии с определёнными требованиями</a:t>
            </a:r>
            <a:endParaRPr 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07861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2068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Уровни изучения и обобщения педагогического опыта</a:t>
            </a:r>
            <a:endParaRPr lang="ru-RU" sz="3600" b="1" dirty="0" smtClean="0">
              <a:solidFill>
                <a:srgbClr val="000099"/>
              </a:solidFill>
              <a:effectLst/>
              <a:latin typeface="+mj-lt"/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539552" y="1974304"/>
            <a:ext cx="7344817" cy="4191000"/>
            <a:chOff x="539552" y="1974304"/>
            <a:chExt cx="7344817" cy="4191000"/>
          </a:xfrm>
        </p:grpSpPr>
        <p:sp>
          <p:nvSpPr>
            <p:cNvPr id="8" name="AutoShape 30"/>
            <p:cNvSpPr>
              <a:spLocks noChangeArrowheads="1"/>
            </p:cNvSpPr>
            <p:nvPr/>
          </p:nvSpPr>
          <p:spPr bwMode="gray">
            <a:xfrm>
              <a:off x="607815" y="3641179"/>
              <a:ext cx="7276554" cy="107632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9" name="AutoShape 31"/>
            <p:cNvSpPr>
              <a:spLocks noChangeArrowheads="1"/>
            </p:cNvSpPr>
            <p:nvPr/>
          </p:nvSpPr>
          <p:spPr bwMode="gray">
            <a:xfrm>
              <a:off x="607189" y="5088979"/>
              <a:ext cx="7277179" cy="107632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gray">
            <a:xfrm>
              <a:off x="607190" y="2177504"/>
              <a:ext cx="7277179" cy="107632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grpSp>
          <p:nvGrpSpPr>
            <p:cNvPr id="13" name="Group 18"/>
            <p:cNvGrpSpPr>
              <a:grpSpLocks/>
            </p:cNvGrpSpPr>
            <p:nvPr/>
          </p:nvGrpSpPr>
          <p:grpSpPr bwMode="auto">
            <a:xfrm>
              <a:off x="539552" y="1974304"/>
              <a:ext cx="3142874" cy="401638"/>
              <a:chOff x="720" y="1392"/>
              <a:chExt cx="4058" cy="480"/>
            </a:xfrm>
          </p:grpSpPr>
          <p:sp>
            <p:nvSpPr>
              <p:cNvPr id="19" name="AutoShape 19"/>
              <p:cNvSpPr>
                <a:spLocks noChangeArrowheads="1"/>
              </p:cNvSpPr>
              <p:nvPr/>
            </p:nvSpPr>
            <p:spPr bwMode="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20" name="Group 20"/>
              <p:cNvGrpSpPr>
                <a:grpSpLocks/>
              </p:cNvGrpSpPr>
              <p:nvPr/>
            </p:nvGrpSpPr>
            <p:grpSpPr bwMode="auto">
              <a:xfrm>
                <a:off x="730" y="1407"/>
                <a:ext cx="4043" cy="444"/>
                <a:chOff x="744" y="1407"/>
                <a:chExt cx="3988" cy="444"/>
              </a:xfrm>
            </p:grpSpPr>
            <p:sp>
              <p:nvSpPr>
                <p:cNvPr id="21" name="AutoShape 21"/>
                <p:cNvSpPr>
                  <a:spLocks noChangeArrowheads="1"/>
                </p:cNvSpPr>
                <p:nvPr/>
              </p:nvSpPr>
              <p:spPr bwMode="gray">
                <a:xfrm>
                  <a:off x="744" y="1735"/>
                  <a:ext cx="3989" cy="11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>
                        <a:gamma/>
                        <a:tint val="2000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2" name="AutoShape 22"/>
                <p:cNvSpPr>
                  <a:spLocks noChangeArrowheads="1"/>
                </p:cNvSpPr>
                <p:nvPr/>
              </p:nvSpPr>
              <p:spPr bwMode="gray">
                <a:xfrm>
                  <a:off x="744" y="1407"/>
                  <a:ext cx="3989" cy="11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tint val="22353"/>
                        <a:invGamma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charset="0"/>
                    <a:cs typeface="Arial" charset="0"/>
                  </a:endParaRPr>
                </a:p>
              </p:txBody>
            </p:sp>
          </p:grpSp>
        </p:grpSp>
        <p:sp>
          <p:nvSpPr>
            <p:cNvPr id="14" name="Rectangle 24"/>
            <p:cNvSpPr>
              <a:spLocks noChangeArrowheads="1"/>
            </p:cNvSpPr>
            <p:nvPr/>
          </p:nvSpPr>
          <p:spPr bwMode="gray">
            <a:xfrm>
              <a:off x="1241724" y="3453854"/>
              <a:ext cx="164384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1F3F5F"/>
                </a:buClr>
              </a:pPr>
              <a:r>
                <a:rPr lang="ru-RU" sz="1600" b="1" dirty="0" smtClean="0">
                  <a:solidFill>
                    <a:srgbClr val="FFFFFF"/>
                  </a:solidFill>
                </a:rPr>
                <a:t>Методический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15" name="Rectangle 25"/>
            <p:cNvSpPr>
              <a:spLocks noChangeArrowheads="1"/>
            </p:cNvSpPr>
            <p:nvPr/>
          </p:nvSpPr>
          <p:spPr bwMode="gray">
            <a:xfrm>
              <a:off x="1234482" y="4919117"/>
              <a:ext cx="165834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1F3F5F"/>
                </a:buClr>
              </a:pPr>
              <a:r>
                <a:rPr lang="en-US" sz="1600" b="1" dirty="0">
                  <a:solidFill>
                    <a:srgbClr val="FFFFFF"/>
                  </a:solidFill>
                </a:rPr>
                <a:t> </a:t>
              </a:r>
              <a:r>
                <a:rPr lang="ru-RU" sz="1600" b="1" dirty="0" smtClean="0">
                  <a:solidFill>
                    <a:srgbClr val="FFFFFF"/>
                  </a:solidFill>
                </a:rPr>
                <a:t>Практический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611560" y="5229200"/>
              <a:ext cx="727280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ru-RU" sz="2000" dirty="0">
                  <a:latin typeface="+mn-lt"/>
                </a:rPr>
                <a:t>это конкретное описание определенной системы педагогической деятельности, показ результатов данного опыта, раскрытие его преимущества и перспектив использования.</a:t>
              </a:r>
              <a:endParaRPr lang="ru-RU" sz="2000" i="1" dirty="0">
                <a:latin typeface="+mn-lt"/>
              </a:endParaRPr>
            </a:p>
          </p:txBody>
        </p:sp>
        <p:sp>
          <p:nvSpPr>
            <p:cNvPr id="18" name="Rectangle 29"/>
            <p:cNvSpPr>
              <a:spLocks noChangeArrowheads="1"/>
            </p:cNvSpPr>
            <p:nvPr/>
          </p:nvSpPr>
          <p:spPr bwMode="auto">
            <a:xfrm>
              <a:off x="611560" y="3934797"/>
              <a:ext cx="713753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ru-RU" sz="2000" dirty="0">
                  <a:latin typeface="+mn-lt"/>
                </a:rPr>
                <a:t>раскрытие системы конкретных действий, показ конкретной методики работы.</a:t>
              </a:r>
              <a:endParaRPr lang="en-US" sz="2000" b="1" i="1" dirty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7" name="Rectangle 23"/>
          <p:cNvSpPr>
            <a:spLocks noChangeArrowheads="1"/>
          </p:cNvSpPr>
          <p:nvPr/>
        </p:nvSpPr>
        <p:spPr bwMode="gray">
          <a:xfrm>
            <a:off x="704182" y="1987004"/>
            <a:ext cx="20676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sz="1600" b="1" dirty="0">
                <a:solidFill>
                  <a:srgbClr val="FFFFFF"/>
                </a:solidFill>
              </a:rPr>
              <a:t>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Научный уровень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4" name="AutoShape 19"/>
          <p:cNvSpPr>
            <a:spLocks noChangeArrowheads="1"/>
          </p:cNvSpPr>
          <p:nvPr/>
        </p:nvSpPr>
        <p:spPr bwMode="gray">
          <a:xfrm>
            <a:off x="539552" y="3459410"/>
            <a:ext cx="3142874" cy="401638"/>
          </a:xfrm>
          <a:prstGeom prst="roundRect">
            <a:avLst>
              <a:gd name="adj" fmla="val 17509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35" name="AutoShape 21"/>
          <p:cNvSpPr>
            <a:spLocks noChangeArrowheads="1"/>
          </p:cNvSpPr>
          <p:nvPr/>
        </p:nvSpPr>
        <p:spPr bwMode="gray">
          <a:xfrm>
            <a:off x="547297" y="3746414"/>
            <a:ext cx="3132042" cy="97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gamma/>
                  <a:tint val="2000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36" name="AutoShape 22"/>
          <p:cNvSpPr>
            <a:spLocks noChangeArrowheads="1"/>
          </p:cNvSpPr>
          <p:nvPr/>
        </p:nvSpPr>
        <p:spPr bwMode="gray">
          <a:xfrm>
            <a:off x="547297" y="3471961"/>
            <a:ext cx="3132042" cy="97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22353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37" name="Rectangle 23"/>
          <p:cNvSpPr>
            <a:spLocks noChangeArrowheads="1"/>
          </p:cNvSpPr>
          <p:nvPr/>
        </p:nvSpPr>
        <p:spPr bwMode="gray">
          <a:xfrm>
            <a:off x="746264" y="3501008"/>
            <a:ext cx="26082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sz="1600" b="1" dirty="0">
                <a:solidFill>
                  <a:srgbClr val="FFFFFF"/>
                </a:solidFill>
              </a:rPr>
              <a:t>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Методический уровень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9" name="AutoShape 19"/>
          <p:cNvSpPr>
            <a:spLocks noChangeArrowheads="1"/>
          </p:cNvSpPr>
          <p:nvPr/>
        </p:nvSpPr>
        <p:spPr bwMode="gray">
          <a:xfrm>
            <a:off x="539552" y="4869160"/>
            <a:ext cx="3142874" cy="401638"/>
          </a:xfrm>
          <a:prstGeom prst="roundRect">
            <a:avLst>
              <a:gd name="adj" fmla="val 17509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40" name="AutoShape 21"/>
          <p:cNvSpPr>
            <a:spLocks noChangeArrowheads="1"/>
          </p:cNvSpPr>
          <p:nvPr/>
        </p:nvSpPr>
        <p:spPr bwMode="gray">
          <a:xfrm>
            <a:off x="547297" y="5156164"/>
            <a:ext cx="3132042" cy="97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gamma/>
                  <a:tint val="2000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41" name="AutoShape 22"/>
          <p:cNvSpPr>
            <a:spLocks noChangeArrowheads="1"/>
          </p:cNvSpPr>
          <p:nvPr/>
        </p:nvSpPr>
        <p:spPr bwMode="gray">
          <a:xfrm>
            <a:off x="547297" y="4881711"/>
            <a:ext cx="3132042" cy="97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22353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42" name="Rectangle 23"/>
          <p:cNvSpPr>
            <a:spLocks noChangeArrowheads="1"/>
          </p:cNvSpPr>
          <p:nvPr/>
        </p:nvSpPr>
        <p:spPr bwMode="gray">
          <a:xfrm>
            <a:off x="777188" y="4890646"/>
            <a:ext cx="2565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sz="1600" b="1" dirty="0">
                <a:solidFill>
                  <a:srgbClr val="FFFFFF"/>
                </a:solidFill>
              </a:rPr>
              <a:t>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Практический уровень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4" name="Rectangle 27"/>
          <p:cNvSpPr>
            <a:spLocks noChangeArrowheads="1"/>
          </p:cNvSpPr>
          <p:nvPr/>
        </p:nvSpPr>
        <p:spPr bwMode="auto">
          <a:xfrm>
            <a:off x="611560" y="2348880"/>
            <a:ext cx="72728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>
                <a:latin typeface="+mn-lt"/>
              </a:rPr>
              <a:t>это теоретический анализ, обобщение фактов и условий выявления новых закономерностей, лежащих в основе педагогического опыта.</a:t>
            </a:r>
            <a:endParaRPr lang="ru-RU" sz="2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766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20688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Уровни изучения педагогического опыта</a:t>
            </a:r>
            <a:endParaRPr lang="ru-RU" sz="3600" b="1" dirty="0" smtClean="0">
              <a:solidFill>
                <a:srgbClr val="000099"/>
              </a:solidFill>
              <a:effectLst/>
              <a:latin typeface="+mj-lt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395536" y="1340768"/>
            <a:ext cx="7344817" cy="1279525"/>
            <a:chOff x="395536" y="1340768"/>
            <a:chExt cx="7344817" cy="1279525"/>
          </a:xfrm>
        </p:grpSpPr>
        <p:sp>
          <p:nvSpPr>
            <p:cNvPr id="21" name="AutoShape 7"/>
            <p:cNvSpPr>
              <a:spLocks noChangeArrowheads="1"/>
            </p:cNvSpPr>
            <p:nvPr/>
          </p:nvSpPr>
          <p:spPr bwMode="gray">
            <a:xfrm>
              <a:off x="463174" y="1543968"/>
              <a:ext cx="7277179" cy="107632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22" name="AutoShape 19"/>
            <p:cNvSpPr>
              <a:spLocks noChangeArrowheads="1"/>
            </p:cNvSpPr>
            <p:nvPr/>
          </p:nvSpPr>
          <p:spPr bwMode="gray">
            <a:xfrm>
              <a:off x="395536" y="1340768"/>
              <a:ext cx="3142874" cy="401638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gray">
            <a:xfrm>
              <a:off x="403281" y="1627772"/>
              <a:ext cx="3132042" cy="970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2000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24" name="AutoShape 22"/>
            <p:cNvSpPr>
              <a:spLocks noChangeArrowheads="1"/>
            </p:cNvSpPr>
            <p:nvPr/>
          </p:nvSpPr>
          <p:spPr bwMode="gray">
            <a:xfrm>
              <a:off x="403281" y="1353319"/>
              <a:ext cx="3132042" cy="970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tint val="2235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38429" y="2697994"/>
            <a:ext cx="7344817" cy="1279525"/>
            <a:chOff x="395536" y="1340768"/>
            <a:chExt cx="7344817" cy="1279525"/>
          </a:xfrm>
        </p:grpSpPr>
        <p:sp>
          <p:nvSpPr>
            <p:cNvPr id="27" name="AutoShape 7"/>
            <p:cNvSpPr>
              <a:spLocks noChangeArrowheads="1"/>
            </p:cNvSpPr>
            <p:nvPr/>
          </p:nvSpPr>
          <p:spPr bwMode="gray">
            <a:xfrm>
              <a:off x="463174" y="1543968"/>
              <a:ext cx="7277179" cy="107632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28" name="AutoShape 19"/>
            <p:cNvSpPr>
              <a:spLocks noChangeArrowheads="1"/>
            </p:cNvSpPr>
            <p:nvPr/>
          </p:nvSpPr>
          <p:spPr bwMode="gray">
            <a:xfrm>
              <a:off x="395536" y="1340768"/>
              <a:ext cx="3142874" cy="401638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29" name="AutoShape 21"/>
            <p:cNvSpPr>
              <a:spLocks noChangeArrowheads="1"/>
            </p:cNvSpPr>
            <p:nvPr/>
          </p:nvSpPr>
          <p:spPr bwMode="gray">
            <a:xfrm>
              <a:off x="403281" y="1627772"/>
              <a:ext cx="3132042" cy="970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2000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30" name="AutoShape 22"/>
            <p:cNvSpPr>
              <a:spLocks noChangeArrowheads="1"/>
            </p:cNvSpPr>
            <p:nvPr/>
          </p:nvSpPr>
          <p:spPr bwMode="gray">
            <a:xfrm>
              <a:off x="403281" y="1353319"/>
              <a:ext cx="3132042" cy="970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tint val="2235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481804" y="4021683"/>
            <a:ext cx="7344817" cy="1279525"/>
            <a:chOff x="395536" y="1340768"/>
            <a:chExt cx="7344817" cy="1279525"/>
          </a:xfrm>
        </p:grpSpPr>
        <p:sp>
          <p:nvSpPr>
            <p:cNvPr id="32" name="AutoShape 7"/>
            <p:cNvSpPr>
              <a:spLocks noChangeArrowheads="1"/>
            </p:cNvSpPr>
            <p:nvPr/>
          </p:nvSpPr>
          <p:spPr bwMode="gray">
            <a:xfrm>
              <a:off x="463174" y="1543968"/>
              <a:ext cx="7277179" cy="107632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33" name="AutoShape 19"/>
            <p:cNvSpPr>
              <a:spLocks noChangeArrowheads="1"/>
            </p:cNvSpPr>
            <p:nvPr/>
          </p:nvSpPr>
          <p:spPr bwMode="gray">
            <a:xfrm>
              <a:off x="395536" y="1340768"/>
              <a:ext cx="3142874" cy="401638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34" name="AutoShape 21"/>
            <p:cNvSpPr>
              <a:spLocks noChangeArrowheads="1"/>
            </p:cNvSpPr>
            <p:nvPr/>
          </p:nvSpPr>
          <p:spPr bwMode="gray">
            <a:xfrm>
              <a:off x="403281" y="1627772"/>
              <a:ext cx="3132042" cy="970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2000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35" name="AutoShape 22"/>
            <p:cNvSpPr>
              <a:spLocks noChangeArrowheads="1"/>
            </p:cNvSpPr>
            <p:nvPr/>
          </p:nvSpPr>
          <p:spPr bwMode="gray">
            <a:xfrm>
              <a:off x="403281" y="1353319"/>
              <a:ext cx="3132042" cy="970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tint val="2235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528237" y="5389835"/>
            <a:ext cx="7344817" cy="1279525"/>
            <a:chOff x="395536" y="1340768"/>
            <a:chExt cx="7344817" cy="1279525"/>
          </a:xfrm>
        </p:grpSpPr>
        <p:sp>
          <p:nvSpPr>
            <p:cNvPr id="37" name="AutoShape 7"/>
            <p:cNvSpPr>
              <a:spLocks noChangeArrowheads="1"/>
            </p:cNvSpPr>
            <p:nvPr/>
          </p:nvSpPr>
          <p:spPr bwMode="gray">
            <a:xfrm>
              <a:off x="463174" y="1543968"/>
              <a:ext cx="7277179" cy="107632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38" name="AutoShape 19"/>
            <p:cNvSpPr>
              <a:spLocks noChangeArrowheads="1"/>
            </p:cNvSpPr>
            <p:nvPr/>
          </p:nvSpPr>
          <p:spPr bwMode="gray">
            <a:xfrm>
              <a:off x="395536" y="1340768"/>
              <a:ext cx="3142874" cy="401638"/>
            </a:xfrm>
            <a:prstGeom prst="roundRect">
              <a:avLst>
                <a:gd name="adj" fmla="val 17509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39" name="AutoShape 21"/>
            <p:cNvSpPr>
              <a:spLocks noChangeArrowheads="1"/>
            </p:cNvSpPr>
            <p:nvPr/>
          </p:nvSpPr>
          <p:spPr bwMode="gray">
            <a:xfrm>
              <a:off x="403281" y="1627772"/>
              <a:ext cx="3132042" cy="970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2000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40" name="AutoShape 22"/>
            <p:cNvSpPr>
              <a:spLocks noChangeArrowheads="1"/>
            </p:cNvSpPr>
            <p:nvPr/>
          </p:nvSpPr>
          <p:spPr bwMode="gray">
            <a:xfrm>
              <a:off x="403281" y="1353319"/>
              <a:ext cx="3132042" cy="970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tint val="2235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</p:grpSp>
      <p:sp>
        <p:nvSpPr>
          <p:cNvPr id="42" name="Rectangle 27"/>
          <p:cNvSpPr>
            <a:spLocks noChangeArrowheads="1"/>
          </p:cNvSpPr>
          <p:nvPr/>
        </p:nvSpPr>
        <p:spPr bwMode="auto">
          <a:xfrm>
            <a:off x="467544" y="1829957"/>
            <a:ext cx="727280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000" dirty="0">
                <a:latin typeface="+mn-lt"/>
              </a:rPr>
              <a:t>фиксация внешних, формальных отличий опыта на основе непосредственно-эмоционального восприятия.</a:t>
            </a:r>
          </a:p>
        </p:txBody>
      </p:sp>
      <p:sp>
        <p:nvSpPr>
          <p:cNvPr id="43" name="Rectangle 23"/>
          <p:cNvSpPr>
            <a:spLocks noChangeArrowheads="1"/>
          </p:cNvSpPr>
          <p:nvPr/>
        </p:nvSpPr>
        <p:spPr bwMode="gray">
          <a:xfrm>
            <a:off x="467544" y="1362254"/>
            <a:ext cx="22452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sz="1600" b="1" dirty="0">
                <a:solidFill>
                  <a:srgbClr val="FFFFFF"/>
                </a:solidFill>
              </a:rPr>
              <a:t>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Уровень сравнения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4" name="Rectangle 23"/>
          <p:cNvSpPr>
            <a:spLocks noChangeArrowheads="1"/>
          </p:cNvSpPr>
          <p:nvPr/>
        </p:nvSpPr>
        <p:spPr bwMode="gray">
          <a:xfrm>
            <a:off x="523201" y="2730406"/>
            <a:ext cx="21339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sz="1600" b="1" dirty="0">
                <a:solidFill>
                  <a:srgbClr val="FFFFFF"/>
                </a:solidFill>
              </a:rPr>
              <a:t>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Уровень описания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Rectangle 23"/>
          <p:cNvSpPr>
            <a:spLocks noChangeArrowheads="1"/>
          </p:cNvSpPr>
          <p:nvPr/>
        </p:nvSpPr>
        <p:spPr bwMode="gray">
          <a:xfrm>
            <a:off x="541192" y="4098558"/>
            <a:ext cx="24466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sz="1600" b="1" dirty="0">
                <a:solidFill>
                  <a:srgbClr val="FFFFFF"/>
                </a:solidFill>
              </a:rPr>
              <a:t>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Уровень осмысления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gray">
          <a:xfrm>
            <a:off x="677034" y="5394702"/>
            <a:ext cx="23189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sz="1600" b="1" dirty="0">
                <a:solidFill>
                  <a:srgbClr val="FFFFFF"/>
                </a:solidFill>
              </a:rPr>
              <a:t>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Уровень обобщения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" name="Rectangle 27"/>
          <p:cNvSpPr>
            <a:spLocks noChangeArrowheads="1"/>
          </p:cNvSpPr>
          <p:nvPr/>
        </p:nvSpPr>
        <p:spPr bwMode="auto">
          <a:xfrm>
            <a:off x="539552" y="3140968"/>
            <a:ext cx="72728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000" dirty="0">
                <a:latin typeface="+mn-lt"/>
              </a:rPr>
              <a:t>нахождение отдельных особенностей в организации образовательных процессов, характерных для данного опыта на основе наблюдений и анализа работы педагогов.</a:t>
            </a:r>
          </a:p>
        </p:txBody>
      </p:sp>
      <p:sp>
        <p:nvSpPr>
          <p:cNvPr id="48" name="Rectangle 27"/>
          <p:cNvSpPr>
            <a:spLocks noChangeArrowheads="1"/>
          </p:cNvSpPr>
          <p:nvPr/>
        </p:nvSpPr>
        <p:spPr bwMode="auto">
          <a:xfrm>
            <a:off x="539552" y="4510861"/>
            <a:ext cx="72728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000" dirty="0">
                <a:latin typeface="+mn-lt"/>
              </a:rPr>
              <a:t>выявление основной педагогической идеи опыта на основе проникновения в систему работы педагога.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539552" y="5805264"/>
            <a:ext cx="7128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000" dirty="0">
                <a:latin typeface="+mn-lt"/>
              </a:rPr>
              <a:t>выявление границ применения данного опыта на основе анализа его всеобщих, особенных и единичных свойств.</a:t>
            </a:r>
          </a:p>
        </p:txBody>
      </p:sp>
    </p:spTree>
    <p:extLst>
      <p:ext uri="{BB962C8B-B14F-4D97-AF65-F5344CB8AC3E}">
        <p14:creationId xmlns:p14="http://schemas.microsoft.com/office/powerpoint/2010/main" val="116712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94437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Содержание информационной карты:</a:t>
            </a:r>
            <a:endParaRPr lang="ru-RU" sz="3600" b="1" dirty="0" smtClean="0">
              <a:solidFill>
                <a:srgbClr val="000099"/>
              </a:solidFill>
              <a:effectLst/>
              <a:latin typeface="+mj-lt"/>
            </a:endParaRPr>
          </a:p>
        </p:txBody>
      </p:sp>
      <p:grpSp>
        <p:nvGrpSpPr>
          <p:cNvPr id="58" name="Group 96"/>
          <p:cNvGrpSpPr>
            <a:grpSpLocks/>
          </p:cNvGrpSpPr>
          <p:nvPr/>
        </p:nvGrpSpPr>
        <p:grpSpPr bwMode="auto">
          <a:xfrm>
            <a:off x="827584" y="1497907"/>
            <a:ext cx="5064125" cy="547687"/>
            <a:chOff x="1268" y="3207"/>
            <a:chExt cx="3190" cy="345"/>
          </a:xfrm>
        </p:grpSpPr>
        <p:sp>
          <p:nvSpPr>
            <p:cNvPr id="59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Автор опыта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61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62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64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65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6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67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63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solidFill>
                      <a:srgbClr val="FFFFFF"/>
                    </a:solidFill>
                  </a:rPr>
                  <a:t>1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68" name="Group 96"/>
          <p:cNvGrpSpPr>
            <a:grpSpLocks/>
          </p:cNvGrpSpPr>
          <p:nvPr/>
        </p:nvGrpSpPr>
        <p:grpSpPr bwMode="auto">
          <a:xfrm>
            <a:off x="827584" y="2014930"/>
            <a:ext cx="5064125" cy="547687"/>
            <a:chOff x="1268" y="3207"/>
            <a:chExt cx="3190" cy="345"/>
          </a:xfrm>
        </p:grpSpPr>
        <p:sp>
          <p:nvSpPr>
            <p:cNvPr id="69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Адрес опыта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71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72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74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5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6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77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73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solidFill>
                      <a:srgbClr val="FFFFFF"/>
                    </a:solidFill>
                  </a:rPr>
                  <a:t>2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78" name="Group 96"/>
          <p:cNvGrpSpPr>
            <a:grpSpLocks/>
          </p:cNvGrpSpPr>
          <p:nvPr/>
        </p:nvGrpSpPr>
        <p:grpSpPr bwMode="auto">
          <a:xfrm>
            <a:off x="827584" y="2549650"/>
            <a:ext cx="5064125" cy="547687"/>
            <a:chOff x="1268" y="3207"/>
            <a:chExt cx="3190" cy="345"/>
          </a:xfrm>
        </p:grpSpPr>
        <p:sp>
          <p:nvSpPr>
            <p:cNvPr id="79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Содержание опыта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81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82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84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85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6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87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83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>
                    <a:solidFill>
                      <a:srgbClr val="FFFFFF"/>
                    </a:solidFill>
                  </a:rPr>
                  <a:t>3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88" name="Group 96"/>
          <p:cNvGrpSpPr>
            <a:grpSpLocks/>
          </p:cNvGrpSpPr>
          <p:nvPr/>
        </p:nvGrpSpPr>
        <p:grpSpPr bwMode="auto">
          <a:xfrm>
            <a:off x="827584" y="3053706"/>
            <a:ext cx="5064125" cy="547687"/>
            <a:chOff x="1268" y="3207"/>
            <a:chExt cx="3190" cy="345"/>
          </a:xfrm>
        </p:grpSpPr>
        <p:sp>
          <p:nvSpPr>
            <p:cNvPr id="89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Личная концепция автора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91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92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94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5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6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97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3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>
                    <a:solidFill>
                      <a:srgbClr val="FFFFFF"/>
                    </a:solidFill>
                  </a:rPr>
                  <a:t>4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98" name="Group 96"/>
          <p:cNvGrpSpPr>
            <a:grpSpLocks/>
          </p:cNvGrpSpPr>
          <p:nvPr/>
        </p:nvGrpSpPr>
        <p:grpSpPr bwMode="auto">
          <a:xfrm>
            <a:off x="827584" y="3570729"/>
            <a:ext cx="5064125" cy="547687"/>
            <a:chOff x="1268" y="3207"/>
            <a:chExt cx="3190" cy="345"/>
          </a:xfrm>
        </p:grpSpPr>
        <p:sp>
          <p:nvSpPr>
            <p:cNvPr id="99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93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Теоретическая интерпретация опыта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101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102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104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5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07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03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>
                    <a:solidFill>
                      <a:srgbClr val="FFFFFF"/>
                    </a:solidFill>
                  </a:rPr>
                  <a:t>5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08" name="Group 96"/>
          <p:cNvGrpSpPr>
            <a:grpSpLocks/>
          </p:cNvGrpSpPr>
          <p:nvPr/>
        </p:nvGrpSpPr>
        <p:grpSpPr bwMode="auto">
          <a:xfrm>
            <a:off x="827584" y="4105449"/>
            <a:ext cx="5064125" cy="547687"/>
            <a:chOff x="1268" y="3207"/>
            <a:chExt cx="3190" cy="345"/>
          </a:xfrm>
        </p:grpSpPr>
        <p:sp>
          <p:nvSpPr>
            <p:cNvPr id="109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Творческие находки автора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111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112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114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5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6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17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13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>
                    <a:solidFill>
                      <a:srgbClr val="FFFFFF"/>
                    </a:solidFill>
                  </a:rPr>
                  <a:t>6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18" name="Group 96"/>
          <p:cNvGrpSpPr>
            <a:grpSpLocks/>
          </p:cNvGrpSpPr>
          <p:nvPr/>
        </p:nvGrpSpPr>
        <p:grpSpPr bwMode="auto">
          <a:xfrm>
            <a:off x="827584" y="4637882"/>
            <a:ext cx="5064125" cy="547687"/>
            <a:chOff x="1268" y="3207"/>
            <a:chExt cx="3190" cy="345"/>
          </a:xfrm>
        </p:grpSpPr>
        <p:sp>
          <p:nvSpPr>
            <p:cNvPr id="119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Источник информация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121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122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124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25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6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27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23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solidFill>
                      <a:srgbClr val="FFFFFF"/>
                    </a:solidFill>
                  </a:rPr>
                  <a:t>7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28" name="Group 96"/>
          <p:cNvGrpSpPr>
            <a:grpSpLocks/>
          </p:cNvGrpSpPr>
          <p:nvPr/>
        </p:nvGrpSpPr>
        <p:grpSpPr bwMode="auto">
          <a:xfrm>
            <a:off x="827584" y="5154905"/>
            <a:ext cx="5064125" cy="547687"/>
            <a:chOff x="1268" y="3207"/>
            <a:chExt cx="3190" cy="345"/>
          </a:xfrm>
        </p:grpSpPr>
        <p:sp>
          <p:nvSpPr>
            <p:cNvPr id="129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Экспертное заключение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131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132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134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35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36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37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33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>
                    <a:solidFill>
                      <a:srgbClr val="FFFFFF"/>
                    </a:solidFill>
                  </a:rPr>
                  <a:t>8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38" name="Group 96"/>
          <p:cNvGrpSpPr>
            <a:grpSpLocks/>
          </p:cNvGrpSpPr>
          <p:nvPr/>
        </p:nvGrpSpPr>
        <p:grpSpPr bwMode="auto">
          <a:xfrm>
            <a:off x="827584" y="5689625"/>
            <a:ext cx="5064125" cy="547687"/>
            <a:chOff x="1268" y="3207"/>
            <a:chExt cx="3190" cy="345"/>
          </a:xfrm>
        </p:grpSpPr>
        <p:sp>
          <p:nvSpPr>
            <p:cNvPr id="139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40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Использование опыта и т.д.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141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142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144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45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6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47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43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>
                    <a:solidFill>
                      <a:srgbClr val="FFFFFF"/>
                    </a:solidFill>
                  </a:rPr>
                  <a:t>9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215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644495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+mj-lt"/>
              </a:rPr>
              <a:t>Требования к оформлению материалов по обобщению положительного педагогического опыта образовательно-воспитательной работы:</a:t>
            </a:r>
            <a:endParaRPr lang="ru-RU" sz="2400" b="1" dirty="0" smtClean="0">
              <a:solidFill>
                <a:srgbClr val="000099"/>
              </a:solidFill>
              <a:effectLst/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9512" y="1675547"/>
            <a:ext cx="8782308" cy="5109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342900" indent="-342900">
              <a:buFont typeface="Wingdings" pitchFamily="2" charset="2"/>
              <a:buChar char=""/>
            </a:pPr>
            <a:r>
              <a:rPr lang="ru-RU" sz="2200" dirty="0" smtClean="0">
                <a:latin typeface="+mn-lt"/>
              </a:rPr>
              <a:t>м</a:t>
            </a:r>
            <a:r>
              <a:rPr kumimoji="0" lang="ru-RU" sz="2200" dirty="0" smtClean="0">
                <a:latin typeface="+mn-lt"/>
              </a:rPr>
              <a:t>атериалы должны </a:t>
            </a:r>
            <a:r>
              <a:rPr kumimoji="0" lang="ru-RU" sz="2200" dirty="0">
                <a:latin typeface="+mn-lt"/>
              </a:rPr>
              <a:t>получить </a:t>
            </a:r>
            <a:r>
              <a:rPr kumimoji="0" lang="ru-RU" sz="2200" i="1" dirty="0">
                <a:latin typeface="+mn-lt"/>
              </a:rPr>
              <a:t>одобрение педагогического </a:t>
            </a:r>
            <a:r>
              <a:rPr kumimoji="0" lang="ru-RU" sz="2200" i="1" dirty="0" smtClean="0">
                <a:latin typeface="+mn-lt"/>
              </a:rPr>
              <a:t>совета </a:t>
            </a:r>
            <a:r>
              <a:rPr kumimoji="0" lang="ru-RU" sz="2200" dirty="0" smtClean="0">
                <a:latin typeface="+mn-lt"/>
              </a:rPr>
              <a:t>(выписка </a:t>
            </a:r>
            <a:r>
              <a:rPr kumimoji="0" lang="ru-RU" sz="2200" dirty="0">
                <a:latin typeface="+mn-lt"/>
              </a:rPr>
              <a:t>из решения </a:t>
            </a:r>
            <a:r>
              <a:rPr kumimoji="0" lang="ru-RU" sz="2200" dirty="0" smtClean="0">
                <a:latin typeface="+mn-lt"/>
              </a:rPr>
              <a:t>совета) </a:t>
            </a:r>
          </a:p>
          <a:p>
            <a:pPr marL="342900" indent="-342900">
              <a:buFont typeface="Wingdings" pitchFamily="2" charset="2"/>
              <a:buChar char=""/>
            </a:pPr>
            <a:endParaRPr kumimoji="0" lang="ru-RU" sz="800" dirty="0">
              <a:latin typeface="+mn-lt"/>
            </a:endParaRPr>
          </a:p>
          <a:p>
            <a:pPr marL="342900" indent="-342900">
              <a:buFont typeface="Wingdings" pitchFamily="2" charset="2"/>
              <a:buChar char=""/>
            </a:pPr>
            <a:r>
              <a:rPr lang="ru-RU" sz="2200" dirty="0">
                <a:latin typeface="+mn-lt"/>
              </a:rPr>
              <a:t>м</a:t>
            </a:r>
            <a:r>
              <a:rPr kumimoji="0" lang="ru-RU" sz="2200" dirty="0" smtClean="0">
                <a:latin typeface="+mn-lt"/>
              </a:rPr>
              <a:t>атериалы оформляются </a:t>
            </a:r>
            <a:r>
              <a:rPr kumimoji="0" lang="ru-RU" sz="2200" dirty="0">
                <a:latin typeface="+mn-lt"/>
              </a:rPr>
              <a:t>в </a:t>
            </a:r>
            <a:r>
              <a:rPr kumimoji="0" lang="ru-RU" sz="2200" i="1" dirty="0">
                <a:latin typeface="+mn-lt"/>
              </a:rPr>
              <a:t>2-х </a:t>
            </a:r>
            <a:r>
              <a:rPr kumimoji="0" lang="ru-RU" sz="2200" i="1" dirty="0" smtClean="0">
                <a:latin typeface="+mn-lt"/>
              </a:rPr>
              <a:t>экземплярах</a:t>
            </a:r>
            <a:endParaRPr lang="ru-RU" sz="2200" i="1" dirty="0">
              <a:latin typeface="+mn-lt"/>
            </a:endParaRPr>
          </a:p>
          <a:p>
            <a:pPr marL="342900" indent="-342900">
              <a:buFont typeface="Wingdings" pitchFamily="2" charset="2"/>
              <a:buChar char=""/>
            </a:pPr>
            <a:endParaRPr kumimoji="0" lang="ru-RU" sz="800" dirty="0">
              <a:latin typeface="+mn-lt"/>
            </a:endParaRPr>
          </a:p>
          <a:p>
            <a:pPr marL="342900" indent="-342900">
              <a:buFont typeface="Wingdings" pitchFamily="2" charset="2"/>
              <a:buChar char=""/>
            </a:pPr>
            <a:r>
              <a:rPr lang="ru-RU" sz="2200" dirty="0">
                <a:latin typeface="+mn-lt"/>
              </a:rPr>
              <a:t>т</a:t>
            </a:r>
            <a:r>
              <a:rPr kumimoji="0" lang="ru-RU" sz="2200" dirty="0" smtClean="0">
                <a:latin typeface="+mn-lt"/>
              </a:rPr>
              <a:t>екст </a:t>
            </a:r>
            <a:r>
              <a:rPr kumimoji="0" lang="ru-RU" sz="2200" dirty="0">
                <a:latin typeface="+mn-lt"/>
              </a:rPr>
              <a:t>исполняется </a:t>
            </a:r>
            <a:r>
              <a:rPr kumimoji="0" lang="ru-RU" sz="2200" i="1" dirty="0">
                <a:latin typeface="+mn-lt"/>
              </a:rPr>
              <a:t>14 шрифтом </a:t>
            </a:r>
            <a:r>
              <a:rPr kumimoji="0" lang="ru-RU" sz="2200" dirty="0">
                <a:latin typeface="+mn-lt"/>
              </a:rPr>
              <a:t>с полуторным </a:t>
            </a:r>
            <a:r>
              <a:rPr kumimoji="0" lang="ru-RU" sz="2200" i="1" dirty="0">
                <a:latin typeface="+mn-lt"/>
              </a:rPr>
              <a:t>(1,5) </a:t>
            </a:r>
            <a:r>
              <a:rPr kumimoji="0" lang="ru-RU" sz="2200" i="1" dirty="0" smtClean="0">
                <a:latin typeface="+mn-lt"/>
              </a:rPr>
              <a:t>интервалом</a:t>
            </a:r>
            <a:r>
              <a:rPr kumimoji="0" lang="ru-RU" sz="2200" dirty="0" smtClean="0">
                <a:latin typeface="+mn-lt"/>
              </a:rPr>
              <a:t>, в </a:t>
            </a:r>
            <a:r>
              <a:rPr kumimoji="0" lang="ru-RU" sz="2200" dirty="0">
                <a:latin typeface="+mn-lt"/>
              </a:rPr>
              <a:t>тексте не допускаются сокращения, должны быть ссылки на используемую </a:t>
            </a:r>
            <a:r>
              <a:rPr kumimoji="0" lang="ru-RU" sz="2200" dirty="0" smtClean="0">
                <a:latin typeface="+mn-lt"/>
              </a:rPr>
              <a:t>литературу</a:t>
            </a:r>
            <a:endParaRPr lang="ru-RU" sz="2200" dirty="0">
              <a:latin typeface="+mn-lt"/>
            </a:endParaRPr>
          </a:p>
          <a:p>
            <a:pPr marL="342900" indent="-342900">
              <a:buFont typeface="Wingdings" pitchFamily="2" charset="2"/>
              <a:buChar char=""/>
            </a:pPr>
            <a:endParaRPr kumimoji="0" lang="ru-RU" sz="800" dirty="0">
              <a:latin typeface="+mn-lt"/>
            </a:endParaRPr>
          </a:p>
          <a:p>
            <a:pPr marL="342900" indent="-342900">
              <a:buFont typeface="Wingdings" pitchFamily="2" charset="2"/>
              <a:buChar char=""/>
            </a:pPr>
            <a:r>
              <a:rPr lang="ru-RU" sz="2200" dirty="0" smtClean="0">
                <a:latin typeface="+mn-lt"/>
              </a:rPr>
              <a:t>м</a:t>
            </a:r>
            <a:r>
              <a:rPr kumimoji="0" lang="ru-RU" sz="2200" dirty="0" smtClean="0">
                <a:latin typeface="+mn-lt"/>
              </a:rPr>
              <a:t>атериалы </a:t>
            </a:r>
            <a:r>
              <a:rPr kumimoji="0" lang="ru-RU" sz="2200" dirty="0">
                <a:latin typeface="+mn-lt"/>
              </a:rPr>
              <a:t>должны быть продублированы на электронном </a:t>
            </a:r>
            <a:r>
              <a:rPr kumimoji="0" lang="ru-RU" sz="2200" dirty="0" smtClean="0">
                <a:latin typeface="+mn-lt"/>
              </a:rPr>
              <a:t>носителе</a:t>
            </a:r>
            <a:endParaRPr lang="ru-RU" sz="2200" dirty="0">
              <a:latin typeface="+mn-lt"/>
            </a:endParaRPr>
          </a:p>
          <a:p>
            <a:pPr marL="342900" indent="-342900">
              <a:buFont typeface="Wingdings" pitchFamily="2" charset="2"/>
              <a:buChar char=""/>
            </a:pPr>
            <a:endParaRPr kumimoji="0" lang="ru-RU" sz="800" dirty="0">
              <a:latin typeface="+mn-lt"/>
            </a:endParaRPr>
          </a:p>
          <a:p>
            <a:pPr marL="342900" indent="-342900">
              <a:buFont typeface="Wingdings" pitchFamily="2" charset="2"/>
              <a:buChar char=""/>
            </a:pPr>
            <a:r>
              <a:rPr lang="ru-RU" sz="2200" dirty="0" smtClean="0">
                <a:latin typeface="+mn-lt"/>
              </a:rPr>
              <a:t>н</a:t>
            </a:r>
            <a:r>
              <a:rPr kumimoji="0" lang="ru-RU" sz="2200" dirty="0" smtClean="0">
                <a:latin typeface="+mn-lt"/>
              </a:rPr>
              <a:t>а </a:t>
            </a:r>
            <a:r>
              <a:rPr kumimoji="0" lang="ru-RU" sz="2200" dirty="0">
                <a:latin typeface="+mn-lt"/>
              </a:rPr>
              <a:t>титульном листе вверху должно быть указано </a:t>
            </a:r>
            <a:r>
              <a:rPr kumimoji="0" lang="ru-RU" sz="2200" dirty="0" smtClean="0">
                <a:latin typeface="+mn-lt"/>
              </a:rPr>
              <a:t>образовательное учреждение; </a:t>
            </a:r>
            <a:r>
              <a:rPr kumimoji="0" lang="ru-RU" sz="2200" dirty="0">
                <a:latin typeface="+mn-lt"/>
              </a:rPr>
              <a:t>по центру – название материалов, автор (Ф.И.О. полностью), его должность, адрес, контактный телефон; внизу – год оформления </a:t>
            </a:r>
            <a:r>
              <a:rPr kumimoji="0" lang="ru-RU" sz="2200" dirty="0" smtClean="0">
                <a:latin typeface="+mn-lt"/>
              </a:rPr>
              <a:t>материалов</a:t>
            </a:r>
          </a:p>
          <a:p>
            <a:r>
              <a:rPr kumimoji="0" lang="ru-RU" sz="800" dirty="0" smtClean="0">
                <a:latin typeface="+mn-lt"/>
              </a:rPr>
              <a:t> </a:t>
            </a:r>
            <a:endParaRPr kumimoji="0" lang="ru-RU" sz="800" dirty="0">
              <a:latin typeface="+mn-lt"/>
            </a:endParaRPr>
          </a:p>
          <a:p>
            <a:pPr marL="342900" indent="-342900">
              <a:buFont typeface="Wingdings" pitchFamily="2" charset="2"/>
              <a:buChar char=""/>
            </a:pPr>
            <a:r>
              <a:rPr lang="ru-RU" sz="2200" dirty="0" smtClean="0">
                <a:latin typeface="+mn-lt"/>
              </a:rPr>
              <a:t>м</a:t>
            </a:r>
            <a:r>
              <a:rPr kumimoji="0" lang="ru-RU" sz="2200" dirty="0" smtClean="0">
                <a:latin typeface="+mn-lt"/>
              </a:rPr>
              <a:t>атериалы </a:t>
            </a:r>
            <a:r>
              <a:rPr kumimoji="0" lang="ru-RU" sz="2200" dirty="0">
                <a:latin typeface="+mn-lt"/>
              </a:rPr>
              <a:t>должны быть подписаны </a:t>
            </a:r>
            <a:r>
              <a:rPr kumimoji="0" lang="ru-RU" sz="2200" dirty="0" smtClean="0">
                <a:latin typeface="+mn-lt"/>
              </a:rPr>
              <a:t>авторами</a:t>
            </a:r>
          </a:p>
          <a:p>
            <a:pPr marL="342900" indent="-342900">
              <a:buFont typeface="Wingdings" pitchFamily="2" charset="2"/>
              <a:buChar char=""/>
            </a:pPr>
            <a:r>
              <a:rPr lang="ru-RU" sz="2200" dirty="0" smtClean="0">
                <a:latin typeface="+mn-lt"/>
              </a:rPr>
              <a:t>должна быть рецензия </a:t>
            </a:r>
            <a:endParaRPr kumimoji="0" lang="ru-RU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457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142" name="Text Box 75"/>
          <p:cNvSpPr txBox="1">
            <a:spLocks noChangeArrowheads="1"/>
          </p:cNvSpPr>
          <p:nvPr/>
        </p:nvSpPr>
        <p:spPr bwMode="auto">
          <a:xfrm>
            <a:off x="659451" y="2140846"/>
            <a:ext cx="192725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к</a:t>
            </a:r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оллективный 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п</a:t>
            </a:r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росмотр </a:t>
            </a:r>
            <a:endParaRPr lang="en-US" sz="2000" dirty="0">
              <a:solidFill>
                <a:srgbClr val="000000"/>
              </a:solidFill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143" name="Text Box 75"/>
          <p:cNvSpPr txBox="1">
            <a:spLocks noChangeArrowheads="1"/>
          </p:cNvSpPr>
          <p:nvPr/>
        </p:nvSpPr>
        <p:spPr bwMode="auto">
          <a:xfrm>
            <a:off x="5361138" y="979495"/>
            <a:ext cx="290406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школа передового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педагогического опыта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(ШППО)</a:t>
            </a:r>
          </a:p>
        </p:txBody>
      </p:sp>
      <p:sp>
        <p:nvSpPr>
          <p:cNvPr id="107" name="AutoShape 64"/>
          <p:cNvSpPr>
            <a:spLocks noChangeArrowheads="1"/>
          </p:cNvSpPr>
          <p:nvPr/>
        </p:nvSpPr>
        <p:spPr bwMode="gray">
          <a:xfrm rot="18524678">
            <a:off x="4653862" y="2417998"/>
            <a:ext cx="923411" cy="33679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8" name="AutoShape 65"/>
          <p:cNvSpPr>
            <a:spLocks noChangeArrowheads="1"/>
          </p:cNvSpPr>
          <p:nvPr/>
        </p:nvSpPr>
        <p:spPr bwMode="gray">
          <a:xfrm rot="4667622">
            <a:off x="4296488" y="5050354"/>
            <a:ext cx="923410" cy="33679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0" name="AutoShape 67"/>
          <p:cNvSpPr>
            <a:spLocks noChangeArrowheads="1"/>
          </p:cNvSpPr>
          <p:nvPr/>
        </p:nvSpPr>
        <p:spPr bwMode="gray">
          <a:xfrm rot="7935022">
            <a:off x="3188249" y="4901398"/>
            <a:ext cx="923411" cy="33679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1" name="AutoShape 68"/>
          <p:cNvSpPr>
            <a:spLocks noChangeArrowheads="1"/>
          </p:cNvSpPr>
          <p:nvPr/>
        </p:nvSpPr>
        <p:spPr bwMode="gray">
          <a:xfrm rot="1298468">
            <a:off x="5224214" y="4405172"/>
            <a:ext cx="923410" cy="33679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3" name="Oval 70"/>
          <p:cNvSpPr>
            <a:spLocks noChangeArrowheads="1"/>
          </p:cNvSpPr>
          <p:nvPr/>
        </p:nvSpPr>
        <p:spPr bwMode="gray">
          <a:xfrm>
            <a:off x="2223202" y="1671313"/>
            <a:ext cx="4363531" cy="4365380"/>
          </a:xfrm>
          <a:prstGeom prst="ellipse">
            <a:avLst/>
          </a:prstGeom>
          <a:noFill/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4" name="Oval 72"/>
          <p:cNvSpPr>
            <a:spLocks noChangeArrowheads="1"/>
          </p:cNvSpPr>
          <p:nvPr/>
        </p:nvSpPr>
        <p:spPr bwMode="gray">
          <a:xfrm>
            <a:off x="4726846" y="5745236"/>
            <a:ext cx="420069" cy="420068"/>
          </a:xfrm>
          <a:prstGeom prst="ellipse">
            <a:avLst/>
          </a:prstGeom>
          <a:gradFill rotWithShape="1">
            <a:gsLst>
              <a:gs pos="0">
                <a:srgbClr val="4DC9B1"/>
              </a:gs>
              <a:gs pos="100000">
                <a:srgbClr val="4DC9B1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6" name="Text Box 75"/>
          <p:cNvSpPr txBox="1">
            <a:spLocks noChangeArrowheads="1"/>
          </p:cNvSpPr>
          <p:nvPr/>
        </p:nvSpPr>
        <p:spPr bwMode="auto">
          <a:xfrm>
            <a:off x="2230441" y="861730"/>
            <a:ext cx="292522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в</a:t>
            </a:r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ыступление на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педагогическом совете</a:t>
            </a:r>
            <a:endParaRPr lang="en-US" sz="2000" dirty="0">
              <a:solidFill>
                <a:srgbClr val="000000"/>
              </a:solidFill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121" name="Oval 81"/>
          <p:cNvSpPr>
            <a:spLocks noChangeArrowheads="1"/>
          </p:cNvSpPr>
          <p:nvPr/>
        </p:nvSpPr>
        <p:spPr bwMode="gray">
          <a:xfrm>
            <a:off x="6312172" y="3024960"/>
            <a:ext cx="420068" cy="420069"/>
          </a:xfrm>
          <a:prstGeom prst="ellipse">
            <a:avLst/>
          </a:prstGeom>
          <a:gradFill rotWithShape="1">
            <a:gsLst>
              <a:gs pos="0">
                <a:srgbClr val="CB90EC"/>
              </a:gs>
              <a:gs pos="100000">
                <a:srgbClr val="CB90EC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" name="Oval 84"/>
          <p:cNvSpPr>
            <a:spLocks noChangeArrowheads="1"/>
          </p:cNvSpPr>
          <p:nvPr/>
        </p:nvSpPr>
        <p:spPr bwMode="gray">
          <a:xfrm>
            <a:off x="5394148" y="1771889"/>
            <a:ext cx="420068" cy="420069"/>
          </a:xfrm>
          <a:prstGeom prst="ellipse">
            <a:avLst/>
          </a:prstGeom>
          <a:gradFill rotWithShape="1">
            <a:gsLst>
              <a:gs pos="0">
                <a:srgbClr val="6699FF"/>
              </a:gs>
              <a:gs pos="100000">
                <a:srgbClr val="6699FF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" name="Oval 87"/>
          <p:cNvSpPr>
            <a:spLocks noChangeArrowheads="1"/>
          </p:cNvSpPr>
          <p:nvPr/>
        </p:nvSpPr>
        <p:spPr bwMode="gray">
          <a:xfrm>
            <a:off x="3933116" y="1533447"/>
            <a:ext cx="420068" cy="420069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4" name="Oval 90"/>
          <p:cNvSpPr>
            <a:spLocks noChangeArrowheads="1"/>
          </p:cNvSpPr>
          <p:nvPr/>
        </p:nvSpPr>
        <p:spPr bwMode="gray">
          <a:xfrm>
            <a:off x="2460307" y="2363209"/>
            <a:ext cx="420068" cy="420069"/>
          </a:xfrm>
          <a:prstGeom prst="ellipse">
            <a:avLst/>
          </a:prstGeom>
          <a:gradFill rotWithShape="1">
            <a:gsLst>
              <a:gs pos="0">
                <a:srgbClr val="EDD947"/>
              </a:gs>
              <a:gs pos="100000">
                <a:srgbClr val="EDD947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25" name="Oval 93"/>
          <p:cNvSpPr>
            <a:spLocks noChangeArrowheads="1"/>
          </p:cNvSpPr>
          <p:nvPr/>
        </p:nvSpPr>
        <p:spPr bwMode="gray">
          <a:xfrm>
            <a:off x="2013168" y="3945035"/>
            <a:ext cx="420068" cy="420069"/>
          </a:xfrm>
          <a:prstGeom prst="ellipse">
            <a:avLst/>
          </a:prstGeom>
          <a:gradFill rotWithShape="1">
            <a:gsLst>
              <a:gs pos="0">
                <a:srgbClr val="82B820"/>
              </a:gs>
              <a:gs pos="100000">
                <a:srgbClr val="82B820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26" name="Group 95"/>
          <p:cNvGrpSpPr>
            <a:grpSpLocks/>
          </p:cNvGrpSpPr>
          <p:nvPr/>
        </p:nvGrpSpPr>
        <p:grpSpPr bwMode="auto">
          <a:xfrm>
            <a:off x="3139210" y="2618780"/>
            <a:ext cx="2518561" cy="2518559"/>
            <a:chOff x="2238" y="1769"/>
            <a:chExt cx="1361" cy="1361"/>
          </a:xfrm>
        </p:grpSpPr>
        <p:sp>
          <p:nvSpPr>
            <p:cNvPr id="127" name="Oval 96"/>
            <p:cNvSpPr>
              <a:spLocks noChangeArrowheads="1"/>
            </p:cNvSpPr>
            <p:nvPr/>
          </p:nvSpPr>
          <p:spPr bwMode="gray">
            <a:xfrm>
              <a:off x="2238" y="1769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tint val="42353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tint val="42353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28" name="Oval 97"/>
            <p:cNvSpPr>
              <a:spLocks noChangeArrowheads="1"/>
            </p:cNvSpPr>
            <p:nvPr/>
          </p:nvSpPr>
          <p:spPr bwMode="gray">
            <a:xfrm>
              <a:off x="2327" y="1858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shade val="54118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29" name="Oval 98"/>
            <p:cNvSpPr>
              <a:spLocks noChangeArrowheads="1"/>
            </p:cNvSpPr>
            <p:nvPr/>
          </p:nvSpPr>
          <p:spPr bwMode="gray">
            <a:xfrm>
              <a:off x="2328" y="1860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shade val="63529"/>
                    <a:invGamma/>
                  </a:srgbClr>
                </a:gs>
                <a:gs pos="100000">
                  <a:srgbClr val="0099CC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30" name="Oval 99"/>
            <p:cNvSpPr>
              <a:spLocks noChangeArrowheads="1"/>
            </p:cNvSpPr>
            <p:nvPr/>
          </p:nvSpPr>
          <p:spPr bwMode="gray">
            <a:xfrm>
              <a:off x="2391" y="1917"/>
              <a:ext cx="1065" cy="106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31" name="Group 100"/>
            <p:cNvGrpSpPr>
              <a:grpSpLocks/>
            </p:cNvGrpSpPr>
            <p:nvPr/>
          </p:nvGrpSpPr>
          <p:grpSpPr bwMode="auto">
            <a:xfrm>
              <a:off x="2410" y="1929"/>
              <a:ext cx="1031" cy="1031"/>
              <a:chOff x="4166" y="1706"/>
              <a:chExt cx="1252" cy="1252"/>
            </a:xfrm>
          </p:grpSpPr>
          <p:sp>
            <p:nvSpPr>
              <p:cNvPr id="133" name="Oval 101"/>
              <p:cNvSpPr>
                <a:spLocks noChangeArrowheads="1"/>
              </p:cNvSpPr>
              <p:nvPr/>
            </p:nvSpPr>
            <p:spPr bwMode="auto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34" name="Oval 102"/>
              <p:cNvSpPr>
                <a:spLocks noChangeArrowheads="1"/>
              </p:cNvSpPr>
              <p:nvPr/>
            </p:nvSpPr>
            <p:spPr bwMode="auto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35" name="Oval 103"/>
              <p:cNvSpPr>
                <a:spLocks noChangeArrowheads="1"/>
              </p:cNvSpPr>
              <p:nvPr/>
            </p:nvSpPr>
            <p:spPr bwMode="auto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36" name="Oval 104"/>
              <p:cNvSpPr>
                <a:spLocks noChangeArrowheads="1"/>
              </p:cNvSpPr>
              <p:nvPr/>
            </p:nvSpPr>
            <p:spPr bwMode="auto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140" name="AutoShape 68"/>
          <p:cNvSpPr>
            <a:spLocks noChangeArrowheads="1"/>
          </p:cNvSpPr>
          <p:nvPr/>
        </p:nvSpPr>
        <p:spPr bwMode="gray">
          <a:xfrm rot="20711637">
            <a:off x="5319784" y="3270190"/>
            <a:ext cx="923410" cy="33679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1" name="AutoShape 64"/>
          <p:cNvSpPr>
            <a:spLocks noChangeArrowheads="1"/>
          </p:cNvSpPr>
          <p:nvPr/>
        </p:nvSpPr>
        <p:spPr bwMode="gray">
          <a:xfrm rot="15945911">
            <a:off x="3774635" y="2306559"/>
            <a:ext cx="923411" cy="33679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" name="AutoShape 69"/>
          <p:cNvSpPr>
            <a:spLocks noChangeArrowheads="1"/>
          </p:cNvSpPr>
          <p:nvPr/>
        </p:nvSpPr>
        <p:spPr bwMode="gray">
          <a:xfrm rot="10100127">
            <a:off x="2533552" y="3858012"/>
            <a:ext cx="1006684" cy="33679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9" name="AutoShape 66"/>
          <p:cNvSpPr>
            <a:spLocks noChangeArrowheads="1"/>
          </p:cNvSpPr>
          <p:nvPr/>
        </p:nvSpPr>
        <p:spPr bwMode="gray">
          <a:xfrm rot="12990889">
            <a:off x="2823468" y="2852882"/>
            <a:ext cx="923411" cy="33679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8" name="Oval 87"/>
          <p:cNvSpPr>
            <a:spLocks noChangeArrowheads="1"/>
          </p:cNvSpPr>
          <p:nvPr/>
        </p:nvSpPr>
        <p:spPr bwMode="gray">
          <a:xfrm>
            <a:off x="6088737" y="4678762"/>
            <a:ext cx="420068" cy="420069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9" name="Oval 84"/>
          <p:cNvSpPr>
            <a:spLocks noChangeArrowheads="1"/>
          </p:cNvSpPr>
          <p:nvPr/>
        </p:nvSpPr>
        <p:spPr bwMode="gray">
          <a:xfrm>
            <a:off x="2895649" y="5442087"/>
            <a:ext cx="420068" cy="420069"/>
          </a:xfrm>
          <a:prstGeom prst="ellipse">
            <a:avLst/>
          </a:prstGeom>
          <a:gradFill rotWithShape="1">
            <a:gsLst>
              <a:gs pos="0">
                <a:srgbClr val="6699FF"/>
              </a:gs>
              <a:gs pos="100000">
                <a:srgbClr val="6699FF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8" name="Text Box 75"/>
          <p:cNvSpPr txBox="1">
            <a:spLocks noChangeArrowheads="1"/>
          </p:cNvSpPr>
          <p:nvPr/>
        </p:nvSpPr>
        <p:spPr bwMode="auto">
          <a:xfrm>
            <a:off x="6777015" y="2868748"/>
            <a:ext cx="177965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м</a:t>
            </a:r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астер-класс</a:t>
            </a:r>
          </a:p>
        </p:txBody>
      </p:sp>
      <p:sp>
        <p:nvSpPr>
          <p:cNvPr id="149" name="Text Box 75"/>
          <p:cNvSpPr txBox="1">
            <a:spLocks noChangeArrowheads="1"/>
          </p:cNvSpPr>
          <p:nvPr/>
        </p:nvSpPr>
        <p:spPr bwMode="auto">
          <a:xfrm>
            <a:off x="6601848" y="4531039"/>
            <a:ext cx="2096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показ-панорама</a:t>
            </a:r>
          </a:p>
        </p:txBody>
      </p:sp>
      <p:sp>
        <p:nvSpPr>
          <p:cNvPr id="150" name="Text Box 75"/>
          <p:cNvSpPr txBox="1">
            <a:spLocks noChangeArrowheads="1"/>
          </p:cNvSpPr>
          <p:nvPr/>
        </p:nvSpPr>
        <p:spPr bwMode="auto">
          <a:xfrm>
            <a:off x="5044053" y="5955270"/>
            <a:ext cx="290406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ж</a:t>
            </a:r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урнал передового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педагогического опыта</a:t>
            </a:r>
          </a:p>
        </p:txBody>
      </p:sp>
      <p:sp>
        <p:nvSpPr>
          <p:cNvPr id="151" name="Text Box 75"/>
          <p:cNvSpPr txBox="1">
            <a:spLocks noChangeArrowheads="1"/>
          </p:cNvSpPr>
          <p:nvPr/>
        </p:nvSpPr>
        <p:spPr bwMode="auto">
          <a:xfrm>
            <a:off x="549222" y="5862200"/>
            <a:ext cx="355655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п</a:t>
            </a:r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редставление материалов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в методическом кабинете</a:t>
            </a:r>
          </a:p>
        </p:txBody>
      </p:sp>
      <p:sp>
        <p:nvSpPr>
          <p:cNvPr id="182" name="Text Box 75"/>
          <p:cNvSpPr txBox="1">
            <a:spLocks noChangeArrowheads="1"/>
          </p:cNvSpPr>
          <p:nvPr/>
        </p:nvSpPr>
        <p:spPr bwMode="auto">
          <a:xfrm>
            <a:off x="86641" y="3813184"/>
            <a:ext cx="221002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т</a:t>
            </a:r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ворческий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отчет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«Педагогическая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effectLst>
                  <a:innerShdw blurRad="114300">
                    <a:prstClr val="black"/>
                  </a:innerShdw>
                </a:effectLst>
              </a:rPr>
              <a:t> копилка» </a:t>
            </a:r>
            <a:endParaRPr lang="en-US" sz="2000" dirty="0">
              <a:solidFill>
                <a:srgbClr val="000000"/>
              </a:solidFill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183" name="Text Box 22"/>
          <p:cNvSpPr txBox="1">
            <a:spLocks noChangeArrowheads="1"/>
          </p:cNvSpPr>
          <p:nvPr/>
        </p:nvSpPr>
        <p:spPr bwMode="auto">
          <a:xfrm>
            <a:off x="3131840" y="3212976"/>
            <a:ext cx="2517741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формы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представления</a:t>
            </a:r>
          </a:p>
          <a:p>
            <a:pPr algn="ctr"/>
            <a:r>
              <a:rPr lang="ru-RU" sz="2400" b="1" dirty="0" err="1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пед.опыта</a:t>
            </a:r>
            <a:endParaRPr lang="ru-RU" sz="2400" b="1" dirty="0" smtClean="0">
              <a:solidFill>
                <a:srgbClr val="0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pPr algn="ctr"/>
            <a:r>
              <a:rPr lang="ru-RU" sz="1600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(где?)</a:t>
            </a:r>
            <a:endParaRPr lang="en-US" sz="1600" dirty="0">
              <a:solidFill>
                <a:srgbClr val="0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09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81" name="Oval 2"/>
          <p:cNvSpPr>
            <a:spLocks noChangeArrowheads="1"/>
          </p:cNvSpPr>
          <p:nvPr/>
        </p:nvSpPr>
        <p:spPr bwMode="gray">
          <a:xfrm>
            <a:off x="2590800" y="2133600"/>
            <a:ext cx="4038600" cy="39624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83" name="Oval 5"/>
          <p:cNvSpPr>
            <a:spLocks noChangeArrowheads="1"/>
          </p:cNvSpPr>
          <p:nvPr/>
        </p:nvSpPr>
        <p:spPr bwMode="gray">
          <a:xfrm>
            <a:off x="3581400" y="3124200"/>
            <a:ext cx="2057400" cy="21336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grpSp>
        <p:nvGrpSpPr>
          <p:cNvPr id="86" name="Group 8"/>
          <p:cNvGrpSpPr>
            <a:grpSpLocks/>
          </p:cNvGrpSpPr>
          <p:nvPr/>
        </p:nvGrpSpPr>
        <p:grpSpPr bwMode="auto">
          <a:xfrm>
            <a:off x="3478213" y="2006599"/>
            <a:ext cx="685800" cy="658813"/>
            <a:chOff x="2640" y="1088"/>
            <a:chExt cx="432" cy="415"/>
          </a:xfrm>
        </p:grpSpPr>
        <p:grpSp>
          <p:nvGrpSpPr>
            <p:cNvPr id="87" name="Group 9"/>
            <p:cNvGrpSpPr>
              <a:grpSpLocks/>
            </p:cNvGrpSpPr>
            <p:nvPr/>
          </p:nvGrpSpPr>
          <p:grpSpPr bwMode="auto">
            <a:xfrm>
              <a:off x="2640" y="1088"/>
              <a:ext cx="432" cy="415"/>
              <a:chOff x="2016" y="1920"/>
              <a:chExt cx="1680" cy="1680"/>
            </a:xfrm>
          </p:grpSpPr>
          <p:sp>
            <p:nvSpPr>
              <p:cNvPr id="89" name="Oval 1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FF66"/>
                  </a:gs>
                  <a:gs pos="100000">
                    <a:srgbClr val="FFFF66">
                      <a:gamma/>
                      <a:shade val="42353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0" name="Freeform 1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FF6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8" name="Text Box 12"/>
            <p:cNvSpPr txBox="1">
              <a:spLocks noChangeArrowheads="1"/>
            </p:cNvSpPr>
            <p:nvPr/>
          </p:nvSpPr>
          <p:spPr bwMode="gray">
            <a:xfrm>
              <a:off x="2734" y="1152"/>
              <a:ext cx="26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ln>
                    <a:solidFill>
                      <a:schemeClr val="tx1"/>
                    </a:solidFill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Б</a:t>
              </a:r>
              <a:endParaRPr lang="en-US" sz="2400" b="1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91" name="Group 16"/>
          <p:cNvGrpSpPr>
            <a:grpSpLocks/>
          </p:cNvGrpSpPr>
          <p:nvPr/>
        </p:nvGrpSpPr>
        <p:grpSpPr bwMode="auto">
          <a:xfrm>
            <a:off x="3022104" y="5407496"/>
            <a:ext cx="685800" cy="685800"/>
            <a:chOff x="1824" y="3357"/>
            <a:chExt cx="432" cy="432"/>
          </a:xfrm>
        </p:grpSpPr>
        <p:grpSp>
          <p:nvGrpSpPr>
            <p:cNvPr id="92" name="Group 17"/>
            <p:cNvGrpSpPr>
              <a:grpSpLocks/>
            </p:cNvGrpSpPr>
            <p:nvPr/>
          </p:nvGrpSpPr>
          <p:grpSpPr bwMode="auto">
            <a:xfrm>
              <a:off x="1824" y="3357"/>
              <a:ext cx="432" cy="432"/>
              <a:chOff x="2016" y="1920"/>
              <a:chExt cx="1680" cy="1680"/>
            </a:xfrm>
          </p:grpSpPr>
          <p:sp>
            <p:nvSpPr>
              <p:cNvPr id="94" name="Oval 18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33CCCC"/>
                  </a:gs>
                  <a:gs pos="100000">
                    <a:srgbClr val="33CCCC">
                      <a:gamma/>
                      <a:shade val="24314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5" name="Freeform 19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33CCC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3" name="Text Box 20"/>
            <p:cNvSpPr txBox="1">
              <a:spLocks noChangeArrowheads="1"/>
            </p:cNvSpPr>
            <p:nvPr/>
          </p:nvSpPr>
          <p:spPr bwMode="gray">
            <a:xfrm>
              <a:off x="1911" y="3438"/>
              <a:ext cx="24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ln>
                    <a:solidFill>
                      <a:schemeClr val="tx1"/>
                    </a:solidFill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Е</a:t>
              </a:r>
              <a:endParaRPr lang="en-US" sz="2400" b="1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96" name="Group 21"/>
          <p:cNvGrpSpPr>
            <a:grpSpLocks/>
          </p:cNvGrpSpPr>
          <p:nvPr/>
        </p:nvGrpSpPr>
        <p:grpSpPr bwMode="auto">
          <a:xfrm>
            <a:off x="5401543" y="2159198"/>
            <a:ext cx="682625" cy="693738"/>
            <a:chOff x="3938" y="1968"/>
            <a:chExt cx="430" cy="437"/>
          </a:xfrm>
        </p:grpSpPr>
        <p:grpSp>
          <p:nvGrpSpPr>
            <p:cNvPr id="97" name="Group 22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99" name="Oval 2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4996E3"/>
                  </a:gs>
                  <a:gs pos="100000">
                    <a:srgbClr val="4996E3">
                      <a:gamma/>
                      <a:shade val="4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" name="Freeform 2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66A7E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8" name="Text Box 25"/>
            <p:cNvSpPr txBox="1">
              <a:spLocks noChangeArrowheads="1"/>
            </p:cNvSpPr>
            <p:nvPr/>
          </p:nvSpPr>
          <p:spPr bwMode="gray">
            <a:xfrm>
              <a:off x="4020" y="2028"/>
              <a:ext cx="26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ln>
                    <a:solidFill>
                      <a:schemeClr val="tx1"/>
                    </a:solidFill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В</a:t>
              </a:r>
              <a:endParaRPr lang="en-US" sz="2400" b="1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1" name="Group 26"/>
          <p:cNvGrpSpPr>
            <a:grpSpLocks/>
          </p:cNvGrpSpPr>
          <p:nvPr/>
        </p:nvGrpSpPr>
        <p:grpSpPr bwMode="auto">
          <a:xfrm>
            <a:off x="6259285" y="3814812"/>
            <a:ext cx="654050" cy="622300"/>
            <a:chOff x="3552" y="3339"/>
            <a:chExt cx="412" cy="392"/>
          </a:xfrm>
        </p:grpSpPr>
        <p:grpSp>
          <p:nvGrpSpPr>
            <p:cNvPr id="102" name="Group 27"/>
            <p:cNvGrpSpPr>
              <a:grpSpLocks/>
            </p:cNvGrpSpPr>
            <p:nvPr/>
          </p:nvGrpSpPr>
          <p:grpSpPr bwMode="auto">
            <a:xfrm>
              <a:off x="3552" y="3339"/>
              <a:ext cx="412" cy="392"/>
              <a:chOff x="2016" y="1920"/>
              <a:chExt cx="1680" cy="1680"/>
            </a:xfrm>
          </p:grpSpPr>
          <p:sp>
            <p:nvSpPr>
              <p:cNvPr id="104" name="Oval 28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shade val="4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" name="Freeform 29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339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3" name="Text Box 30"/>
            <p:cNvSpPr txBox="1">
              <a:spLocks noChangeArrowheads="1"/>
            </p:cNvSpPr>
            <p:nvPr/>
          </p:nvSpPr>
          <p:spPr bwMode="gray">
            <a:xfrm>
              <a:off x="3651" y="3390"/>
              <a:ext cx="2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ln>
                    <a:solidFill>
                      <a:schemeClr val="tx1"/>
                    </a:solidFill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Г</a:t>
              </a:r>
              <a:endParaRPr lang="en-US" sz="2400" b="1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6" name="Group 31"/>
          <p:cNvGrpSpPr>
            <a:grpSpLocks/>
          </p:cNvGrpSpPr>
          <p:nvPr/>
        </p:nvGrpSpPr>
        <p:grpSpPr bwMode="auto">
          <a:xfrm>
            <a:off x="2267744" y="3463280"/>
            <a:ext cx="685800" cy="685800"/>
            <a:chOff x="1488" y="1968"/>
            <a:chExt cx="432" cy="432"/>
          </a:xfrm>
        </p:grpSpPr>
        <p:grpSp>
          <p:nvGrpSpPr>
            <p:cNvPr id="107" name="Group 32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109" name="Oval 3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5490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" name="Freeform 3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8" name="Text Box 35"/>
            <p:cNvSpPr txBox="1">
              <a:spLocks noChangeArrowheads="1"/>
            </p:cNvSpPr>
            <p:nvPr/>
          </p:nvSpPr>
          <p:spPr bwMode="gray">
            <a:xfrm>
              <a:off x="1580" y="2016"/>
              <a:ext cx="2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ln>
                    <a:solidFill>
                      <a:schemeClr val="tx1"/>
                    </a:solidFill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А</a:t>
              </a:r>
              <a:endParaRPr lang="en-US" sz="2400" b="1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11" name="Text Box 46"/>
          <p:cNvSpPr txBox="1">
            <a:spLocks noChangeArrowheads="1"/>
          </p:cNvSpPr>
          <p:nvPr/>
        </p:nvSpPr>
        <p:spPr bwMode="auto">
          <a:xfrm>
            <a:off x="683568" y="3212976"/>
            <a:ext cx="16561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</a:rPr>
              <a:t>Реферат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14300">
                  <a:prstClr val="black"/>
                </a:innerShdw>
              </a:effectLst>
              <a:latin typeface="+mn-lt"/>
            </a:endParaRPr>
          </a:p>
        </p:txBody>
      </p:sp>
      <p:sp>
        <p:nvSpPr>
          <p:cNvPr id="112" name="Text Box 47"/>
          <p:cNvSpPr txBox="1">
            <a:spLocks noChangeArrowheads="1"/>
          </p:cNvSpPr>
          <p:nvPr/>
        </p:nvSpPr>
        <p:spPr bwMode="auto">
          <a:xfrm>
            <a:off x="971600" y="1026129"/>
            <a:ext cx="3528392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Отчет о </a:t>
            </a:r>
          </a:p>
          <a:p>
            <a:pPr algn="ct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п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роделанной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работе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13" name="Text Box 48"/>
          <p:cNvSpPr txBox="1">
            <a:spLocks noChangeArrowheads="1"/>
          </p:cNvSpPr>
          <p:nvPr/>
        </p:nvSpPr>
        <p:spPr bwMode="auto">
          <a:xfrm>
            <a:off x="5616602" y="1213021"/>
            <a:ext cx="259346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</a:rPr>
              <a:t>Доклад о проделанной работе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14300">
                  <a:prstClr val="black"/>
                </a:innerShdw>
              </a:effectLst>
              <a:latin typeface="+mn-lt"/>
            </a:endParaRPr>
          </a:p>
        </p:txBody>
      </p:sp>
      <p:sp>
        <p:nvSpPr>
          <p:cNvPr id="114" name="Text Box 49"/>
          <p:cNvSpPr txBox="1">
            <a:spLocks noChangeArrowheads="1"/>
          </p:cNvSpPr>
          <p:nvPr/>
        </p:nvSpPr>
        <p:spPr bwMode="auto">
          <a:xfrm>
            <a:off x="323528" y="5301208"/>
            <a:ext cx="257207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</a:rPr>
              <a:t>Методическое пособие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14300">
                  <a:prstClr val="black"/>
                </a:innerShdw>
              </a:effectLst>
              <a:latin typeface="+mn-lt"/>
            </a:endParaRPr>
          </a:p>
        </p:txBody>
      </p:sp>
      <p:sp>
        <p:nvSpPr>
          <p:cNvPr id="115" name="Text Box 50"/>
          <p:cNvSpPr txBox="1">
            <a:spLocks noChangeArrowheads="1"/>
          </p:cNvSpPr>
          <p:nvPr/>
        </p:nvSpPr>
        <p:spPr bwMode="auto">
          <a:xfrm>
            <a:off x="6324600" y="5562600"/>
            <a:ext cx="1905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</a:rPr>
              <a:t>Статья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14300">
                  <a:prstClr val="black"/>
                </a:innerShdw>
              </a:effectLst>
              <a:latin typeface="+mn-lt"/>
            </a:endParaRPr>
          </a:p>
        </p:txBody>
      </p:sp>
      <p:sp>
        <p:nvSpPr>
          <p:cNvPr id="116" name="Text Box 22"/>
          <p:cNvSpPr txBox="1">
            <a:spLocks noChangeArrowheads="1"/>
          </p:cNvSpPr>
          <p:nvPr/>
        </p:nvSpPr>
        <p:spPr bwMode="auto">
          <a:xfrm>
            <a:off x="3527420" y="3596823"/>
            <a:ext cx="2153858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Варианты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о</a:t>
            </a:r>
            <a:r>
              <a:rPr lang="ru-RU" sz="2400" b="1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формления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р</a:t>
            </a:r>
            <a:r>
              <a:rPr lang="ru-RU" sz="2400" b="1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аботы</a:t>
            </a:r>
          </a:p>
          <a:p>
            <a:pPr algn="ctr"/>
            <a:r>
              <a:rPr lang="ru-RU" sz="1600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(как?)</a:t>
            </a:r>
            <a:endParaRPr lang="en-US" sz="1600" dirty="0">
              <a:solidFill>
                <a:srgbClr val="0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36" name="Group 8"/>
          <p:cNvGrpSpPr>
            <a:grpSpLocks/>
          </p:cNvGrpSpPr>
          <p:nvPr/>
        </p:nvGrpSpPr>
        <p:grpSpPr bwMode="auto">
          <a:xfrm>
            <a:off x="5173708" y="5533986"/>
            <a:ext cx="685800" cy="658813"/>
            <a:chOff x="2640" y="1088"/>
            <a:chExt cx="432" cy="415"/>
          </a:xfrm>
        </p:grpSpPr>
        <p:grpSp>
          <p:nvGrpSpPr>
            <p:cNvPr id="37" name="Group 9"/>
            <p:cNvGrpSpPr>
              <a:grpSpLocks/>
            </p:cNvGrpSpPr>
            <p:nvPr/>
          </p:nvGrpSpPr>
          <p:grpSpPr bwMode="auto">
            <a:xfrm>
              <a:off x="2640" y="1088"/>
              <a:ext cx="432" cy="415"/>
              <a:chOff x="2016" y="1920"/>
              <a:chExt cx="1680" cy="1680"/>
            </a:xfrm>
          </p:grpSpPr>
          <p:sp>
            <p:nvSpPr>
              <p:cNvPr id="39" name="Oval 1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FF66"/>
                  </a:gs>
                  <a:gs pos="100000">
                    <a:srgbClr val="FFFF66">
                      <a:gamma/>
                      <a:shade val="42353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0" name="Freeform 1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FF6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8" name="Text Box 12"/>
            <p:cNvSpPr txBox="1">
              <a:spLocks noChangeArrowheads="1"/>
            </p:cNvSpPr>
            <p:nvPr/>
          </p:nvSpPr>
          <p:spPr bwMode="gray">
            <a:xfrm>
              <a:off x="2734" y="1152"/>
              <a:ext cx="2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ln>
                    <a:solidFill>
                      <a:schemeClr val="tx1"/>
                    </a:solidFill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Д</a:t>
              </a:r>
              <a:endParaRPr lang="en-US" sz="2400" b="1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41" name="Text Box 50"/>
          <p:cNvSpPr txBox="1">
            <a:spLocks noChangeArrowheads="1"/>
          </p:cNvSpPr>
          <p:nvPr/>
        </p:nvSpPr>
        <p:spPr bwMode="auto">
          <a:xfrm>
            <a:off x="7092280" y="3653129"/>
            <a:ext cx="1905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</a:rPr>
              <a:t>Проект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14300">
                  <a:prstClr val="black"/>
                </a:inn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108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323529" y="1857096"/>
            <a:ext cx="8424936" cy="4020176"/>
            <a:chOff x="755576" y="1855440"/>
            <a:chExt cx="7824788" cy="3733800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gray">
            <a:xfrm>
              <a:off x="5608564" y="2693640"/>
              <a:ext cx="2971800" cy="2895600"/>
            </a:xfrm>
            <a:prstGeom prst="chevron">
              <a:avLst>
                <a:gd name="adj" fmla="val 17842"/>
              </a:avLst>
            </a:prstGeom>
            <a:gradFill rotWithShape="1">
              <a:gsLst>
                <a:gs pos="0">
                  <a:srgbClr val="EC6636">
                    <a:gamma/>
                    <a:shade val="46275"/>
                    <a:invGamma/>
                  </a:srgbClr>
                </a:gs>
                <a:gs pos="50000">
                  <a:srgbClr val="EC6636"/>
                </a:gs>
                <a:gs pos="100000">
                  <a:srgbClr val="EC6636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3117776" y="2693640"/>
              <a:ext cx="2990850" cy="2895600"/>
            </a:xfrm>
            <a:prstGeom prst="chevron">
              <a:avLst>
                <a:gd name="adj" fmla="val 17009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gray">
            <a:xfrm>
              <a:off x="1060376" y="1855440"/>
              <a:ext cx="2057400" cy="5746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659EC"/>
                </a:gs>
                <a:gs pos="100000">
                  <a:srgbClr val="3659EC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r>
                <a:rPr lang="ru-RU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Вступление</a:t>
              </a:r>
              <a:endPara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gray">
            <a:xfrm>
              <a:off x="5794301" y="1855440"/>
              <a:ext cx="2057400" cy="5746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C6636"/>
                </a:gs>
                <a:gs pos="100000">
                  <a:srgbClr val="EC6636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001D3A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r>
                <a:rPr lang="ru-RU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Вывод</a:t>
              </a:r>
              <a:endPara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gray">
            <a:xfrm>
              <a:off x="3378696" y="1855440"/>
              <a:ext cx="2057400" cy="5746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001D3A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r>
                <a:rPr lang="ru-RU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Основная часть</a:t>
              </a:r>
              <a:endPara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gray">
            <a:xfrm>
              <a:off x="755576" y="2693640"/>
              <a:ext cx="2971800" cy="2895600"/>
            </a:xfrm>
            <a:prstGeom prst="chevron">
              <a:avLst>
                <a:gd name="adj" fmla="val 17842"/>
              </a:avLst>
            </a:prstGeom>
            <a:gradFill rotWithShape="1">
              <a:gsLst>
                <a:gs pos="0">
                  <a:srgbClr val="3659EC">
                    <a:gamma/>
                    <a:shade val="46275"/>
                    <a:invGamma/>
                  </a:srgbClr>
                </a:gs>
                <a:gs pos="50000">
                  <a:srgbClr val="3659EC"/>
                </a:gs>
                <a:gs pos="100000">
                  <a:srgbClr val="3659EC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10" name="Text Box 75"/>
          <p:cNvSpPr txBox="1">
            <a:spLocks noChangeArrowheads="1"/>
          </p:cNvSpPr>
          <p:nvPr/>
        </p:nvSpPr>
        <p:spPr bwMode="auto">
          <a:xfrm>
            <a:off x="418486" y="3009224"/>
            <a:ext cx="3130870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обосновывается </a:t>
            </a:r>
            <a:r>
              <a:rPr lang="ru-RU" sz="1900" dirty="0">
                <a:solidFill>
                  <a:schemeClr val="bg1"/>
                </a:solidFill>
                <a:effectLst/>
                <a:latin typeface="+mn-lt"/>
              </a:rPr>
              <a:t>выбор </a:t>
            </a:r>
            <a:r>
              <a:rPr lang="en-US" sz="1900" dirty="0" smtClean="0">
                <a:solidFill>
                  <a:schemeClr val="bg1"/>
                </a:solidFill>
                <a:effectLst/>
                <a:latin typeface="+mn-lt"/>
              </a:rPr>
              <a:t>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US" sz="1900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   темы, </a:t>
            </a:r>
            <a:r>
              <a:rPr lang="ru-RU" sz="1900" dirty="0">
                <a:solidFill>
                  <a:schemeClr val="bg1"/>
                </a:solidFill>
                <a:effectLst/>
                <a:latin typeface="+mn-lt"/>
              </a:rPr>
              <a:t>сведения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об </a:t>
            </a:r>
            <a:endParaRPr lang="en-US" sz="1900" dirty="0" smtClean="0">
              <a:solidFill>
                <a:schemeClr val="bg1"/>
              </a:solidFill>
              <a:effectLst/>
              <a:latin typeface="+mn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 smtClean="0">
                <a:solidFill>
                  <a:schemeClr val="bg1"/>
                </a:solidFill>
                <a:effectLst/>
                <a:latin typeface="+mn-lt"/>
              </a:rPr>
              <a:t>  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авторах</a:t>
            </a:r>
            <a:r>
              <a:rPr lang="ru-RU" sz="1900" dirty="0">
                <a:solidFill>
                  <a:schemeClr val="bg1"/>
                </a:solidFill>
                <a:effectLst/>
                <a:latin typeface="+mn-lt"/>
              </a:rPr>
              <a:t>,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занимающихся</a:t>
            </a:r>
            <a:endParaRPr lang="en-US" sz="1900" dirty="0" smtClean="0">
              <a:solidFill>
                <a:schemeClr val="bg1"/>
              </a:solidFill>
              <a:effectLst/>
              <a:latin typeface="+mn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US" sz="1900" dirty="0" smtClean="0">
                <a:solidFill>
                  <a:schemeClr val="bg1"/>
                </a:solidFill>
                <a:effectLst/>
                <a:latin typeface="+mn-lt"/>
              </a:rPr>
              <a:t>    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данной </a:t>
            </a:r>
            <a:r>
              <a:rPr lang="ru-RU" sz="1900" dirty="0">
                <a:solidFill>
                  <a:schemeClr val="bg1"/>
                </a:solidFill>
                <a:effectLst/>
                <a:latin typeface="+mn-lt"/>
              </a:rPr>
              <a:t>проблемой </a:t>
            </a:r>
            <a:endParaRPr lang="en-US" sz="1900" dirty="0" smtClean="0">
              <a:solidFill>
                <a:schemeClr val="bg1"/>
              </a:solidFill>
              <a:effectLst/>
              <a:latin typeface="+mn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US" sz="1900" dirty="0" smtClean="0">
                <a:solidFill>
                  <a:schemeClr val="bg1"/>
                </a:solidFill>
                <a:effectLst/>
                <a:latin typeface="+mn-lt"/>
              </a:rPr>
              <a:t>      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   </a:t>
            </a:r>
            <a:r>
              <a:rPr lang="ru-RU" dirty="0" smtClean="0">
                <a:solidFill>
                  <a:schemeClr val="bg1"/>
                </a:solidFill>
                <a:effectLst/>
                <a:latin typeface="+mn-lt"/>
              </a:rPr>
              <a:t>(ФИО, должность</a:t>
            </a:r>
            <a:r>
              <a:rPr lang="ru-RU" dirty="0">
                <a:solidFill>
                  <a:schemeClr val="bg1"/>
                </a:solidFill>
                <a:effectLst/>
                <a:latin typeface="+mn-lt"/>
              </a:rPr>
              <a:t>), </a:t>
            </a:r>
            <a:r>
              <a:rPr lang="en-US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US" sz="1900" dirty="0" smtClean="0">
                <a:solidFill>
                  <a:schemeClr val="bg1"/>
                </a:solidFill>
                <a:effectLst/>
                <a:latin typeface="+mn-lt"/>
              </a:rPr>
              <a:t>    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              раскрывается </a:t>
            </a:r>
            <a:r>
              <a:rPr lang="en-US" sz="1900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                проблематика </a:t>
            </a:r>
            <a:endParaRPr lang="en-US" sz="1900" dirty="0" smtClean="0">
              <a:solidFill>
                <a:schemeClr val="bg1"/>
              </a:solidFill>
              <a:effectLst/>
              <a:latin typeface="+mn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900" dirty="0" smtClean="0">
                <a:solidFill>
                  <a:schemeClr val="bg1"/>
                </a:solidFill>
                <a:effectLst/>
                <a:latin typeface="+mn-lt"/>
              </a:rPr>
              <a:t>  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выбранной </a:t>
            </a:r>
            <a:r>
              <a:rPr lang="ru-RU" sz="1900" dirty="0">
                <a:solidFill>
                  <a:schemeClr val="bg1"/>
                </a:solidFill>
                <a:effectLst/>
                <a:latin typeface="+mn-lt"/>
              </a:rPr>
              <a:t>темы, ее </a:t>
            </a:r>
            <a:endParaRPr lang="en-US" sz="1900" dirty="0" smtClean="0">
              <a:solidFill>
                <a:schemeClr val="bg1"/>
              </a:solidFill>
              <a:effectLst/>
              <a:latin typeface="+mn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         теоретическое </a:t>
            </a:r>
            <a:r>
              <a:rPr lang="ru-RU" sz="1900" dirty="0">
                <a:solidFill>
                  <a:schemeClr val="bg1"/>
                </a:solidFill>
                <a:effectLst/>
                <a:latin typeface="+mn-lt"/>
              </a:rPr>
              <a:t>и </a:t>
            </a:r>
            <a:endParaRPr lang="en-US" sz="1900" dirty="0" smtClean="0">
              <a:solidFill>
                <a:schemeClr val="bg1"/>
              </a:solidFill>
              <a:effectLst/>
              <a:latin typeface="+mn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практическое значение</a:t>
            </a:r>
            <a:endParaRPr lang="ru-RU" sz="190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2" name="Text Box 75"/>
          <p:cNvSpPr txBox="1">
            <a:spLocks noChangeArrowheads="1"/>
          </p:cNvSpPr>
          <p:nvPr/>
        </p:nvSpPr>
        <p:spPr bwMode="auto">
          <a:xfrm>
            <a:off x="3923928" y="3918446"/>
            <a:ext cx="3130870" cy="79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         описание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педагогического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                опыта  </a:t>
            </a:r>
            <a:endParaRPr lang="ru-RU" sz="190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3" name="Text Box 75"/>
          <p:cNvSpPr txBox="1">
            <a:spLocks noChangeArrowheads="1"/>
          </p:cNvSpPr>
          <p:nvPr/>
        </p:nvSpPr>
        <p:spPr bwMode="auto">
          <a:xfrm>
            <a:off x="6121650" y="3873320"/>
            <a:ext cx="3130870" cy="1033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делается общий вывод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    по проблематике,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             заявленной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 smtClean="0">
                <a:solidFill>
                  <a:schemeClr val="bg1"/>
                </a:solidFill>
                <a:effectLst/>
                <a:latin typeface="+mn-lt"/>
              </a:rPr>
              <a:t>                     в реферате</a:t>
            </a:r>
            <a:endParaRPr lang="ru-RU" sz="190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764704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Структура и композиция реферата</a:t>
            </a:r>
            <a:endParaRPr lang="ru-RU" sz="3600" b="1" dirty="0" smtClean="0">
              <a:solidFill>
                <a:srgbClr val="000099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248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764704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Типовой план для написания рецензии:</a:t>
            </a:r>
            <a:endParaRPr lang="ru-RU" sz="3600" b="1" dirty="0" smtClean="0">
              <a:solidFill>
                <a:srgbClr val="000099"/>
              </a:solidFill>
              <a:effectLst/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512" y="1484709"/>
            <a:ext cx="871296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ru-RU" sz="2000" b="1" dirty="0" smtClean="0"/>
              <a:t>1. Предмет анализа </a:t>
            </a:r>
            <a:r>
              <a:rPr lang="ru-RU" sz="1800" i="1" dirty="0" smtClean="0"/>
              <a:t>( в работе автора.., в рецензируемой работе…)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endParaRPr lang="ru-RU" sz="500" i="1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ru-RU" sz="2000" b="1" dirty="0" smtClean="0"/>
              <a:t>2. Актуальность темы </a:t>
            </a:r>
            <a:r>
              <a:rPr lang="ru-RU" sz="1800" i="1" dirty="0" smtClean="0"/>
              <a:t>(работа посвящена актуальной теме.., актуальность темы обусловлена...)</a:t>
            </a:r>
          </a:p>
          <a:p>
            <a:pPr marL="0" indent="0">
              <a:lnSpc>
                <a:spcPct val="90000"/>
              </a:lnSpc>
              <a:buNone/>
            </a:pPr>
            <a:endParaRPr lang="ru-RU" sz="500" i="1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ru-RU" sz="2000" b="1" dirty="0" smtClean="0"/>
              <a:t>3. Формулировка основного тезиса  </a:t>
            </a:r>
            <a:r>
              <a:rPr lang="ru-RU" sz="1800" i="1" dirty="0" smtClean="0"/>
              <a:t>(центральным вопросом работы, где автор добился наиболее существенных (заметных, ощутимых…) результатов является…)</a:t>
            </a:r>
          </a:p>
          <a:p>
            <a:pPr marL="0" indent="0">
              <a:lnSpc>
                <a:spcPct val="90000"/>
              </a:lnSpc>
              <a:buNone/>
            </a:pPr>
            <a:endParaRPr lang="ru-RU" sz="500" i="1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ru-RU" sz="2000" b="1" dirty="0" smtClean="0"/>
              <a:t>4. Краткое содержание работы</a:t>
            </a:r>
          </a:p>
          <a:p>
            <a:pPr marL="0" indent="0">
              <a:lnSpc>
                <a:spcPct val="90000"/>
              </a:lnSpc>
              <a:buNone/>
            </a:pPr>
            <a:endParaRPr lang="ru-RU" sz="500" b="1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ru-RU" sz="2000" b="1" dirty="0" smtClean="0"/>
              <a:t>5. Общая оценка </a:t>
            </a:r>
            <a:r>
              <a:rPr lang="ru-RU" sz="1800" i="1" dirty="0" smtClean="0"/>
              <a:t>(оценивая работу в целом.., суммируя результаты отдельных глав.., таким образом, рассматриваемая работа…)</a:t>
            </a:r>
          </a:p>
          <a:p>
            <a:pPr marL="0" indent="0">
              <a:lnSpc>
                <a:spcPct val="90000"/>
              </a:lnSpc>
              <a:buNone/>
            </a:pPr>
            <a:endParaRPr lang="ru-RU" sz="500" i="1" dirty="0" smtClean="0"/>
          </a:p>
          <a:p>
            <a:pPr marL="0" indent="0">
              <a:lnSpc>
                <a:spcPct val="80000"/>
              </a:lnSpc>
              <a:buClr>
                <a:schemeClr val="tx1"/>
              </a:buClr>
              <a:buNone/>
            </a:pPr>
            <a:r>
              <a:rPr lang="ru-RU" sz="2000" b="1" dirty="0" smtClean="0"/>
              <a:t>6. Недостатки</a:t>
            </a:r>
            <a:r>
              <a:rPr lang="ru-RU" sz="2000" b="1" dirty="0"/>
              <a:t>, </a:t>
            </a:r>
            <a:r>
              <a:rPr lang="ru-RU" sz="2000" b="1" dirty="0" smtClean="0"/>
              <a:t>недочёты </a:t>
            </a:r>
            <a:r>
              <a:rPr lang="ru-RU" sz="1800" i="1" dirty="0" smtClean="0"/>
              <a:t>(вместе </a:t>
            </a:r>
            <a:r>
              <a:rPr lang="ru-RU" sz="1800" i="1" dirty="0"/>
              <a:t>с тем, вызывает сомнение тезис о том.., </a:t>
            </a:r>
            <a:r>
              <a:rPr lang="ru-RU" sz="1800" i="1" dirty="0" smtClean="0"/>
              <a:t>отмеченные </a:t>
            </a:r>
            <a:r>
              <a:rPr lang="ru-RU" sz="1800" i="1" dirty="0"/>
              <a:t>недочёты работы не снижают её высокого уровня, их скорее можно считать пожеланиями к дальнейшей работе автора</a:t>
            </a:r>
            <a:r>
              <a:rPr lang="ru-RU" sz="1800" i="1" dirty="0" smtClean="0"/>
              <a:t>..)</a:t>
            </a:r>
          </a:p>
          <a:p>
            <a:pPr marL="0" indent="0">
              <a:lnSpc>
                <a:spcPct val="80000"/>
              </a:lnSpc>
              <a:buClr>
                <a:schemeClr val="tx1"/>
              </a:buClr>
              <a:buNone/>
            </a:pPr>
            <a:endParaRPr lang="ru-RU" sz="500" i="1" dirty="0"/>
          </a:p>
          <a:p>
            <a:pPr marL="0" indent="0">
              <a:lnSpc>
                <a:spcPct val="80000"/>
              </a:lnSpc>
              <a:buClr>
                <a:schemeClr val="tx1"/>
              </a:buClr>
              <a:buNone/>
            </a:pPr>
            <a:r>
              <a:rPr lang="ru-RU" sz="2000" b="1" dirty="0" smtClean="0"/>
              <a:t>7. Выводы </a:t>
            </a:r>
            <a:r>
              <a:rPr lang="ru-RU" sz="1800" i="1" dirty="0" smtClean="0"/>
              <a:t>(работа </a:t>
            </a:r>
            <a:r>
              <a:rPr lang="ru-RU" sz="1800" i="1" dirty="0"/>
              <a:t>заслуживает высокий (положительный, позитивный, отличной) оценки, а её автор, несомненно, достоин искомой степени…Работа удовлетворяет всем требованиям.., а её автор, безусловно, имеет (определённое, законное, заслуженное, безусловное, абсолютное) право…)</a:t>
            </a:r>
          </a:p>
          <a:p>
            <a:pPr marL="0" indent="0">
              <a:lnSpc>
                <a:spcPct val="90000"/>
              </a:lnSpc>
              <a:buNone/>
            </a:pPr>
            <a:endParaRPr lang="ru-RU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323344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719128"/>
            <a:ext cx="9144000" cy="71437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000" b="1" i="1" dirty="0" smtClean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Содержание:</a:t>
            </a:r>
            <a:endParaRPr lang="ru-RU" sz="3000" b="1" i="1" dirty="0">
              <a:ln w="1905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14388" y="1647838"/>
            <a:ext cx="7877175" cy="477054"/>
            <a:chOff x="814388" y="1157259"/>
            <a:chExt cx="7877175" cy="477054"/>
          </a:xfrm>
        </p:grpSpPr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814389" y="1157259"/>
              <a:ext cx="7643812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2500" i="1" dirty="0" smtClean="0"/>
                <a:t>Сущность педагогического процесса в ДОУ</a:t>
              </a:r>
              <a:endParaRPr lang="ru-RU" sz="2500" i="1" dirty="0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814388" y="1600200"/>
              <a:ext cx="7877175" cy="0"/>
            </a:xfrm>
            <a:prstGeom prst="line">
              <a:avLst/>
            </a:prstGeom>
            <a:noFill/>
            <a:ln w="25400">
              <a:solidFill>
                <a:schemeClr val="accent5">
                  <a:lumMod val="25000"/>
                </a:schemeClr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785813" y="2409838"/>
            <a:ext cx="7948612" cy="861774"/>
            <a:chOff x="785813" y="1752600"/>
            <a:chExt cx="7948612" cy="861774"/>
          </a:xfrm>
        </p:grpSpPr>
        <p:sp>
          <p:nvSpPr>
            <p:cNvPr id="11" name="Line 48"/>
            <p:cNvSpPr>
              <a:spLocks noChangeShapeType="1"/>
            </p:cNvSpPr>
            <p:nvPr/>
          </p:nvSpPr>
          <p:spPr bwMode="auto">
            <a:xfrm>
              <a:off x="857250" y="2590800"/>
              <a:ext cx="7877175" cy="0"/>
            </a:xfrm>
            <a:prstGeom prst="line">
              <a:avLst/>
            </a:prstGeom>
            <a:noFill/>
            <a:ln w="25400">
              <a:solidFill>
                <a:schemeClr val="accent5">
                  <a:lumMod val="25000"/>
                </a:schemeClr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785813" y="1752600"/>
              <a:ext cx="7748588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2500" i="1" dirty="0" smtClean="0"/>
                <a:t>Сущность педагогического опыта и его классификация</a:t>
              </a:r>
              <a:endParaRPr lang="ru-RU" sz="2500" i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785813" y="3552838"/>
            <a:ext cx="7948612" cy="861774"/>
            <a:chOff x="785813" y="2872026"/>
            <a:chExt cx="7948612" cy="861774"/>
          </a:xfrm>
        </p:grpSpPr>
        <p:sp>
          <p:nvSpPr>
            <p:cNvPr id="14" name="Line 54"/>
            <p:cNvSpPr>
              <a:spLocks noChangeShapeType="1"/>
            </p:cNvSpPr>
            <p:nvPr/>
          </p:nvSpPr>
          <p:spPr bwMode="auto">
            <a:xfrm>
              <a:off x="857250" y="3657600"/>
              <a:ext cx="7877175" cy="0"/>
            </a:xfrm>
            <a:prstGeom prst="line">
              <a:avLst/>
            </a:prstGeom>
            <a:noFill/>
            <a:ln w="25400">
              <a:solidFill>
                <a:schemeClr val="accent5">
                  <a:lumMod val="25000"/>
                </a:schemeClr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785813" y="2872026"/>
              <a:ext cx="7748587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2500" i="1" dirty="0" smtClean="0"/>
                <a:t>Изучение, обобщение и распространение педагогического опыта</a:t>
              </a:r>
              <a:endParaRPr lang="ru-RU" sz="2500" i="1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742951" y="4672264"/>
            <a:ext cx="7972424" cy="861774"/>
            <a:chOff x="785814" y="3810000"/>
            <a:chExt cx="7972424" cy="861774"/>
          </a:xfrm>
        </p:grpSpPr>
        <p:sp>
          <p:nvSpPr>
            <p:cNvPr id="17" name="Line 70"/>
            <p:cNvSpPr>
              <a:spLocks noChangeShapeType="1"/>
            </p:cNvSpPr>
            <p:nvPr/>
          </p:nvSpPr>
          <p:spPr bwMode="auto">
            <a:xfrm>
              <a:off x="881063" y="4648200"/>
              <a:ext cx="7877175" cy="0"/>
            </a:xfrm>
            <a:prstGeom prst="line">
              <a:avLst/>
            </a:prstGeom>
            <a:noFill/>
            <a:ln w="25400">
              <a:solidFill>
                <a:schemeClr val="accent5">
                  <a:lumMod val="25000"/>
                </a:schemeClr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785814" y="3810000"/>
              <a:ext cx="7948612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2500" i="1" dirty="0" smtClean="0"/>
                <a:t>Формы обобщения и оформления педагогического опыта</a:t>
              </a:r>
              <a:endParaRPr lang="ru-RU" sz="2500" i="1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762000" y="6047584"/>
            <a:ext cx="8001000" cy="477054"/>
            <a:chOff x="785813" y="5572125"/>
            <a:chExt cx="8001000" cy="477054"/>
          </a:xfrm>
        </p:grpSpPr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785813" y="5572125"/>
              <a:ext cx="8001000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2500" i="1" dirty="0" smtClean="0"/>
                <a:t>Список литературы</a:t>
              </a:r>
              <a:endParaRPr lang="ru-RU" sz="2500" i="1" dirty="0"/>
            </a:p>
          </p:txBody>
        </p:sp>
        <p:sp>
          <p:nvSpPr>
            <p:cNvPr id="21" name="Line 60"/>
            <p:cNvSpPr>
              <a:spLocks noChangeShapeType="1"/>
            </p:cNvSpPr>
            <p:nvPr/>
          </p:nvSpPr>
          <p:spPr bwMode="auto">
            <a:xfrm>
              <a:off x="862013" y="6019800"/>
              <a:ext cx="7877175" cy="0"/>
            </a:xfrm>
            <a:prstGeom prst="line">
              <a:avLst/>
            </a:prstGeom>
            <a:noFill/>
            <a:ln w="25400">
              <a:solidFill>
                <a:schemeClr val="accent5">
                  <a:lumMod val="25000"/>
                </a:schemeClr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76202" y="1581156"/>
            <a:ext cx="704851" cy="71437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000" b="1" i="1" dirty="0" smtClean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1</a:t>
            </a:r>
            <a:endParaRPr lang="ru-RU" sz="3000" b="1" i="1" dirty="0">
              <a:ln w="1905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76201" y="2483535"/>
            <a:ext cx="704851" cy="71437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000" b="1" i="1" dirty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2</a:t>
            </a:r>
            <a:endParaRPr lang="ru-RU" sz="3000" b="1" i="1" dirty="0">
              <a:ln w="1905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76202" y="3567268"/>
            <a:ext cx="704851" cy="71437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000" b="1" i="1" dirty="0" smtClean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3</a:t>
            </a:r>
            <a:endParaRPr lang="ru-RU" sz="3000" b="1" i="1" dirty="0">
              <a:ln w="1905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76200" y="4743459"/>
            <a:ext cx="704851" cy="71437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000" b="1" i="1" dirty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4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107420" y="5991238"/>
            <a:ext cx="704851" cy="71437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000" b="1" i="1" dirty="0" smtClean="0">
                <a:ln w="1905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5</a:t>
            </a:r>
            <a:endParaRPr lang="ru-RU" sz="3000" b="1" i="1" dirty="0">
              <a:ln w="1905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3115512" y="1480725"/>
            <a:ext cx="2780472" cy="5180517"/>
            <a:chOff x="3347864" y="1556792"/>
            <a:chExt cx="2492440" cy="4643862"/>
          </a:xfrm>
        </p:grpSpPr>
        <p:grpSp>
          <p:nvGrpSpPr>
            <p:cNvPr id="10" name="Group 10"/>
            <p:cNvGrpSpPr>
              <a:grpSpLocks/>
            </p:cNvGrpSpPr>
            <p:nvPr/>
          </p:nvGrpSpPr>
          <p:grpSpPr bwMode="auto">
            <a:xfrm>
              <a:off x="3347864" y="3140968"/>
              <a:ext cx="2443682" cy="683421"/>
              <a:chOff x="816" y="2304"/>
              <a:chExt cx="1440" cy="448"/>
            </a:xfrm>
          </p:grpSpPr>
          <p:sp>
            <p:nvSpPr>
              <p:cNvPr id="11" name="Freeform 11"/>
              <p:cNvSpPr>
                <a:spLocks/>
              </p:cNvSpPr>
              <p:nvPr/>
            </p:nvSpPr>
            <p:spPr bwMode="gray">
              <a:xfrm>
                <a:off x="901" y="2562"/>
                <a:ext cx="1270" cy="190"/>
              </a:xfrm>
              <a:custGeom>
                <a:avLst/>
                <a:gdLst>
                  <a:gd name="T0" fmla="*/ 1120 w 1120"/>
                  <a:gd name="T1" fmla="*/ 252 h 252"/>
                  <a:gd name="T2" fmla="*/ 1116 w 1120"/>
                  <a:gd name="T3" fmla="*/ 250 h 252"/>
                  <a:gd name="T4" fmla="*/ 1100 w 1120"/>
                  <a:gd name="T5" fmla="*/ 246 h 252"/>
                  <a:gd name="T6" fmla="*/ 1074 w 1120"/>
                  <a:gd name="T7" fmla="*/ 240 h 252"/>
                  <a:gd name="T8" fmla="*/ 1038 w 1120"/>
                  <a:gd name="T9" fmla="*/ 232 h 252"/>
                  <a:gd name="T10" fmla="*/ 992 w 1120"/>
                  <a:gd name="T11" fmla="*/ 222 h 252"/>
                  <a:gd name="T12" fmla="*/ 938 w 1120"/>
                  <a:gd name="T13" fmla="*/ 212 h 252"/>
                  <a:gd name="T14" fmla="*/ 876 w 1120"/>
                  <a:gd name="T15" fmla="*/ 204 h 252"/>
                  <a:gd name="T16" fmla="*/ 806 w 1120"/>
                  <a:gd name="T17" fmla="*/ 196 h 252"/>
                  <a:gd name="T18" fmla="*/ 730 w 1120"/>
                  <a:gd name="T19" fmla="*/ 190 h 252"/>
                  <a:gd name="T20" fmla="*/ 646 w 1120"/>
                  <a:gd name="T21" fmla="*/ 184 h 252"/>
                  <a:gd name="T22" fmla="*/ 556 w 1120"/>
                  <a:gd name="T23" fmla="*/ 184 h 252"/>
                  <a:gd name="T24" fmla="*/ 466 w 1120"/>
                  <a:gd name="T25" fmla="*/ 184 h 252"/>
                  <a:gd name="T26" fmla="*/ 384 w 1120"/>
                  <a:gd name="T27" fmla="*/ 190 h 252"/>
                  <a:gd name="T28" fmla="*/ 308 w 1120"/>
                  <a:gd name="T29" fmla="*/ 196 h 252"/>
                  <a:gd name="T30" fmla="*/ 238 w 1120"/>
                  <a:gd name="T31" fmla="*/ 204 h 252"/>
                  <a:gd name="T32" fmla="*/ 178 w 1120"/>
                  <a:gd name="T33" fmla="*/ 212 h 252"/>
                  <a:gd name="T34" fmla="*/ 126 w 1120"/>
                  <a:gd name="T35" fmla="*/ 222 h 252"/>
                  <a:gd name="T36" fmla="*/ 82 w 1120"/>
                  <a:gd name="T37" fmla="*/ 232 h 252"/>
                  <a:gd name="T38" fmla="*/ 46 w 1120"/>
                  <a:gd name="T39" fmla="*/ 240 h 252"/>
                  <a:gd name="T40" fmla="*/ 20 w 1120"/>
                  <a:gd name="T41" fmla="*/ 246 h 252"/>
                  <a:gd name="T42" fmla="*/ 6 w 1120"/>
                  <a:gd name="T43" fmla="*/ 250 h 252"/>
                  <a:gd name="T44" fmla="*/ 0 w 1120"/>
                  <a:gd name="T45" fmla="*/ 252 h 252"/>
                  <a:gd name="T46" fmla="*/ 0 w 1120"/>
                  <a:gd name="T47" fmla="*/ 62 h 252"/>
                  <a:gd name="T48" fmla="*/ 560 w 1120"/>
                  <a:gd name="T49" fmla="*/ 0 h 252"/>
                  <a:gd name="T50" fmla="*/ 1120 w 1120"/>
                  <a:gd name="T51" fmla="*/ 62 h 252"/>
                  <a:gd name="T52" fmla="*/ 1120 w 1120"/>
                  <a:gd name="T53" fmla="*/ 252 h 252"/>
                  <a:gd name="T54" fmla="*/ 1120 w 1120"/>
                  <a:gd name="T55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20" h="252">
                    <a:moveTo>
                      <a:pt x="1120" y="252"/>
                    </a:moveTo>
                    <a:lnTo>
                      <a:pt x="1116" y="250"/>
                    </a:lnTo>
                    <a:lnTo>
                      <a:pt x="1100" y="246"/>
                    </a:lnTo>
                    <a:lnTo>
                      <a:pt x="1074" y="240"/>
                    </a:lnTo>
                    <a:lnTo>
                      <a:pt x="1038" y="232"/>
                    </a:lnTo>
                    <a:lnTo>
                      <a:pt x="992" y="222"/>
                    </a:lnTo>
                    <a:lnTo>
                      <a:pt x="938" y="212"/>
                    </a:lnTo>
                    <a:lnTo>
                      <a:pt x="876" y="204"/>
                    </a:lnTo>
                    <a:lnTo>
                      <a:pt x="806" y="196"/>
                    </a:lnTo>
                    <a:lnTo>
                      <a:pt x="730" y="190"/>
                    </a:lnTo>
                    <a:lnTo>
                      <a:pt x="646" y="184"/>
                    </a:lnTo>
                    <a:lnTo>
                      <a:pt x="556" y="184"/>
                    </a:lnTo>
                    <a:lnTo>
                      <a:pt x="466" y="184"/>
                    </a:lnTo>
                    <a:lnTo>
                      <a:pt x="384" y="190"/>
                    </a:lnTo>
                    <a:lnTo>
                      <a:pt x="308" y="196"/>
                    </a:lnTo>
                    <a:lnTo>
                      <a:pt x="238" y="204"/>
                    </a:lnTo>
                    <a:lnTo>
                      <a:pt x="178" y="212"/>
                    </a:lnTo>
                    <a:lnTo>
                      <a:pt x="126" y="222"/>
                    </a:lnTo>
                    <a:lnTo>
                      <a:pt x="82" y="232"/>
                    </a:lnTo>
                    <a:lnTo>
                      <a:pt x="46" y="240"/>
                    </a:lnTo>
                    <a:lnTo>
                      <a:pt x="20" y="246"/>
                    </a:lnTo>
                    <a:lnTo>
                      <a:pt x="6" y="250"/>
                    </a:lnTo>
                    <a:lnTo>
                      <a:pt x="0" y="252"/>
                    </a:lnTo>
                    <a:lnTo>
                      <a:pt x="0" y="62"/>
                    </a:lnTo>
                    <a:lnTo>
                      <a:pt x="560" y="0"/>
                    </a:lnTo>
                    <a:lnTo>
                      <a:pt x="1120" y="62"/>
                    </a:lnTo>
                    <a:lnTo>
                      <a:pt x="1120" y="252"/>
                    </a:lnTo>
                    <a:lnTo>
                      <a:pt x="1120" y="25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Rectangle 12"/>
              <p:cNvSpPr>
                <a:spLocks noChangeArrowheads="1"/>
              </p:cNvSpPr>
              <p:nvPr/>
            </p:nvSpPr>
            <p:spPr bwMode="gray">
              <a:xfrm>
                <a:off x="816" y="2304"/>
                <a:ext cx="1440" cy="393"/>
              </a:xfrm>
              <a:prstGeom prst="rect">
                <a:avLst/>
              </a:prstGeom>
              <a:gradFill rotWithShape="1">
                <a:gsLst>
                  <a:gs pos="0">
                    <a:srgbClr val="0099CC">
                      <a:gamma/>
                      <a:tint val="36471"/>
                      <a:invGamma/>
                    </a:srgbClr>
                  </a:gs>
                  <a:gs pos="100000">
                    <a:srgbClr val="0099C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ru-RU" sz="2000" b="1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Содержание</a:t>
                </a:r>
                <a:endParaRPr lang="en-US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p:grpSp>
        <p:grpSp>
          <p:nvGrpSpPr>
            <p:cNvPr id="27" name="Группа 26"/>
            <p:cNvGrpSpPr/>
            <p:nvPr/>
          </p:nvGrpSpPr>
          <p:grpSpPr>
            <a:xfrm>
              <a:off x="3347864" y="1556792"/>
              <a:ext cx="2492440" cy="4643862"/>
              <a:chOff x="3347864" y="1556792"/>
              <a:chExt cx="2492440" cy="4643862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3350443" y="1556792"/>
                <a:ext cx="2441103" cy="682700"/>
                <a:chOff x="816" y="2304"/>
                <a:chExt cx="1440" cy="448"/>
              </a:xfrm>
            </p:grpSpPr>
            <p:sp>
              <p:nvSpPr>
                <p:cNvPr id="5" name="Freeform 5"/>
                <p:cNvSpPr>
                  <a:spLocks/>
                </p:cNvSpPr>
                <p:nvPr/>
              </p:nvSpPr>
              <p:spPr bwMode="gray">
                <a:xfrm>
                  <a:off x="901" y="2562"/>
                  <a:ext cx="1270" cy="190"/>
                </a:xfrm>
                <a:custGeom>
                  <a:avLst/>
                  <a:gdLst>
                    <a:gd name="T0" fmla="*/ 1120 w 1120"/>
                    <a:gd name="T1" fmla="*/ 252 h 252"/>
                    <a:gd name="T2" fmla="*/ 1116 w 1120"/>
                    <a:gd name="T3" fmla="*/ 250 h 252"/>
                    <a:gd name="T4" fmla="*/ 1100 w 1120"/>
                    <a:gd name="T5" fmla="*/ 246 h 252"/>
                    <a:gd name="T6" fmla="*/ 1074 w 1120"/>
                    <a:gd name="T7" fmla="*/ 240 h 252"/>
                    <a:gd name="T8" fmla="*/ 1038 w 1120"/>
                    <a:gd name="T9" fmla="*/ 232 h 252"/>
                    <a:gd name="T10" fmla="*/ 992 w 1120"/>
                    <a:gd name="T11" fmla="*/ 222 h 252"/>
                    <a:gd name="T12" fmla="*/ 938 w 1120"/>
                    <a:gd name="T13" fmla="*/ 212 h 252"/>
                    <a:gd name="T14" fmla="*/ 876 w 1120"/>
                    <a:gd name="T15" fmla="*/ 204 h 252"/>
                    <a:gd name="T16" fmla="*/ 806 w 1120"/>
                    <a:gd name="T17" fmla="*/ 196 h 252"/>
                    <a:gd name="T18" fmla="*/ 730 w 1120"/>
                    <a:gd name="T19" fmla="*/ 190 h 252"/>
                    <a:gd name="T20" fmla="*/ 646 w 1120"/>
                    <a:gd name="T21" fmla="*/ 184 h 252"/>
                    <a:gd name="T22" fmla="*/ 556 w 1120"/>
                    <a:gd name="T23" fmla="*/ 184 h 252"/>
                    <a:gd name="T24" fmla="*/ 466 w 1120"/>
                    <a:gd name="T25" fmla="*/ 184 h 252"/>
                    <a:gd name="T26" fmla="*/ 384 w 1120"/>
                    <a:gd name="T27" fmla="*/ 190 h 252"/>
                    <a:gd name="T28" fmla="*/ 308 w 1120"/>
                    <a:gd name="T29" fmla="*/ 196 h 252"/>
                    <a:gd name="T30" fmla="*/ 238 w 1120"/>
                    <a:gd name="T31" fmla="*/ 204 h 252"/>
                    <a:gd name="T32" fmla="*/ 178 w 1120"/>
                    <a:gd name="T33" fmla="*/ 212 h 252"/>
                    <a:gd name="T34" fmla="*/ 126 w 1120"/>
                    <a:gd name="T35" fmla="*/ 222 h 252"/>
                    <a:gd name="T36" fmla="*/ 82 w 1120"/>
                    <a:gd name="T37" fmla="*/ 232 h 252"/>
                    <a:gd name="T38" fmla="*/ 46 w 1120"/>
                    <a:gd name="T39" fmla="*/ 240 h 252"/>
                    <a:gd name="T40" fmla="*/ 20 w 1120"/>
                    <a:gd name="T41" fmla="*/ 246 h 252"/>
                    <a:gd name="T42" fmla="*/ 6 w 1120"/>
                    <a:gd name="T43" fmla="*/ 250 h 252"/>
                    <a:gd name="T44" fmla="*/ 0 w 1120"/>
                    <a:gd name="T45" fmla="*/ 252 h 252"/>
                    <a:gd name="T46" fmla="*/ 0 w 1120"/>
                    <a:gd name="T47" fmla="*/ 62 h 252"/>
                    <a:gd name="T48" fmla="*/ 560 w 1120"/>
                    <a:gd name="T49" fmla="*/ 0 h 252"/>
                    <a:gd name="T50" fmla="*/ 1120 w 1120"/>
                    <a:gd name="T51" fmla="*/ 62 h 252"/>
                    <a:gd name="T52" fmla="*/ 1120 w 1120"/>
                    <a:gd name="T53" fmla="*/ 252 h 252"/>
                    <a:gd name="T54" fmla="*/ 1120 w 1120"/>
                    <a:gd name="T55" fmla="*/ 252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120" h="252">
                      <a:moveTo>
                        <a:pt x="1120" y="252"/>
                      </a:moveTo>
                      <a:lnTo>
                        <a:pt x="1116" y="250"/>
                      </a:lnTo>
                      <a:lnTo>
                        <a:pt x="1100" y="246"/>
                      </a:lnTo>
                      <a:lnTo>
                        <a:pt x="1074" y="240"/>
                      </a:lnTo>
                      <a:lnTo>
                        <a:pt x="1038" y="232"/>
                      </a:lnTo>
                      <a:lnTo>
                        <a:pt x="992" y="222"/>
                      </a:lnTo>
                      <a:lnTo>
                        <a:pt x="938" y="212"/>
                      </a:lnTo>
                      <a:lnTo>
                        <a:pt x="876" y="204"/>
                      </a:lnTo>
                      <a:lnTo>
                        <a:pt x="806" y="196"/>
                      </a:lnTo>
                      <a:lnTo>
                        <a:pt x="730" y="190"/>
                      </a:lnTo>
                      <a:lnTo>
                        <a:pt x="646" y="184"/>
                      </a:lnTo>
                      <a:lnTo>
                        <a:pt x="556" y="184"/>
                      </a:lnTo>
                      <a:lnTo>
                        <a:pt x="466" y="184"/>
                      </a:lnTo>
                      <a:lnTo>
                        <a:pt x="384" y="190"/>
                      </a:lnTo>
                      <a:lnTo>
                        <a:pt x="308" y="196"/>
                      </a:lnTo>
                      <a:lnTo>
                        <a:pt x="238" y="204"/>
                      </a:lnTo>
                      <a:lnTo>
                        <a:pt x="178" y="212"/>
                      </a:lnTo>
                      <a:lnTo>
                        <a:pt x="126" y="222"/>
                      </a:lnTo>
                      <a:lnTo>
                        <a:pt x="82" y="232"/>
                      </a:lnTo>
                      <a:lnTo>
                        <a:pt x="46" y="240"/>
                      </a:lnTo>
                      <a:lnTo>
                        <a:pt x="20" y="246"/>
                      </a:lnTo>
                      <a:lnTo>
                        <a:pt x="6" y="250"/>
                      </a:lnTo>
                      <a:lnTo>
                        <a:pt x="0" y="252"/>
                      </a:lnTo>
                      <a:lnTo>
                        <a:pt x="0" y="62"/>
                      </a:lnTo>
                      <a:lnTo>
                        <a:pt x="560" y="0"/>
                      </a:lnTo>
                      <a:lnTo>
                        <a:pt x="1120" y="62"/>
                      </a:lnTo>
                      <a:lnTo>
                        <a:pt x="1120" y="252"/>
                      </a:lnTo>
                      <a:lnTo>
                        <a:pt x="1120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DF5908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" name="Rectangle 6"/>
                <p:cNvSpPr>
                  <a:spLocks noChangeArrowheads="1"/>
                </p:cNvSpPr>
                <p:nvPr/>
              </p:nvSpPr>
              <p:spPr bwMode="gray">
                <a:xfrm>
                  <a:off x="816" y="2304"/>
                  <a:ext cx="1440" cy="39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>
                        <a:gamma/>
                        <a:tint val="48627"/>
                        <a:invGamma/>
                      </a:srgbClr>
                    </a:gs>
                    <a:gs pos="100000">
                      <a:srgbClr val="FFCC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6200" dir="10800000" kx="-3284103" algn="b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2000" b="1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</a:rPr>
                    <a:t>Титульный лист</a:t>
                  </a:r>
                  <a:endParaRPr lang="en-US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p:grpSp>
          <p:grpSp>
            <p:nvGrpSpPr>
              <p:cNvPr id="7" name="Group 7"/>
              <p:cNvGrpSpPr>
                <a:grpSpLocks/>
              </p:cNvGrpSpPr>
              <p:nvPr/>
            </p:nvGrpSpPr>
            <p:grpSpPr bwMode="auto">
              <a:xfrm>
                <a:off x="3347864" y="2348880"/>
                <a:ext cx="2443682" cy="683422"/>
                <a:chOff x="816" y="2304"/>
                <a:chExt cx="1440" cy="448"/>
              </a:xfrm>
            </p:grpSpPr>
            <p:sp>
              <p:nvSpPr>
                <p:cNvPr id="8" name="Freeform 8"/>
                <p:cNvSpPr>
                  <a:spLocks/>
                </p:cNvSpPr>
                <p:nvPr/>
              </p:nvSpPr>
              <p:spPr bwMode="gray">
                <a:xfrm>
                  <a:off x="901" y="2562"/>
                  <a:ext cx="1270" cy="190"/>
                </a:xfrm>
                <a:custGeom>
                  <a:avLst/>
                  <a:gdLst>
                    <a:gd name="T0" fmla="*/ 1120 w 1120"/>
                    <a:gd name="T1" fmla="*/ 252 h 252"/>
                    <a:gd name="T2" fmla="*/ 1116 w 1120"/>
                    <a:gd name="T3" fmla="*/ 250 h 252"/>
                    <a:gd name="T4" fmla="*/ 1100 w 1120"/>
                    <a:gd name="T5" fmla="*/ 246 h 252"/>
                    <a:gd name="T6" fmla="*/ 1074 w 1120"/>
                    <a:gd name="T7" fmla="*/ 240 h 252"/>
                    <a:gd name="T8" fmla="*/ 1038 w 1120"/>
                    <a:gd name="T9" fmla="*/ 232 h 252"/>
                    <a:gd name="T10" fmla="*/ 992 w 1120"/>
                    <a:gd name="T11" fmla="*/ 222 h 252"/>
                    <a:gd name="T12" fmla="*/ 938 w 1120"/>
                    <a:gd name="T13" fmla="*/ 212 h 252"/>
                    <a:gd name="T14" fmla="*/ 876 w 1120"/>
                    <a:gd name="T15" fmla="*/ 204 h 252"/>
                    <a:gd name="T16" fmla="*/ 806 w 1120"/>
                    <a:gd name="T17" fmla="*/ 196 h 252"/>
                    <a:gd name="T18" fmla="*/ 730 w 1120"/>
                    <a:gd name="T19" fmla="*/ 190 h 252"/>
                    <a:gd name="T20" fmla="*/ 646 w 1120"/>
                    <a:gd name="T21" fmla="*/ 184 h 252"/>
                    <a:gd name="T22" fmla="*/ 556 w 1120"/>
                    <a:gd name="T23" fmla="*/ 184 h 252"/>
                    <a:gd name="T24" fmla="*/ 466 w 1120"/>
                    <a:gd name="T25" fmla="*/ 184 h 252"/>
                    <a:gd name="T26" fmla="*/ 384 w 1120"/>
                    <a:gd name="T27" fmla="*/ 190 h 252"/>
                    <a:gd name="T28" fmla="*/ 308 w 1120"/>
                    <a:gd name="T29" fmla="*/ 196 h 252"/>
                    <a:gd name="T30" fmla="*/ 238 w 1120"/>
                    <a:gd name="T31" fmla="*/ 204 h 252"/>
                    <a:gd name="T32" fmla="*/ 178 w 1120"/>
                    <a:gd name="T33" fmla="*/ 212 h 252"/>
                    <a:gd name="T34" fmla="*/ 126 w 1120"/>
                    <a:gd name="T35" fmla="*/ 222 h 252"/>
                    <a:gd name="T36" fmla="*/ 82 w 1120"/>
                    <a:gd name="T37" fmla="*/ 232 h 252"/>
                    <a:gd name="T38" fmla="*/ 46 w 1120"/>
                    <a:gd name="T39" fmla="*/ 240 h 252"/>
                    <a:gd name="T40" fmla="*/ 20 w 1120"/>
                    <a:gd name="T41" fmla="*/ 246 h 252"/>
                    <a:gd name="T42" fmla="*/ 6 w 1120"/>
                    <a:gd name="T43" fmla="*/ 250 h 252"/>
                    <a:gd name="T44" fmla="*/ 0 w 1120"/>
                    <a:gd name="T45" fmla="*/ 252 h 252"/>
                    <a:gd name="T46" fmla="*/ 0 w 1120"/>
                    <a:gd name="T47" fmla="*/ 62 h 252"/>
                    <a:gd name="T48" fmla="*/ 560 w 1120"/>
                    <a:gd name="T49" fmla="*/ 0 h 252"/>
                    <a:gd name="T50" fmla="*/ 1120 w 1120"/>
                    <a:gd name="T51" fmla="*/ 62 h 252"/>
                    <a:gd name="T52" fmla="*/ 1120 w 1120"/>
                    <a:gd name="T53" fmla="*/ 252 h 252"/>
                    <a:gd name="T54" fmla="*/ 1120 w 1120"/>
                    <a:gd name="T55" fmla="*/ 252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120" h="252">
                      <a:moveTo>
                        <a:pt x="1120" y="252"/>
                      </a:moveTo>
                      <a:lnTo>
                        <a:pt x="1116" y="250"/>
                      </a:lnTo>
                      <a:lnTo>
                        <a:pt x="1100" y="246"/>
                      </a:lnTo>
                      <a:lnTo>
                        <a:pt x="1074" y="240"/>
                      </a:lnTo>
                      <a:lnTo>
                        <a:pt x="1038" y="232"/>
                      </a:lnTo>
                      <a:lnTo>
                        <a:pt x="992" y="222"/>
                      </a:lnTo>
                      <a:lnTo>
                        <a:pt x="938" y="212"/>
                      </a:lnTo>
                      <a:lnTo>
                        <a:pt x="876" y="204"/>
                      </a:lnTo>
                      <a:lnTo>
                        <a:pt x="806" y="196"/>
                      </a:lnTo>
                      <a:lnTo>
                        <a:pt x="730" y="190"/>
                      </a:lnTo>
                      <a:lnTo>
                        <a:pt x="646" y="184"/>
                      </a:lnTo>
                      <a:lnTo>
                        <a:pt x="556" y="184"/>
                      </a:lnTo>
                      <a:lnTo>
                        <a:pt x="466" y="184"/>
                      </a:lnTo>
                      <a:lnTo>
                        <a:pt x="384" y="190"/>
                      </a:lnTo>
                      <a:lnTo>
                        <a:pt x="308" y="196"/>
                      </a:lnTo>
                      <a:lnTo>
                        <a:pt x="238" y="204"/>
                      </a:lnTo>
                      <a:lnTo>
                        <a:pt x="178" y="212"/>
                      </a:lnTo>
                      <a:lnTo>
                        <a:pt x="126" y="222"/>
                      </a:lnTo>
                      <a:lnTo>
                        <a:pt x="82" y="232"/>
                      </a:lnTo>
                      <a:lnTo>
                        <a:pt x="46" y="240"/>
                      </a:lnTo>
                      <a:lnTo>
                        <a:pt x="20" y="246"/>
                      </a:lnTo>
                      <a:lnTo>
                        <a:pt x="6" y="250"/>
                      </a:lnTo>
                      <a:lnTo>
                        <a:pt x="0" y="252"/>
                      </a:lnTo>
                      <a:lnTo>
                        <a:pt x="0" y="62"/>
                      </a:lnTo>
                      <a:lnTo>
                        <a:pt x="560" y="0"/>
                      </a:lnTo>
                      <a:lnTo>
                        <a:pt x="1120" y="62"/>
                      </a:lnTo>
                      <a:lnTo>
                        <a:pt x="1120" y="252"/>
                      </a:lnTo>
                      <a:lnTo>
                        <a:pt x="1120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DF5908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" name="Rectangle 9"/>
                <p:cNvSpPr>
                  <a:spLocks noChangeArrowheads="1"/>
                </p:cNvSpPr>
                <p:nvPr/>
              </p:nvSpPr>
              <p:spPr bwMode="gray">
                <a:xfrm>
                  <a:off x="816" y="2304"/>
                  <a:ext cx="1440" cy="393"/>
                </a:xfrm>
                <a:prstGeom prst="rect">
                  <a:avLst/>
                </a:prstGeom>
                <a:gradFill rotWithShape="1">
                  <a:gsLst>
                    <a:gs pos="0">
                      <a:srgbClr val="99D549">
                        <a:gamma/>
                        <a:tint val="51373"/>
                        <a:invGamma/>
                      </a:srgbClr>
                    </a:gs>
                    <a:gs pos="100000">
                      <a:srgbClr val="99D549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6200" dir="10800000" kx="-3284103" algn="b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2000" b="1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</a:rPr>
                    <a:t>Аннотация</a:t>
                  </a:r>
                  <a:endParaRPr lang="en-US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p:grpSp>
          <p:grpSp>
            <p:nvGrpSpPr>
              <p:cNvPr id="13" name="Group 13"/>
              <p:cNvGrpSpPr>
                <a:grpSpLocks/>
              </p:cNvGrpSpPr>
              <p:nvPr/>
            </p:nvGrpSpPr>
            <p:grpSpPr bwMode="auto">
              <a:xfrm>
                <a:off x="3347865" y="3933056"/>
                <a:ext cx="2443682" cy="683421"/>
                <a:chOff x="816" y="2304"/>
                <a:chExt cx="1440" cy="448"/>
              </a:xfrm>
            </p:grpSpPr>
            <p:sp>
              <p:nvSpPr>
                <p:cNvPr id="14" name="Freeform 14"/>
                <p:cNvSpPr>
                  <a:spLocks/>
                </p:cNvSpPr>
                <p:nvPr/>
              </p:nvSpPr>
              <p:spPr bwMode="gray">
                <a:xfrm>
                  <a:off x="901" y="2562"/>
                  <a:ext cx="1270" cy="190"/>
                </a:xfrm>
                <a:custGeom>
                  <a:avLst/>
                  <a:gdLst>
                    <a:gd name="T0" fmla="*/ 1120 w 1120"/>
                    <a:gd name="T1" fmla="*/ 252 h 252"/>
                    <a:gd name="T2" fmla="*/ 1116 w 1120"/>
                    <a:gd name="T3" fmla="*/ 250 h 252"/>
                    <a:gd name="T4" fmla="*/ 1100 w 1120"/>
                    <a:gd name="T5" fmla="*/ 246 h 252"/>
                    <a:gd name="T6" fmla="*/ 1074 w 1120"/>
                    <a:gd name="T7" fmla="*/ 240 h 252"/>
                    <a:gd name="T8" fmla="*/ 1038 w 1120"/>
                    <a:gd name="T9" fmla="*/ 232 h 252"/>
                    <a:gd name="T10" fmla="*/ 992 w 1120"/>
                    <a:gd name="T11" fmla="*/ 222 h 252"/>
                    <a:gd name="T12" fmla="*/ 938 w 1120"/>
                    <a:gd name="T13" fmla="*/ 212 h 252"/>
                    <a:gd name="T14" fmla="*/ 876 w 1120"/>
                    <a:gd name="T15" fmla="*/ 204 h 252"/>
                    <a:gd name="T16" fmla="*/ 806 w 1120"/>
                    <a:gd name="T17" fmla="*/ 196 h 252"/>
                    <a:gd name="T18" fmla="*/ 730 w 1120"/>
                    <a:gd name="T19" fmla="*/ 190 h 252"/>
                    <a:gd name="T20" fmla="*/ 646 w 1120"/>
                    <a:gd name="T21" fmla="*/ 184 h 252"/>
                    <a:gd name="T22" fmla="*/ 556 w 1120"/>
                    <a:gd name="T23" fmla="*/ 184 h 252"/>
                    <a:gd name="T24" fmla="*/ 466 w 1120"/>
                    <a:gd name="T25" fmla="*/ 184 h 252"/>
                    <a:gd name="T26" fmla="*/ 384 w 1120"/>
                    <a:gd name="T27" fmla="*/ 190 h 252"/>
                    <a:gd name="T28" fmla="*/ 308 w 1120"/>
                    <a:gd name="T29" fmla="*/ 196 h 252"/>
                    <a:gd name="T30" fmla="*/ 238 w 1120"/>
                    <a:gd name="T31" fmla="*/ 204 h 252"/>
                    <a:gd name="T32" fmla="*/ 178 w 1120"/>
                    <a:gd name="T33" fmla="*/ 212 h 252"/>
                    <a:gd name="T34" fmla="*/ 126 w 1120"/>
                    <a:gd name="T35" fmla="*/ 222 h 252"/>
                    <a:gd name="T36" fmla="*/ 82 w 1120"/>
                    <a:gd name="T37" fmla="*/ 232 h 252"/>
                    <a:gd name="T38" fmla="*/ 46 w 1120"/>
                    <a:gd name="T39" fmla="*/ 240 h 252"/>
                    <a:gd name="T40" fmla="*/ 20 w 1120"/>
                    <a:gd name="T41" fmla="*/ 246 h 252"/>
                    <a:gd name="T42" fmla="*/ 6 w 1120"/>
                    <a:gd name="T43" fmla="*/ 250 h 252"/>
                    <a:gd name="T44" fmla="*/ 0 w 1120"/>
                    <a:gd name="T45" fmla="*/ 252 h 252"/>
                    <a:gd name="T46" fmla="*/ 0 w 1120"/>
                    <a:gd name="T47" fmla="*/ 62 h 252"/>
                    <a:gd name="T48" fmla="*/ 560 w 1120"/>
                    <a:gd name="T49" fmla="*/ 0 h 252"/>
                    <a:gd name="T50" fmla="*/ 1120 w 1120"/>
                    <a:gd name="T51" fmla="*/ 62 h 252"/>
                    <a:gd name="T52" fmla="*/ 1120 w 1120"/>
                    <a:gd name="T53" fmla="*/ 252 h 252"/>
                    <a:gd name="T54" fmla="*/ 1120 w 1120"/>
                    <a:gd name="T55" fmla="*/ 252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120" h="252">
                      <a:moveTo>
                        <a:pt x="1120" y="252"/>
                      </a:moveTo>
                      <a:lnTo>
                        <a:pt x="1116" y="250"/>
                      </a:lnTo>
                      <a:lnTo>
                        <a:pt x="1100" y="246"/>
                      </a:lnTo>
                      <a:lnTo>
                        <a:pt x="1074" y="240"/>
                      </a:lnTo>
                      <a:lnTo>
                        <a:pt x="1038" y="232"/>
                      </a:lnTo>
                      <a:lnTo>
                        <a:pt x="992" y="222"/>
                      </a:lnTo>
                      <a:lnTo>
                        <a:pt x="938" y="212"/>
                      </a:lnTo>
                      <a:lnTo>
                        <a:pt x="876" y="204"/>
                      </a:lnTo>
                      <a:lnTo>
                        <a:pt x="806" y="196"/>
                      </a:lnTo>
                      <a:lnTo>
                        <a:pt x="730" y="190"/>
                      </a:lnTo>
                      <a:lnTo>
                        <a:pt x="646" y="184"/>
                      </a:lnTo>
                      <a:lnTo>
                        <a:pt x="556" y="184"/>
                      </a:lnTo>
                      <a:lnTo>
                        <a:pt x="466" y="184"/>
                      </a:lnTo>
                      <a:lnTo>
                        <a:pt x="384" y="190"/>
                      </a:lnTo>
                      <a:lnTo>
                        <a:pt x="308" y="196"/>
                      </a:lnTo>
                      <a:lnTo>
                        <a:pt x="238" y="204"/>
                      </a:lnTo>
                      <a:lnTo>
                        <a:pt x="178" y="212"/>
                      </a:lnTo>
                      <a:lnTo>
                        <a:pt x="126" y="222"/>
                      </a:lnTo>
                      <a:lnTo>
                        <a:pt x="82" y="232"/>
                      </a:lnTo>
                      <a:lnTo>
                        <a:pt x="46" y="240"/>
                      </a:lnTo>
                      <a:lnTo>
                        <a:pt x="20" y="246"/>
                      </a:lnTo>
                      <a:lnTo>
                        <a:pt x="6" y="250"/>
                      </a:lnTo>
                      <a:lnTo>
                        <a:pt x="0" y="252"/>
                      </a:lnTo>
                      <a:lnTo>
                        <a:pt x="0" y="62"/>
                      </a:lnTo>
                      <a:lnTo>
                        <a:pt x="560" y="0"/>
                      </a:lnTo>
                      <a:lnTo>
                        <a:pt x="1120" y="62"/>
                      </a:lnTo>
                      <a:lnTo>
                        <a:pt x="1120" y="252"/>
                      </a:lnTo>
                      <a:lnTo>
                        <a:pt x="1120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DF5908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Rectangle 15"/>
                <p:cNvSpPr>
                  <a:spLocks noChangeArrowheads="1"/>
                </p:cNvSpPr>
                <p:nvPr/>
              </p:nvSpPr>
              <p:spPr bwMode="gray">
                <a:xfrm>
                  <a:off x="816" y="2304"/>
                  <a:ext cx="1440" cy="39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>
                        <a:gamma/>
                        <a:tint val="24314"/>
                        <a:invGamma/>
                      </a:srgbClr>
                    </a:gs>
                    <a:gs pos="100000">
                      <a:srgbClr val="6699FF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6200" dir="10800000" kx="-3284103" algn="b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2000" b="1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</a:rPr>
                    <a:t>Основная часть</a:t>
                  </a:r>
                  <a:endParaRPr lang="en-US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p:grpSp>
          <p:cxnSp>
            <p:nvCxnSpPr>
              <p:cNvPr id="16" name="AutoShape 16"/>
              <p:cNvCxnSpPr>
                <a:cxnSpLocks noChangeShapeType="1"/>
                <a:stCxn id="5" idx="11"/>
                <a:endCxn id="9" idx="0"/>
              </p:cNvCxnSpPr>
              <p:nvPr/>
            </p:nvCxnSpPr>
            <p:spPr bwMode="auto">
              <a:xfrm>
                <a:off x="4563306" y="2161363"/>
                <a:ext cx="6399" cy="187517"/>
              </a:xfrm>
              <a:prstGeom prst="straightConnector1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7" name="AutoShape 17"/>
              <p:cNvCxnSpPr>
                <a:cxnSpLocks noChangeShapeType="1"/>
                <a:stCxn id="8" idx="11"/>
                <a:endCxn id="12" idx="0"/>
              </p:cNvCxnSpPr>
              <p:nvPr/>
            </p:nvCxnSpPr>
            <p:spPr bwMode="auto">
              <a:xfrm>
                <a:off x="4562008" y="2954090"/>
                <a:ext cx="7697" cy="186878"/>
              </a:xfrm>
              <a:prstGeom prst="straightConnector1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8" name="AutoShape 18"/>
              <p:cNvCxnSpPr>
                <a:cxnSpLocks noChangeShapeType="1"/>
                <a:stCxn id="11" idx="11"/>
                <a:endCxn id="15" idx="0"/>
              </p:cNvCxnSpPr>
              <p:nvPr/>
            </p:nvCxnSpPr>
            <p:spPr bwMode="auto">
              <a:xfrm>
                <a:off x="4562008" y="3746177"/>
                <a:ext cx="7698" cy="186879"/>
              </a:xfrm>
              <a:prstGeom prst="straightConnector1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grpSp>
            <p:nvGrpSpPr>
              <p:cNvPr id="19" name="Group 4"/>
              <p:cNvGrpSpPr>
                <a:grpSpLocks/>
              </p:cNvGrpSpPr>
              <p:nvPr/>
            </p:nvGrpSpPr>
            <p:grpSpPr bwMode="auto">
              <a:xfrm>
                <a:off x="3399201" y="4725144"/>
                <a:ext cx="2441103" cy="682700"/>
                <a:chOff x="816" y="2304"/>
                <a:chExt cx="1440" cy="448"/>
              </a:xfrm>
            </p:grpSpPr>
            <p:sp>
              <p:nvSpPr>
                <p:cNvPr id="20" name="Freeform 5"/>
                <p:cNvSpPr>
                  <a:spLocks/>
                </p:cNvSpPr>
                <p:nvPr/>
              </p:nvSpPr>
              <p:spPr bwMode="gray">
                <a:xfrm>
                  <a:off x="901" y="2562"/>
                  <a:ext cx="1270" cy="190"/>
                </a:xfrm>
                <a:custGeom>
                  <a:avLst/>
                  <a:gdLst>
                    <a:gd name="T0" fmla="*/ 1120 w 1120"/>
                    <a:gd name="T1" fmla="*/ 252 h 252"/>
                    <a:gd name="T2" fmla="*/ 1116 w 1120"/>
                    <a:gd name="T3" fmla="*/ 250 h 252"/>
                    <a:gd name="T4" fmla="*/ 1100 w 1120"/>
                    <a:gd name="T5" fmla="*/ 246 h 252"/>
                    <a:gd name="T6" fmla="*/ 1074 w 1120"/>
                    <a:gd name="T7" fmla="*/ 240 h 252"/>
                    <a:gd name="T8" fmla="*/ 1038 w 1120"/>
                    <a:gd name="T9" fmla="*/ 232 h 252"/>
                    <a:gd name="T10" fmla="*/ 992 w 1120"/>
                    <a:gd name="T11" fmla="*/ 222 h 252"/>
                    <a:gd name="T12" fmla="*/ 938 w 1120"/>
                    <a:gd name="T13" fmla="*/ 212 h 252"/>
                    <a:gd name="T14" fmla="*/ 876 w 1120"/>
                    <a:gd name="T15" fmla="*/ 204 h 252"/>
                    <a:gd name="T16" fmla="*/ 806 w 1120"/>
                    <a:gd name="T17" fmla="*/ 196 h 252"/>
                    <a:gd name="T18" fmla="*/ 730 w 1120"/>
                    <a:gd name="T19" fmla="*/ 190 h 252"/>
                    <a:gd name="T20" fmla="*/ 646 w 1120"/>
                    <a:gd name="T21" fmla="*/ 184 h 252"/>
                    <a:gd name="T22" fmla="*/ 556 w 1120"/>
                    <a:gd name="T23" fmla="*/ 184 h 252"/>
                    <a:gd name="T24" fmla="*/ 466 w 1120"/>
                    <a:gd name="T25" fmla="*/ 184 h 252"/>
                    <a:gd name="T26" fmla="*/ 384 w 1120"/>
                    <a:gd name="T27" fmla="*/ 190 h 252"/>
                    <a:gd name="T28" fmla="*/ 308 w 1120"/>
                    <a:gd name="T29" fmla="*/ 196 h 252"/>
                    <a:gd name="T30" fmla="*/ 238 w 1120"/>
                    <a:gd name="T31" fmla="*/ 204 h 252"/>
                    <a:gd name="T32" fmla="*/ 178 w 1120"/>
                    <a:gd name="T33" fmla="*/ 212 h 252"/>
                    <a:gd name="T34" fmla="*/ 126 w 1120"/>
                    <a:gd name="T35" fmla="*/ 222 h 252"/>
                    <a:gd name="T36" fmla="*/ 82 w 1120"/>
                    <a:gd name="T37" fmla="*/ 232 h 252"/>
                    <a:gd name="T38" fmla="*/ 46 w 1120"/>
                    <a:gd name="T39" fmla="*/ 240 h 252"/>
                    <a:gd name="T40" fmla="*/ 20 w 1120"/>
                    <a:gd name="T41" fmla="*/ 246 h 252"/>
                    <a:gd name="T42" fmla="*/ 6 w 1120"/>
                    <a:gd name="T43" fmla="*/ 250 h 252"/>
                    <a:gd name="T44" fmla="*/ 0 w 1120"/>
                    <a:gd name="T45" fmla="*/ 252 h 252"/>
                    <a:gd name="T46" fmla="*/ 0 w 1120"/>
                    <a:gd name="T47" fmla="*/ 62 h 252"/>
                    <a:gd name="T48" fmla="*/ 560 w 1120"/>
                    <a:gd name="T49" fmla="*/ 0 h 252"/>
                    <a:gd name="T50" fmla="*/ 1120 w 1120"/>
                    <a:gd name="T51" fmla="*/ 62 h 252"/>
                    <a:gd name="T52" fmla="*/ 1120 w 1120"/>
                    <a:gd name="T53" fmla="*/ 252 h 252"/>
                    <a:gd name="T54" fmla="*/ 1120 w 1120"/>
                    <a:gd name="T55" fmla="*/ 252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120" h="252">
                      <a:moveTo>
                        <a:pt x="1120" y="252"/>
                      </a:moveTo>
                      <a:lnTo>
                        <a:pt x="1116" y="250"/>
                      </a:lnTo>
                      <a:lnTo>
                        <a:pt x="1100" y="246"/>
                      </a:lnTo>
                      <a:lnTo>
                        <a:pt x="1074" y="240"/>
                      </a:lnTo>
                      <a:lnTo>
                        <a:pt x="1038" y="232"/>
                      </a:lnTo>
                      <a:lnTo>
                        <a:pt x="992" y="222"/>
                      </a:lnTo>
                      <a:lnTo>
                        <a:pt x="938" y="212"/>
                      </a:lnTo>
                      <a:lnTo>
                        <a:pt x="876" y="204"/>
                      </a:lnTo>
                      <a:lnTo>
                        <a:pt x="806" y="196"/>
                      </a:lnTo>
                      <a:lnTo>
                        <a:pt x="730" y="190"/>
                      </a:lnTo>
                      <a:lnTo>
                        <a:pt x="646" y="184"/>
                      </a:lnTo>
                      <a:lnTo>
                        <a:pt x="556" y="184"/>
                      </a:lnTo>
                      <a:lnTo>
                        <a:pt x="466" y="184"/>
                      </a:lnTo>
                      <a:lnTo>
                        <a:pt x="384" y="190"/>
                      </a:lnTo>
                      <a:lnTo>
                        <a:pt x="308" y="196"/>
                      </a:lnTo>
                      <a:lnTo>
                        <a:pt x="238" y="204"/>
                      </a:lnTo>
                      <a:lnTo>
                        <a:pt x="178" y="212"/>
                      </a:lnTo>
                      <a:lnTo>
                        <a:pt x="126" y="222"/>
                      </a:lnTo>
                      <a:lnTo>
                        <a:pt x="82" y="232"/>
                      </a:lnTo>
                      <a:lnTo>
                        <a:pt x="46" y="240"/>
                      </a:lnTo>
                      <a:lnTo>
                        <a:pt x="20" y="246"/>
                      </a:lnTo>
                      <a:lnTo>
                        <a:pt x="6" y="250"/>
                      </a:lnTo>
                      <a:lnTo>
                        <a:pt x="0" y="252"/>
                      </a:lnTo>
                      <a:lnTo>
                        <a:pt x="0" y="62"/>
                      </a:lnTo>
                      <a:lnTo>
                        <a:pt x="560" y="0"/>
                      </a:lnTo>
                      <a:lnTo>
                        <a:pt x="1120" y="62"/>
                      </a:lnTo>
                      <a:lnTo>
                        <a:pt x="1120" y="252"/>
                      </a:lnTo>
                      <a:lnTo>
                        <a:pt x="1120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DF5908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Rectangle 6"/>
                <p:cNvSpPr>
                  <a:spLocks noChangeArrowheads="1"/>
                </p:cNvSpPr>
                <p:nvPr/>
              </p:nvSpPr>
              <p:spPr bwMode="gray">
                <a:xfrm>
                  <a:off x="816" y="2304"/>
                  <a:ext cx="1440" cy="39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>
                        <a:gamma/>
                        <a:tint val="48627"/>
                        <a:invGamma/>
                      </a:srgbClr>
                    </a:gs>
                    <a:gs pos="100000">
                      <a:srgbClr val="FFCC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6200" dir="10800000" kx="-3284103" algn="b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2000" b="1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</a:rPr>
                    <a:t>Список литературы</a:t>
                  </a:r>
                  <a:endParaRPr lang="en-US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p:grpSp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3396622" y="5517232"/>
                <a:ext cx="2443682" cy="683422"/>
                <a:chOff x="816" y="2304"/>
                <a:chExt cx="1440" cy="448"/>
              </a:xfrm>
            </p:grpSpPr>
            <p:sp>
              <p:nvSpPr>
                <p:cNvPr id="23" name="Freeform 8"/>
                <p:cNvSpPr>
                  <a:spLocks/>
                </p:cNvSpPr>
                <p:nvPr/>
              </p:nvSpPr>
              <p:spPr bwMode="gray">
                <a:xfrm>
                  <a:off x="901" y="2562"/>
                  <a:ext cx="1270" cy="190"/>
                </a:xfrm>
                <a:custGeom>
                  <a:avLst/>
                  <a:gdLst>
                    <a:gd name="T0" fmla="*/ 1120 w 1120"/>
                    <a:gd name="T1" fmla="*/ 252 h 252"/>
                    <a:gd name="T2" fmla="*/ 1116 w 1120"/>
                    <a:gd name="T3" fmla="*/ 250 h 252"/>
                    <a:gd name="T4" fmla="*/ 1100 w 1120"/>
                    <a:gd name="T5" fmla="*/ 246 h 252"/>
                    <a:gd name="T6" fmla="*/ 1074 w 1120"/>
                    <a:gd name="T7" fmla="*/ 240 h 252"/>
                    <a:gd name="T8" fmla="*/ 1038 w 1120"/>
                    <a:gd name="T9" fmla="*/ 232 h 252"/>
                    <a:gd name="T10" fmla="*/ 992 w 1120"/>
                    <a:gd name="T11" fmla="*/ 222 h 252"/>
                    <a:gd name="T12" fmla="*/ 938 w 1120"/>
                    <a:gd name="T13" fmla="*/ 212 h 252"/>
                    <a:gd name="T14" fmla="*/ 876 w 1120"/>
                    <a:gd name="T15" fmla="*/ 204 h 252"/>
                    <a:gd name="T16" fmla="*/ 806 w 1120"/>
                    <a:gd name="T17" fmla="*/ 196 h 252"/>
                    <a:gd name="T18" fmla="*/ 730 w 1120"/>
                    <a:gd name="T19" fmla="*/ 190 h 252"/>
                    <a:gd name="T20" fmla="*/ 646 w 1120"/>
                    <a:gd name="T21" fmla="*/ 184 h 252"/>
                    <a:gd name="T22" fmla="*/ 556 w 1120"/>
                    <a:gd name="T23" fmla="*/ 184 h 252"/>
                    <a:gd name="T24" fmla="*/ 466 w 1120"/>
                    <a:gd name="T25" fmla="*/ 184 h 252"/>
                    <a:gd name="T26" fmla="*/ 384 w 1120"/>
                    <a:gd name="T27" fmla="*/ 190 h 252"/>
                    <a:gd name="T28" fmla="*/ 308 w 1120"/>
                    <a:gd name="T29" fmla="*/ 196 h 252"/>
                    <a:gd name="T30" fmla="*/ 238 w 1120"/>
                    <a:gd name="T31" fmla="*/ 204 h 252"/>
                    <a:gd name="T32" fmla="*/ 178 w 1120"/>
                    <a:gd name="T33" fmla="*/ 212 h 252"/>
                    <a:gd name="T34" fmla="*/ 126 w 1120"/>
                    <a:gd name="T35" fmla="*/ 222 h 252"/>
                    <a:gd name="T36" fmla="*/ 82 w 1120"/>
                    <a:gd name="T37" fmla="*/ 232 h 252"/>
                    <a:gd name="T38" fmla="*/ 46 w 1120"/>
                    <a:gd name="T39" fmla="*/ 240 h 252"/>
                    <a:gd name="T40" fmla="*/ 20 w 1120"/>
                    <a:gd name="T41" fmla="*/ 246 h 252"/>
                    <a:gd name="T42" fmla="*/ 6 w 1120"/>
                    <a:gd name="T43" fmla="*/ 250 h 252"/>
                    <a:gd name="T44" fmla="*/ 0 w 1120"/>
                    <a:gd name="T45" fmla="*/ 252 h 252"/>
                    <a:gd name="T46" fmla="*/ 0 w 1120"/>
                    <a:gd name="T47" fmla="*/ 62 h 252"/>
                    <a:gd name="T48" fmla="*/ 560 w 1120"/>
                    <a:gd name="T49" fmla="*/ 0 h 252"/>
                    <a:gd name="T50" fmla="*/ 1120 w 1120"/>
                    <a:gd name="T51" fmla="*/ 62 h 252"/>
                    <a:gd name="T52" fmla="*/ 1120 w 1120"/>
                    <a:gd name="T53" fmla="*/ 252 h 252"/>
                    <a:gd name="T54" fmla="*/ 1120 w 1120"/>
                    <a:gd name="T55" fmla="*/ 252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120" h="252">
                      <a:moveTo>
                        <a:pt x="1120" y="252"/>
                      </a:moveTo>
                      <a:lnTo>
                        <a:pt x="1116" y="250"/>
                      </a:lnTo>
                      <a:lnTo>
                        <a:pt x="1100" y="246"/>
                      </a:lnTo>
                      <a:lnTo>
                        <a:pt x="1074" y="240"/>
                      </a:lnTo>
                      <a:lnTo>
                        <a:pt x="1038" y="232"/>
                      </a:lnTo>
                      <a:lnTo>
                        <a:pt x="992" y="222"/>
                      </a:lnTo>
                      <a:lnTo>
                        <a:pt x="938" y="212"/>
                      </a:lnTo>
                      <a:lnTo>
                        <a:pt x="876" y="204"/>
                      </a:lnTo>
                      <a:lnTo>
                        <a:pt x="806" y="196"/>
                      </a:lnTo>
                      <a:lnTo>
                        <a:pt x="730" y="190"/>
                      </a:lnTo>
                      <a:lnTo>
                        <a:pt x="646" y="184"/>
                      </a:lnTo>
                      <a:lnTo>
                        <a:pt x="556" y="184"/>
                      </a:lnTo>
                      <a:lnTo>
                        <a:pt x="466" y="184"/>
                      </a:lnTo>
                      <a:lnTo>
                        <a:pt x="384" y="190"/>
                      </a:lnTo>
                      <a:lnTo>
                        <a:pt x="308" y="196"/>
                      </a:lnTo>
                      <a:lnTo>
                        <a:pt x="238" y="204"/>
                      </a:lnTo>
                      <a:lnTo>
                        <a:pt x="178" y="212"/>
                      </a:lnTo>
                      <a:lnTo>
                        <a:pt x="126" y="222"/>
                      </a:lnTo>
                      <a:lnTo>
                        <a:pt x="82" y="232"/>
                      </a:lnTo>
                      <a:lnTo>
                        <a:pt x="46" y="240"/>
                      </a:lnTo>
                      <a:lnTo>
                        <a:pt x="20" y="246"/>
                      </a:lnTo>
                      <a:lnTo>
                        <a:pt x="6" y="250"/>
                      </a:lnTo>
                      <a:lnTo>
                        <a:pt x="0" y="252"/>
                      </a:lnTo>
                      <a:lnTo>
                        <a:pt x="0" y="62"/>
                      </a:lnTo>
                      <a:lnTo>
                        <a:pt x="560" y="0"/>
                      </a:lnTo>
                      <a:lnTo>
                        <a:pt x="1120" y="62"/>
                      </a:lnTo>
                      <a:lnTo>
                        <a:pt x="1120" y="252"/>
                      </a:lnTo>
                      <a:lnTo>
                        <a:pt x="1120" y="2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DF5908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Rectangle 9"/>
                <p:cNvSpPr>
                  <a:spLocks noChangeArrowheads="1"/>
                </p:cNvSpPr>
                <p:nvPr/>
              </p:nvSpPr>
              <p:spPr bwMode="gray">
                <a:xfrm>
                  <a:off x="816" y="2304"/>
                  <a:ext cx="1440" cy="393"/>
                </a:xfrm>
                <a:prstGeom prst="rect">
                  <a:avLst/>
                </a:prstGeom>
                <a:gradFill rotWithShape="1">
                  <a:gsLst>
                    <a:gs pos="0">
                      <a:srgbClr val="99D549">
                        <a:gamma/>
                        <a:tint val="51373"/>
                        <a:invGamma/>
                      </a:srgbClr>
                    </a:gs>
                    <a:gs pos="100000">
                      <a:srgbClr val="99D549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6200" dir="10800000" kx="-3284103" algn="br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2000" b="1" dirty="0" smtClean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</a:rPr>
                    <a:t>Приложения</a:t>
                  </a:r>
                  <a:endParaRPr lang="en-US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p:grpSp>
          <p:cxnSp>
            <p:nvCxnSpPr>
              <p:cNvPr id="25" name="AutoShape 18"/>
              <p:cNvCxnSpPr>
                <a:cxnSpLocks noChangeShapeType="1"/>
              </p:cNvCxnSpPr>
              <p:nvPr/>
            </p:nvCxnSpPr>
            <p:spPr bwMode="auto">
              <a:xfrm>
                <a:off x="4572000" y="4538265"/>
                <a:ext cx="7698" cy="186879"/>
              </a:xfrm>
              <a:prstGeom prst="straightConnector1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6" name="AutoShape 18"/>
              <p:cNvCxnSpPr>
                <a:cxnSpLocks noChangeShapeType="1"/>
              </p:cNvCxnSpPr>
              <p:nvPr/>
            </p:nvCxnSpPr>
            <p:spPr bwMode="auto">
              <a:xfrm>
                <a:off x="4572000" y="5330353"/>
                <a:ext cx="7698" cy="186879"/>
              </a:xfrm>
              <a:prstGeom prst="straightConnector1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Прямоугольник 28"/>
          <p:cNvSpPr/>
          <p:nvPr/>
        </p:nvSpPr>
        <p:spPr>
          <a:xfrm>
            <a:off x="0" y="692696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Структура отчета</a:t>
            </a:r>
            <a:r>
              <a:rPr lang="ru-RU" sz="3600" b="1" dirty="0">
                <a:solidFill>
                  <a:srgbClr val="000099"/>
                </a:solidFill>
                <a:latin typeface="+mj-lt"/>
              </a:rPr>
              <a:t>:</a:t>
            </a:r>
            <a:endParaRPr lang="ru-RU" sz="3600" b="1" dirty="0" smtClean="0">
              <a:solidFill>
                <a:srgbClr val="000099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958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381993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effectLst/>
                <a:latin typeface="+mj-lt"/>
              </a:rPr>
              <a:t>Педагогический проект- это система</a:t>
            </a:r>
          </a:p>
          <a:p>
            <a:pPr algn="ctr">
              <a:defRPr/>
            </a:pPr>
            <a:endParaRPr lang="ru-RU" sz="2400" b="1" i="1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sna" pitchFamily="2" charset="0"/>
            </a:endParaRP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400" i="1" dirty="0" smtClean="0">
                <a:latin typeface="+mn-lt"/>
              </a:rPr>
              <a:t> </a:t>
            </a:r>
            <a:r>
              <a:rPr lang="ru-RU" sz="2400" b="1" i="1" dirty="0">
                <a:latin typeface="+mn-lt"/>
              </a:rPr>
              <a:t>планируемых педагогом и реализуемых в совместной деятельности педагогов, детей и родителей действий, </a:t>
            </a:r>
          </a:p>
          <a:p>
            <a:pPr>
              <a:defRPr/>
            </a:pPr>
            <a:endParaRPr lang="ru-RU" sz="2400" i="1" dirty="0">
              <a:latin typeface="+mn-lt"/>
            </a:endParaRPr>
          </a:p>
          <a:p>
            <a:pPr algn="ctr">
              <a:defRPr/>
            </a:pP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606115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buFont typeface="Wingdings" pitchFamily="2" charset="2"/>
              <a:buChar char="ü"/>
            </a:pPr>
            <a:r>
              <a:rPr lang="ru-RU" sz="2400" b="1" i="1" dirty="0" smtClean="0">
                <a:latin typeface="+mn-lt"/>
              </a:rPr>
              <a:t>необходимых </a:t>
            </a:r>
            <a:r>
              <a:rPr lang="ru-RU" sz="2400" b="1" i="1" dirty="0">
                <a:latin typeface="+mn-lt"/>
              </a:rPr>
              <a:t>условий и средств, для достижения определенных </a:t>
            </a:r>
            <a:r>
              <a:rPr lang="ru-RU" sz="2400" b="1" i="1" dirty="0" smtClean="0">
                <a:latin typeface="+mn-lt"/>
              </a:rPr>
              <a:t>целей. </a:t>
            </a:r>
            <a:endParaRPr lang="ru-RU" sz="24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02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716503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Методические пособия можно 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разделить на:</a:t>
            </a:r>
            <a:endParaRPr lang="ru-RU" sz="3600" b="1" dirty="0" smtClean="0">
              <a:solidFill>
                <a:srgbClr val="000099"/>
              </a:solidFill>
              <a:effectLst/>
              <a:latin typeface="+mj-lt"/>
            </a:endParaRPr>
          </a:p>
        </p:txBody>
      </p:sp>
      <p:grpSp>
        <p:nvGrpSpPr>
          <p:cNvPr id="5" name="Group 95"/>
          <p:cNvGrpSpPr>
            <a:grpSpLocks/>
          </p:cNvGrpSpPr>
          <p:nvPr/>
        </p:nvGrpSpPr>
        <p:grpSpPr bwMode="auto">
          <a:xfrm>
            <a:off x="467544" y="2007248"/>
            <a:ext cx="2507124" cy="4662112"/>
            <a:chOff x="720" y="1296"/>
            <a:chExt cx="1367" cy="2542"/>
          </a:xfrm>
        </p:grpSpPr>
        <p:sp>
          <p:nvSpPr>
            <p:cNvPr id="6" name="AutoShape 52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53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54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55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56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57"/>
            <p:cNvSpPr>
              <a:spLocks noChangeArrowheads="1"/>
            </p:cNvSpPr>
            <p:nvPr/>
          </p:nvSpPr>
          <p:spPr bwMode="gray">
            <a:xfrm>
              <a:off x="752" y="3305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" name="Group 58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5" name="Oval 59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6" name="Oval 60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7" name="Oval 61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8" name="Oval 62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9" name="Oval 63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3" name="Text Box 64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4" name="Text Box 65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7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sz="1600" b="1" i="1" dirty="0" smtClean="0">
                  <a:solidFill>
                    <a:srgbClr val="000000"/>
                  </a:solidFill>
                  <a:latin typeface="Verdana" pitchFamily="34" charset="0"/>
                </a:rPr>
                <a:t>Методики преподавания </a:t>
              </a:r>
              <a:r>
                <a:rPr lang="ru-RU" sz="1600" dirty="0" smtClean="0">
                  <a:solidFill>
                    <a:srgbClr val="000000"/>
                  </a:solidFill>
                  <a:latin typeface="Verdana" pitchFamily="34" charset="0"/>
                </a:rPr>
                <a:t>какой-либо образовательной области</a:t>
              </a:r>
              <a:endParaRPr lang="en-US" sz="160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</p:grpSp>
      <p:grpSp>
        <p:nvGrpSpPr>
          <p:cNvPr id="49" name="Group 96"/>
          <p:cNvGrpSpPr>
            <a:grpSpLocks/>
          </p:cNvGrpSpPr>
          <p:nvPr/>
        </p:nvGrpSpPr>
        <p:grpSpPr bwMode="auto">
          <a:xfrm>
            <a:off x="3304645" y="2007246"/>
            <a:ext cx="2521797" cy="4662113"/>
            <a:chOff x="2198" y="1296"/>
            <a:chExt cx="1375" cy="2542"/>
          </a:xfrm>
        </p:grpSpPr>
        <p:sp>
          <p:nvSpPr>
            <p:cNvPr id="50" name="AutoShape 67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66AF35"/>
                </a:gs>
                <a:gs pos="100000">
                  <a:srgbClr val="588D3D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AutoShape 68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99D84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AutoShape 69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9D844"/>
                </a:gs>
                <a:gs pos="100000">
                  <a:srgbClr val="99D844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AutoShape 70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9D844">
                    <a:gamma/>
                    <a:tint val="33333"/>
                    <a:invGamma/>
                  </a:srgbClr>
                </a:gs>
                <a:gs pos="100000">
                  <a:srgbClr val="99D84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Oval 71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5" name="Oval 72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56" name="Oval 73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57" name="Oval 74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58" name="Oval 75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59" name="Text Box 76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60" name="Text Box 77"/>
            <p:cNvSpPr txBox="1">
              <a:spLocks noChangeArrowheads="1"/>
            </p:cNvSpPr>
            <p:nvPr/>
          </p:nvSpPr>
          <p:spPr bwMode="gray">
            <a:xfrm>
              <a:off x="2198" y="1694"/>
              <a:ext cx="1375" cy="1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ct val="80000"/>
                </a:lnSpc>
              </a:pPr>
              <a:r>
                <a:rPr lang="ru-RU" sz="1600" b="1" i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методические разработки</a:t>
              </a:r>
              <a:r>
                <a:rPr lang="ru-RU" sz="1600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, </a:t>
              </a:r>
              <a:endPara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ctr" eaLnBrk="1" hangingPunct="1">
                <a:lnSpc>
                  <a:spcPct val="80000"/>
                </a:lnSpc>
              </a:pPr>
              <a:r>
                <a:rPr lang="ru-RU" sz="16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в </a:t>
              </a:r>
              <a:r>
                <a:rPr lang="ru-RU" sz="1600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которых, как </a:t>
              </a:r>
              <a:r>
                <a:rPr lang="ru-RU" sz="16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правило</a:t>
              </a:r>
              <a:r>
                <a:rPr lang="ru-RU" sz="1600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, </a:t>
              </a:r>
              <a:endParaRPr lang="en-US" sz="1600" dirty="0" smtClean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ctr" eaLnBrk="1" hangingPunct="1">
                <a:lnSpc>
                  <a:spcPct val="80000"/>
                </a:lnSpc>
              </a:pPr>
              <a:r>
                <a:rPr lang="ru-RU" sz="16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освещается </a:t>
              </a:r>
              <a:r>
                <a:rPr lang="ru-RU" sz="1600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методика преподавания отдельного раздела, темы учебной программы или нескольких отдельных разделов, </a:t>
              </a:r>
              <a:r>
                <a:rPr lang="ru-RU" sz="16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тем</a:t>
              </a:r>
              <a:endParaRPr lang="ru-RU" sz="16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61" name="AutoShape 78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" name="AutoShape 79"/>
            <p:cNvSpPr>
              <a:spLocks noChangeArrowheads="1"/>
            </p:cNvSpPr>
            <p:nvPr/>
          </p:nvSpPr>
          <p:spPr bwMode="gray">
            <a:xfrm>
              <a:off x="2238" y="3305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3" name="Group 97"/>
          <p:cNvGrpSpPr>
            <a:grpSpLocks/>
          </p:cNvGrpSpPr>
          <p:nvPr/>
        </p:nvGrpSpPr>
        <p:grpSpPr bwMode="auto">
          <a:xfrm>
            <a:off x="6208229" y="1989310"/>
            <a:ext cx="2611664" cy="4662113"/>
            <a:chOff x="3678" y="1296"/>
            <a:chExt cx="1424" cy="2542"/>
          </a:xfrm>
        </p:grpSpPr>
        <p:sp>
          <p:nvSpPr>
            <p:cNvPr id="64" name="AutoShape 81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C16237"/>
                </a:gs>
                <a:gs pos="100000">
                  <a:srgbClr val="AB4E4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" name="AutoShape 82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8B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AutoShape 83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8B65"/>
                </a:gs>
                <a:gs pos="100000">
                  <a:srgbClr val="E98B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AutoShape 84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8B65">
                    <a:gamma/>
                    <a:tint val="33333"/>
                    <a:invGamma/>
                  </a:srgbClr>
                </a:gs>
                <a:gs pos="100000">
                  <a:srgbClr val="E98B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8" name="Group 85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73" name="Oval 86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4" name="Oval 87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5" name="Oval 88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6" name="Oval 89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7" name="Oval 90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9" name="Text Box 91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70" name="Text Box 92"/>
            <p:cNvSpPr txBox="1">
              <a:spLocks noChangeArrowheads="1"/>
            </p:cNvSpPr>
            <p:nvPr/>
          </p:nvSpPr>
          <p:spPr bwMode="gray">
            <a:xfrm>
              <a:off x="3678" y="1705"/>
              <a:ext cx="1424" cy="1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ct val="80000"/>
                </a:lnSpc>
              </a:pPr>
              <a:r>
                <a:rPr lang="ru-RU" sz="1600" b="1" i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методические рекомендации</a:t>
              </a:r>
              <a:r>
                <a:rPr lang="ru-RU" sz="1600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, которые посвящены отдельным аспектам совершенствования образовательного процесса (например, развитию творческого мышления детей при изучении образовательной области «Художественное творчество</a:t>
              </a:r>
              <a:r>
                <a:rPr lang="ru-RU" sz="16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»)</a:t>
              </a:r>
              <a:endParaRPr lang="ru-RU" sz="16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71" name="AutoShape 93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" name="AutoShape 94"/>
            <p:cNvSpPr>
              <a:spLocks noChangeArrowheads="1"/>
            </p:cNvSpPr>
            <p:nvPr/>
          </p:nvSpPr>
          <p:spPr bwMode="gray">
            <a:xfrm>
              <a:off x="3720" y="3305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9014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  <p:sp>
        <p:nvSpPr>
          <p:cNvPr id="5" name="Freeform 3"/>
          <p:cNvSpPr>
            <a:spLocks/>
          </p:cNvSpPr>
          <p:nvPr/>
        </p:nvSpPr>
        <p:spPr bwMode="gray">
          <a:xfrm rot="8183729" flipH="1">
            <a:off x="2718034" y="3286330"/>
            <a:ext cx="1439091" cy="3234188"/>
          </a:xfrm>
          <a:custGeom>
            <a:avLst/>
            <a:gdLst>
              <a:gd name="T0" fmla="*/ 451 w 501"/>
              <a:gd name="T1" fmla="*/ 1158 h 1198"/>
              <a:gd name="T2" fmla="*/ 359 w 501"/>
              <a:gd name="T3" fmla="*/ 1072 h 1198"/>
              <a:gd name="T4" fmla="*/ 281 w 501"/>
              <a:gd name="T5" fmla="*/ 983 h 1198"/>
              <a:gd name="T6" fmla="*/ 217 w 501"/>
              <a:gd name="T7" fmla="*/ 896 h 1198"/>
              <a:gd name="T8" fmla="*/ 167 w 501"/>
              <a:gd name="T9" fmla="*/ 814 h 1198"/>
              <a:gd name="T10" fmla="*/ 129 w 501"/>
              <a:gd name="T11" fmla="*/ 743 h 1198"/>
              <a:gd name="T12" fmla="*/ 105 w 501"/>
              <a:gd name="T13" fmla="*/ 689 h 1198"/>
              <a:gd name="T14" fmla="*/ 92 w 501"/>
              <a:gd name="T15" fmla="*/ 654 h 1198"/>
              <a:gd name="T16" fmla="*/ 56 w 501"/>
              <a:gd name="T17" fmla="*/ 518 h 1198"/>
              <a:gd name="T18" fmla="*/ 39 w 501"/>
              <a:gd name="T19" fmla="*/ 396 h 1198"/>
              <a:gd name="T20" fmla="*/ 36 w 501"/>
              <a:gd name="T21" fmla="*/ 294 h 1198"/>
              <a:gd name="T22" fmla="*/ 41 w 501"/>
              <a:gd name="T23" fmla="*/ 212 h 1198"/>
              <a:gd name="T24" fmla="*/ 52 w 501"/>
              <a:gd name="T25" fmla="*/ 151 h 1198"/>
              <a:gd name="T26" fmla="*/ 61 w 501"/>
              <a:gd name="T27" fmla="*/ 114 h 1198"/>
              <a:gd name="T28" fmla="*/ 66 w 501"/>
              <a:gd name="T29" fmla="*/ 101 h 1198"/>
              <a:gd name="T30" fmla="*/ 241 w 501"/>
              <a:gd name="T31" fmla="*/ 0 h 1198"/>
              <a:gd name="T32" fmla="*/ 230 w 501"/>
              <a:gd name="T33" fmla="*/ 200 h 1198"/>
              <a:gd name="T34" fmla="*/ 226 w 501"/>
              <a:gd name="T35" fmla="*/ 208 h 1198"/>
              <a:gd name="T36" fmla="*/ 216 w 501"/>
              <a:gd name="T37" fmla="*/ 231 h 1198"/>
              <a:gd name="T38" fmla="*/ 203 w 501"/>
              <a:gd name="T39" fmla="*/ 272 h 1198"/>
              <a:gd name="T40" fmla="*/ 192 w 501"/>
              <a:gd name="T41" fmla="*/ 332 h 1198"/>
              <a:gd name="T42" fmla="*/ 187 w 501"/>
              <a:gd name="T43" fmla="*/ 413 h 1198"/>
              <a:gd name="T44" fmla="*/ 191 w 501"/>
              <a:gd name="T45" fmla="*/ 516 h 1198"/>
              <a:gd name="T46" fmla="*/ 209 w 501"/>
              <a:gd name="T47" fmla="*/ 638 h 1198"/>
              <a:gd name="T48" fmla="*/ 239 w 501"/>
              <a:gd name="T49" fmla="*/ 751 h 1198"/>
              <a:gd name="T50" fmla="*/ 278 w 501"/>
              <a:gd name="T51" fmla="*/ 854 h 1198"/>
              <a:gd name="T52" fmla="*/ 323 w 501"/>
              <a:gd name="T53" fmla="*/ 946 h 1198"/>
              <a:gd name="T54" fmla="*/ 369 w 501"/>
              <a:gd name="T55" fmla="*/ 1025 h 1198"/>
              <a:gd name="T56" fmla="*/ 414 w 501"/>
              <a:gd name="T57" fmla="*/ 1091 h 1198"/>
              <a:gd name="T58" fmla="*/ 453 w 501"/>
              <a:gd name="T59" fmla="*/ 1142 h 1198"/>
              <a:gd name="T60" fmla="*/ 483 w 501"/>
              <a:gd name="T61" fmla="*/ 1178 h 1198"/>
              <a:gd name="T62" fmla="*/ 500 w 501"/>
              <a:gd name="T63" fmla="*/ 1196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01" h="1198">
                <a:moveTo>
                  <a:pt x="501" y="1198"/>
                </a:moveTo>
                <a:lnTo>
                  <a:pt x="451" y="1158"/>
                </a:lnTo>
                <a:lnTo>
                  <a:pt x="403" y="1115"/>
                </a:lnTo>
                <a:lnTo>
                  <a:pt x="359" y="1072"/>
                </a:lnTo>
                <a:lnTo>
                  <a:pt x="318" y="1027"/>
                </a:lnTo>
                <a:lnTo>
                  <a:pt x="281" y="983"/>
                </a:lnTo>
                <a:lnTo>
                  <a:pt x="248" y="938"/>
                </a:lnTo>
                <a:lnTo>
                  <a:pt x="217" y="896"/>
                </a:lnTo>
                <a:lnTo>
                  <a:pt x="190" y="853"/>
                </a:lnTo>
                <a:lnTo>
                  <a:pt x="167" y="814"/>
                </a:lnTo>
                <a:lnTo>
                  <a:pt x="147" y="777"/>
                </a:lnTo>
                <a:lnTo>
                  <a:pt x="129" y="743"/>
                </a:lnTo>
                <a:lnTo>
                  <a:pt x="115" y="714"/>
                </a:lnTo>
                <a:lnTo>
                  <a:pt x="105" y="689"/>
                </a:lnTo>
                <a:lnTo>
                  <a:pt x="97" y="669"/>
                </a:lnTo>
                <a:lnTo>
                  <a:pt x="92" y="654"/>
                </a:lnTo>
                <a:lnTo>
                  <a:pt x="71" y="583"/>
                </a:lnTo>
                <a:lnTo>
                  <a:pt x="56" y="518"/>
                </a:lnTo>
                <a:lnTo>
                  <a:pt x="45" y="454"/>
                </a:lnTo>
                <a:lnTo>
                  <a:pt x="39" y="396"/>
                </a:lnTo>
                <a:lnTo>
                  <a:pt x="36" y="343"/>
                </a:lnTo>
                <a:lnTo>
                  <a:pt x="36" y="294"/>
                </a:lnTo>
                <a:lnTo>
                  <a:pt x="37" y="251"/>
                </a:lnTo>
                <a:lnTo>
                  <a:pt x="41" y="212"/>
                </a:lnTo>
                <a:lnTo>
                  <a:pt x="46" y="180"/>
                </a:lnTo>
                <a:lnTo>
                  <a:pt x="52" y="151"/>
                </a:lnTo>
                <a:lnTo>
                  <a:pt x="57" y="129"/>
                </a:lnTo>
                <a:lnTo>
                  <a:pt x="61" y="114"/>
                </a:lnTo>
                <a:lnTo>
                  <a:pt x="65" y="105"/>
                </a:lnTo>
                <a:lnTo>
                  <a:pt x="66" y="101"/>
                </a:lnTo>
                <a:lnTo>
                  <a:pt x="0" y="63"/>
                </a:lnTo>
                <a:lnTo>
                  <a:pt x="241" y="0"/>
                </a:lnTo>
                <a:lnTo>
                  <a:pt x="306" y="245"/>
                </a:lnTo>
                <a:lnTo>
                  <a:pt x="230" y="200"/>
                </a:lnTo>
                <a:lnTo>
                  <a:pt x="229" y="203"/>
                </a:lnTo>
                <a:lnTo>
                  <a:pt x="226" y="208"/>
                </a:lnTo>
                <a:lnTo>
                  <a:pt x="221" y="217"/>
                </a:lnTo>
                <a:lnTo>
                  <a:pt x="216" y="231"/>
                </a:lnTo>
                <a:lnTo>
                  <a:pt x="209" y="249"/>
                </a:lnTo>
                <a:lnTo>
                  <a:pt x="203" y="272"/>
                </a:lnTo>
                <a:lnTo>
                  <a:pt x="196" y="300"/>
                </a:lnTo>
                <a:lnTo>
                  <a:pt x="192" y="332"/>
                </a:lnTo>
                <a:lnTo>
                  <a:pt x="189" y="369"/>
                </a:lnTo>
                <a:lnTo>
                  <a:pt x="187" y="413"/>
                </a:lnTo>
                <a:lnTo>
                  <a:pt x="187" y="462"/>
                </a:lnTo>
                <a:lnTo>
                  <a:pt x="191" y="516"/>
                </a:lnTo>
                <a:lnTo>
                  <a:pt x="199" y="578"/>
                </a:lnTo>
                <a:lnTo>
                  <a:pt x="209" y="638"/>
                </a:lnTo>
                <a:lnTo>
                  <a:pt x="222" y="696"/>
                </a:lnTo>
                <a:lnTo>
                  <a:pt x="239" y="751"/>
                </a:lnTo>
                <a:lnTo>
                  <a:pt x="257" y="804"/>
                </a:lnTo>
                <a:lnTo>
                  <a:pt x="278" y="854"/>
                </a:lnTo>
                <a:lnTo>
                  <a:pt x="300" y="901"/>
                </a:lnTo>
                <a:lnTo>
                  <a:pt x="323" y="946"/>
                </a:lnTo>
                <a:lnTo>
                  <a:pt x="346" y="987"/>
                </a:lnTo>
                <a:lnTo>
                  <a:pt x="369" y="1025"/>
                </a:lnTo>
                <a:lnTo>
                  <a:pt x="392" y="1060"/>
                </a:lnTo>
                <a:lnTo>
                  <a:pt x="414" y="1091"/>
                </a:lnTo>
                <a:lnTo>
                  <a:pt x="434" y="1119"/>
                </a:lnTo>
                <a:lnTo>
                  <a:pt x="453" y="1142"/>
                </a:lnTo>
                <a:lnTo>
                  <a:pt x="469" y="1161"/>
                </a:lnTo>
                <a:lnTo>
                  <a:pt x="483" y="1178"/>
                </a:lnTo>
                <a:lnTo>
                  <a:pt x="493" y="1189"/>
                </a:lnTo>
                <a:lnTo>
                  <a:pt x="500" y="1196"/>
                </a:lnTo>
                <a:lnTo>
                  <a:pt x="501" y="1198"/>
                </a:lnTo>
                <a:close/>
              </a:path>
            </a:pathLst>
          </a:custGeom>
          <a:gradFill rotWithShape="1">
            <a:gsLst>
              <a:gs pos="0">
                <a:srgbClr val="53E1B8"/>
              </a:gs>
              <a:gs pos="100000">
                <a:srgbClr val="008080"/>
              </a:gs>
            </a:gsLst>
            <a:lin ang="5400000" scaled="1"/>
          </a:gradFill>
          <a:ln>
            <a:noFill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BBF6EE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4"/>
          <p:cNvSpPr>
            <a:spLocks/>
          </p:cNvSpPr>
          <p:nvPr/>
        </p:nvSpPr>
        <p:spPr bwMode="gray">
          <a:xfrm rot="1126294" flipH="1">
            <a:off x="1312745" y="1420649"/>
            <a:ext cx="3526837" cy="1257093"/>
          </a:xfrm>
          <a:custGeom>
            <a:avLst/>
            <a:gdLst>
              <a:gd name="T0" fmla="*/ 2 w 1225"/>
              <a:gd name="T1" fmla="*/ 102 h 467"/>
              <a:gd name="T2" fmla="*/ 26 w 1225"/>
              <a:gd name="T3" fmla="*/ 91 h 467"/>
              <a:gd name="T4" fmla="*/ 71 w 1225"/>
              <a:gd name="T5" fmla="*/ 71 h 467"/>
              <a:gd name="T6" fmla="*/ 135 w 1225"/>
              <a:gd name="T7" fmla="*/ 49 h 467"/>
              <a:gd name="T8" fmla="*/ 218 w 1225"/>
              <a:gd name="T9" fmla="*/ 27 h 467"/>
              <a:gd name="T10" fmla="*/ 316 w 1225"/>
              <a:gd name="T11" fmla="*/ 9 h 467"/>
              <a:gd name="T12" fmla="*/ 427 w 1225"/>
              <a:gd name="T13" fmla="*/ 0 h 467"/>
              <a:gd name="T14" fmla="*/ 552 w 1225"/>
              <a:gd name="T15" fmla="*/ 3 h 467"/>
              <a:gd name="T16" fmla="*/ 687 w 1225"/>
              <a:gd name="T17" fmla="*/ 22 h 467"/>
              <a:gd name="T18" fmla="*/ 821 w 1225"/>
              <a:gd name="T19" fmla="*/ 60 h 467"/>
              <a:gd name="T20" fmla="*/ 929 w 1225"/>
              <a:gd name="T21" fmla="*/ 104 h 467"/>
              <a:gd name="T22" fmla="*/ 1015 w 1225"/>
              <a:gd name="T23" fmla="*/ 150 h 467"/>
              <a:gd name="T24" fmla="*/ 1078 w 1225"/>
              <a:gd name="T25" fmla="*/ 195 h 467"/>
              <a:gd name="T26" fmla="*/ 1122 w 1225"/>
              <a:gd name="T27" fmla="*/ 233 h 467"/>
              <a:gd name="T28" fmla="*/ 1146 w 1225"/>
              <a:gd name="T29" fmla="*/ 258 h 467"/>
              <a:gd name="T30" fmla="*/ 1154 w 1225"/>
              <a:gd name="T31" fmla="*/ 269 h 467"/>
              <a:gd name="T32" fmla="*/ 1162 w 1225"/>
              <a:gd name="T33" fmla="*/ 467 h 467"/>
              <a:gd name="T34" fmla="*/ 990 w 1225"/>
              <a:gd name="T35" fmla="*/ 356 h 467"/>
              <a:gd name="T36" fmla="*/ 982 w 1225"/>
              <a:gd name="T37" fmla="*/ 346 h 467"/>
              <a:gd name="T38" fmla="*/ 960 w 1225"/>
              <a:gd name="T39" fmla="*/ 319 h 467"/>
              <a:gd name="T40" fmla="*/ 922 w 1225"/>
              <a:gd name="T41" fmla="*/ 280 h 467"/>
              <a:gd name="T42" fmla="*/ 863 w 1225"/>
              <a:gd name="T43" fmla="*/ 235 h 467"/>
              <a:gd name="T44" fmla="*/ 785 w 1225"/>
              <a:gd name="T45" fmla="*/ 187 h 467"/>
              <a:gd name="T46" fmla="*/ 683 w 1225"/>
              <a:gd name="T47" fmla="*/ 142 h 467"/>
              <a:gd name="T48" fmla="*/ 554 w 1225"/>
              <a:gd name="T49" fmla="*/ 106 h 467"/>
              <a:gd name="T50" fmla="*/ 425 w 1225"/>
              <a:gd name="T51" fmla="*/ 83 h 467"/>
              <a:gd name="T52" fmla="*/ 307 w 1225"/>
              <a:gd name="T53" fmla="*/ 74 h 467"/>
              <a:gd name="T54" fmla="*/ 205 w 1225"/>
              <a:gd name="T55" fmla="*/ 75 h 467"/>
              <a:gd name="T56" fmla="*/ 120 w 1225"/>
              <a:gd name="T57" fmla="*/ 82 h 467"/>
              <a:gd name="T58" fmla="*/ 55 w 1225"/>
              <a:gd name="T59" fmla="*/ 92 h 467"/>
              <a:gd name="T60" fmla="*/ 14 w 1225"/>
              <a:gd name="T61" fmla="*/ 100 h 467"/>
              <a:gd name="T62" fmla="*/ 0 w 1225"/>
              <a:gd name="T63" fmla="*/ 104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25" h="467">
                <a:moveTo>
                  <a:pt x="0" y="104"/>
                </a:moveTo>
                <a:lnTo>
                  <a:pt x="2" y="102"/>
                </a:lnTo>
                <a:lnTo>
                  <a:pt x="11" y="97"/>
                </a:lnTo>
                <a:lnTo>
                  <a:pt x="26" y="91"/>
                </a:lnTo>
                <a:lnTo>
                  <a:pt x="46" y="82"/>
                </a:lnTo>
                <a:lnTo>
                  <a:pt x="71" y="71"/>
                </a:lnTo>
                <a:lnTo>
                  <a:pt x="100" y="61"/>
                </a:lnTo>
                <a:lnTo>
                  <a:pt x="135" y="49"/>
                </a:lnTo>
                <a:lnTo>
                  <a:pt x="174" y="38"/>
                </a:lnTo>
                <a:lnTo>
                  <a:pt x="218" y="27"/>
                </a:lnTo>
                <a:lnTo>
                  <a:pt x="264" y="17"/>
                </a:lnTo>
                <a:lnTo>
                  <a:pt x="316" y="9"/>
                </a:lnTo>
                <a:lnTo>
                  <a:pt x="370" y="3"/>
                </a:lnTo>
                <a:lnTo>
                  <a:pt x="427" y="0"/>
                </a:lnTo>
                <a:lnTo>
                  <a:pt x="489" y="0"/>
                </a:lnTo>
                <a:lnTo>
                  <a:pt x="552" y="3"/>
                </a:lnTo>
                <a:lnTo>
                  <a:pt x="618" y="11"/>
                </a:lnTo>
                <a:lnTo>
                  <a:pt x="687" y="22"/>
                </a:lnTo>
                <a:lnTo>
                  <a:pt x="758" y="40"/>
                </a:lnTo>
                <a:lnTo>
                  <a:pt x="821" y="60"/>
                </a:lnTo>
                <a:lnTo>
                  <a:pt x="879" y="80"/>
                </a:lnTo>
                <a:lnTo>
                  <a:pt x="929" y="104"/>
                </a:lnTo>
                <a:lnTo>
                  <a:pt x="975" y="127"/>
                </a:lnTo>
                <a:lnTo>
                  <a:pt x="1015" y="150"/>
                </a:lnTo>
                <a:lnTo>
                  <a:pt x="1049" y="173"/>
                </a:lnTo>
                <a:lnTo>
                  <a:pt x="1078" y="195"/>
                </a:lnTo>
                <a:lnTo>
                  <a:pt x="1102" y="214"/>
                </a:lnTo>
                <a:lnTo>
                  <a:pt x="1122" y="233"/>
                </a:lnTo>
                <a:lnTo>
                  <a:pt x="1136" y="247"/>
                </a:lnTo>
                <a:lnTo>
                  <a:pt x="1146" y="258"/>
                </a:lnTo>
                <a:lnTo>
                  <a:pt x="1153" y="266"/>
                </a:lnTo>
                <a:lnTo>
                  <a:pt x="1154" y="269"/>
                </a:lnTo>
                <a:lnTo>
                  <a:pt x="1225" y="227"/>
                </a:lnTo>
                <a:lnTo>
                  <a:pt x="1162" y="467"/>
                </a:lnTo>
                <a:lnTo>
                  <a:pt x="916" y="407"/>
                </a:lnTo>
                <a:lnTo>
                  <a:pt x="990" y="356"/>
                </a:lnTo>
                <a:lnTo>
                  <a:pt x="987" y="354"/>
                </a:lnTo>
                <a:lnTo>
                  <a:pt x="982" y="346"/>
                </a:lnTo>
                <a:lnTo>
                  <a:pt x="973" y="334"/>
                </a:lnTo>
                <a:lnTo>
                  <a:pt x="960" y="319"/>
                </a:lnTo>
                <a:lnTo>
                  <a:pt x="944" y="301"/>
                </a:lnTo>
                <a:lnTo>
                  <a:pt x="922" y="280"/>
                </a:lnTo>
                <a:lnTo>
                  <a:pt x="896" y="258"/>
                </a:lnTo>
                <a:lnTo>
                  <a:pt x="863" y="235"/>
                </a:lnTo>
                <a:lnTo>
                  <a:pt x="827" y="211"/>
                </a:lnTo>
                <a:lnTo>
                  <a:pt x="785" y="187"/>
                </a:lnTo>
                <a:lnTo>
                  <a:pt x="737" y="164"/>
                </a:lnTo>
                <a:lnTo>
                  <a:pt x="683" y="142"/>
                </a:lnTo>
                <a:lnTo>
                  <a:pt x="622" y="123"/>
                </a:lnTo>
                <a:lnTo>
                  <a:pt x="554" y="106"/>
                </a:lnTo>
                <a:lnTo>
                  <a:pt x="488" y="92"/>
                </a:lnTo>
                <a:lnTo>
                  <a:pt x="425" y="83"/>
                </a:lnTo>
                <a:lnTo>
                  <a:pt x="365" y="76"/>
                </a:lnTo>
                <a:lnTo>
                  <a:pt x="307" y="74"/>
                </a:lnTo>
                <a:lnTo>
                  <a:pt x="254" y="73"/>
                </a:lnTo>
                <a:lnTo>
                  <a:pt x="205" y="75"/>
                </a:lnTo>
                <a:lnTo>
                  <a:pt x="160" y="78"/>
                </a:lnTo>
                <a:lnTo>
                  <a:pt x="120" y="82"/>
                </a:lnTo>
                <a:lnTo>
                  <a:pt x="85" y="87"/>
                </a:lnTo>
                <a:lnTo>
                  <a:pt x="55" y="92"/>
                </a:lnTo>
                <a:lnTo>
                  <a:pt x="31" y="96"/>
                </a:lnTo>
                <a:lnTo>
                  <a:pt x="14" y="100"/>
                </a:lnTo>
                <a:lnTo>
                  <a:pt x="4" y="102"/>
                </a:lnTo>
                <a:lnTo>
                  <a:pt x="0" y="104"/>
                </a:lnTo>
                <a:close/>
              </a:path>
            </a:pathLst>
          </a:custGeom>
          <a:gradFill rotWithShape="1">
            <a:gsLst>
              <a:gs pos="0">
                <a:srgbClr val="CC6600"/>
              </a:gs>
              <a:gs pos="100000">
                <a:srgbClr val="CCCC00"/>
              </a:gs>
            </a:gsLst>
            <a:lin ang="0" scaled="1"/>
          </a:gradFill>
          <a:ln>
            <a:noFill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BBF6EE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 rot="16635108" flipH="1">
            <a:off x="4723231" y="2176741"/>
            <a:ext cx="2738172" cy="2559082"/>
          </a:xfrm>
          <a:custGeom>
            <a:avLst/>
            <a:gdLst>
              <a:gd name="T0" fmla="*/ 0 w 952"/>
              <a:gd name="T1" fmla="*/ 756 h 947"/>
              <a:gd name="T2" fmla="*/ 191 w 952"/>
              <a:gd name="T3" fmla="*/ 591 h 947"/>
              <a:gd name="T4" fmla="*/ 190 w 952"/>
              <a:gd name="T5" fmla="*/ 672 h 947"/>
              <a:gd name="T6" fmla="*/ 194 w 952"/>
              <a:gd name="T7" fmla="*/ 672 h 947"/>
              <a:gd name="T8" fmla="*/ 205 w 952"/>
              <a:gd name="T9" fmla="*/ 672 h 947"/>
              <a:gd name="T10" fmla="*/ 225 w 952"/>
              <a:gd name="T11" fmla="*/ 671 h 947"/>
              <a:gd name="T12" fmla="*/ 250 w 952"/>
              <a:gd name="T13" fmla="*/ 667 h 947"/>
              <a:gd name="T14" fmla="*/ 281 w 952"/>
              <a:gd name="T15" fmla="*/ 662 h 947"/>
              <a:gd name="T16" fmla="*/ 316 w 952"/>
              <a:gd name="T17" fmla="*/ 653 h 947"/>
              <a:gd name="T18" fmla="*/ 356 w 952"/>
              <a:gd name="T19" fmla="*/ 641 h 947"/>
              <a:gd name="T20" fmla="*/ 399 w 952"/>
              <a:gd name="T21" fmla="*/ 626 h 947"/>
              <a:gd name="T22" fmla="*/ 444 w 952"/>
              <a:gd name="T23" fmla="*/ 605 h 947"/>
              <a:gd name="T24" fmla="*/ 492 w 952"/>
              <a:gd name="T25" fmla="*/ 578 h 947"/>
              <a:gd name="T26" fmla="*/ 540 w 952"/>
              <a:gd name="T27" fmla="*/ 547 h 947"/>
              <a:gd name="T28" fmla="*/ 587 w 952"/>
              <a:gd name="T29" fmla="*/ 508 h 947"/>
              <a:gd name="T30" fmla="*/ 635 w 952"/>
              <a:gd name="T31" fmla="*/ 463 h 947"/>
              <a:gd name="T32" fmla="*/ 689 w 952"/>
              <a:gd name="T33" fmla="*/ 405 h 947"/>
              <a:gd name="T34" fmla="*/ 737 w 952"/>
              <a:gd name="T35" fmla="*/ 350 h 947"/>
              <a:gd name="T36" fmla="*/ 780 w 952"/>
              <a:gd name="T37" fmla="*/ 298 h 947"/>
              <a:gd name="T38" fmla="*/ 816 w 952"/>
              <a:gd name="T39" fmla="*/ 249 h 947"/>
              <a:gd name="T40" fmla="*/ 847 w 952"/>
              <a:gd name="T41" fmla="*/ 204 h 947"/>
              <a:gd name="T42" fmla="*/ 873 w 952"/>
              <a:gd name="T43" fmla="*/ 164 h 947"/>
              <a:gd name="T44" fmla="*/ 895 w 952"/>
              <a:gd name="T45" fmla="*/ 126 h 947"/>
              <a:gd name="T46" fmla="*/ 913 w 952"/>
              <a:gd name="T47" fmla="*/ 94 h 947"/>
              <a:gd name="T48" fmla="*/ 926 w 952"/>
              <a:gd name="T49" fmla="*/ 66 h 947"/>
              <a:gd name="T50" fmla="*/ 936 w 952"/>
              <a:gd name="T51" fmla="*/ 42 h 947"/>
              <a:gd name="T52" fmla="*/ 944 w 952"/>
              <a:gd name="T53" fmla="*/ 24 h 947"/>
              <a:gd name="T54" fmla="*/ 949 w 952"/>
              <a:gd name="T55" fmla="*/ 12 h 947"/>
              <a:gd name="T56" fmla="*/ 952 w 952"/>
              <a:gd name="T57" fmla="*/ 2 h 947"/>
              <a:gd name="T58" fmla="*/ 952 w 952"/>
              <a:gd name="T59" fmla="*/ 0 h 947"/>
              <a:gd name="T60" fmla="*/ 952 w 952"/>
              <a:gd name="T61" fmla="*/ 4 h 947"/>
              <a:gd name="T62" fmla="*/ 950 w 952"/>
              <a:gd name="T63" fmla="*/ 17 h 947"/>
              <a:gd name="T64" fmla="*/ 948 w 952"/>
              <a:gd name="T65" fmla="*/ 36 h 947"/>
              <a:gd name="T66" fmla="*/ 942 w 952"/>
              <a:gd name="T67" fmla="*/ 62 h 947"/>
              <a:gd name="T68" fmla="*/ 936 w 952"/>
              <a:gd name="T69" fmla="*/ 93 h 947"/>
              <a:gd name="T70" fmla="*/ 927 w 952"/>
              <a:gd name="T71" fmla="*/ 130 h 947"/>
              <a:gd name="T72" fmla="*/ 914 w 952"/>
              <a:gd name="T73" fmla="*/ 172 h 947"/>
              <a:gd name="T74" fmla="*/ 899 w 952"/>
              <a:gd name="T75" fmla="*/ 217 h 947"/>
              <a:gd name="T76" fmla="*/ 881 w 952"/>
              <a:gd name="T77" fmla="*/ 264 h 947"/>
              <a:gd name="T78" fmla="*/ 857 w 952"/>
              <a:gd name="T79" fmla="*/ 315 h 947"/>
              <a:gd name="T80" fmla="*/ 830 w 952"/>
              <a:gd name="T81" fmla="*/ 368 h 947"/>
              <a:gd name="T82" fmla="*/ 798 w 952"/>
              <a:gd name="T83" fmla="*/ 421 h 947"/>
              <a:gd name="T84" fmla="*/ 762 w 952"/>
              <a:gd name="T85" fmla="*/ 475 h 947"/>
              <a:gd name="T86" fmla="*/ 719 w 952"/>
              <a:gd name="T87" fmla="*/ 529 h 947"/>
              <a:gd name="T88" fmla="*/ 671 w 952"/>
              <a:gd name="T89" fmla="*/ 582 h 947"/>
              <a:gd name="T90" fmla="*/ 613 w 952"/>
              <a:gd name="T91" fmla="*/ 637 h 947"/>
              <a:gd name="T92" fmla="*/ 555 w 952"/>
              <a:gd name="T93" fmla="*/ 685 h 947"/>
              <a:gd name="T94" fmla="*/ 500 w 952"/>
              <a:gd name="T95" fmla="*/ 726 h 947"/>
              <a:gd name="T96" fmla="*/ 447 w 952"/>
              <a:gd name="T97" fmla="*/ 761 h 947"/>
              <a:gd name="T98" fmla="*/ 396 w 952"/>
              <a:gd name="T99" fmla="*/ 790 h 947"/>
              <a:gd name="T100" fmla="*/ 350 w 952"/>
              <a:gd name="T101" fmla="*/ 813 h 947"/>
              <a:gd name="T102" fmla="*/ 307 w 952"/>
              <a:gd name="T103" fmla="*/ 831 h 947"/>
              <a:gd name="T104" fmla="*/ 270 w 952"/>
              <a:gd name="T105" fmla="*/ 845 h 947"/>
              <a:gd name="T106" fmla="*/ 238 w 952"/>
              <a:gd name="T107" fmla="*/ 855 h 947"/>
              <a:gd name="T108" fmla="*/ 212 w 952"/>
              <a:gd name="T109" fmla="*/ 862 h 947"/>
              <a:gd name="T110" fmla="*/ 192 w 952"/>
              <a:gd name="T111" fmla="*/ 866 h 947"/>
              <a:gd name="T112" fmla="*/ 181 w 952"/>
              <a:gd name="T113" fmla="*/ 868 h 947"/>
              <a:gd name="T114" fmla="*/ 176 w 952"/>
              <a:gd name="T115" fmla="*/ 868 h 947"/>
              <a:gd name="T116" fmla="*/ 167 w 952"/>
              <a:gd name="T117" fmla="*/ 947 h 947"/>
              <a:gd name="T118" fmla="*/ 0 w 952"/>
              <a:gd name="T119" fmla="*/ 75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52" h="947">
                <a:moveTo>
                  <a:pt x="0" y="756"/>
                </a:moveTo>
                <a:lnTo>
                  <a:pt x="191" y="591"/>
                </a:lnTo>
                <a:lnTo>
                  <a:pt x="190" y="672"/>
                </a:lnTo>
                <a:lnTo>
                  <a:pt x="194" y="672"/>
                </a:lnTo>
                <a:lnTo>
                  <a:pt x="205" y="672"/>
                </a:lnTo>
                <a:lnTo>
                  <a:pt x="225" y="671"/>
                </a:lnTo>
                <a:lnTo>
                  <a:pt x="250" y="667"/>
                </a:lnTo>
                <a:lnTo>
                  <a:pt x="281" y="662"/>
                </a:lnTo>
                <a:lnTo>
                  <a:pt x="316" y="653"/>
                </a:lnTo>
                <a:lnTo>
                  <a:pt x="356" y="641"/>
                </a:lnTo>
                <a:lnTo>
                  <a:pt x="399" y="626"/>
                </a:lnTo>
                <a:lnTo>
                  <a:pt x="444" y="605"/>
                </a:lnTo>
                <a:lnTo>
                  <a:pt x="492" y="578"/>
                </a:lnTo>
                <a:lnTo>
                  <a:pt x="540" y="547"/>
                </a:lnTo>
                <a:lnTo>
                  <a:pt x="587" y="508"/>
                </a:lnTo>
                <a:lnTo>
                  <a:pt x="635" y="463"/>
                </a:lnTo>
                <a:lnTo>
                  <a:pt x="689" y="405"/>
                </a:lnTo>
                <a:lnTo>
                  <a:pt x="737" y="350"/>
                </a:lnTo>
                <a:lnTo>
                  <a:pt x="780" y="298"/>
                </a:lnTo>
                <a:lnTo>
                  <a:pt x="816" y="249"/>
                </a:lnTo>
                <a:lnTo>
                  <a:pt x="847" y="204"/>
                </a:lnTo>
                <a:lnTo>
                  <a:pt x="873" y="164"/>
                </a:lnTo>
                <a:lnTo>
                  <a:pt x="895" y="126"/>
                </a:lnTo>
                <a:lnTo>
                  <a:pt x="913" y="94"/>
                </a:lnTo>
                <a:lnTo>
                  <a:pt x="926" y="66"/>
                </a:lnTo>
                <a:lnTo>
                  <a:pt x="936" y="42"/>
                </a:lnTo>
                <a:lnTo>
                  <a:pt x="944" y="24"/>
                </a:lnTo>
                <a:lnTo>
                  <a:pt x="949" y="12"/>
                </a:lnTo>
                <a:lnTo>
                  <a:pt x="952" y="2"/>
                </a:lnTo>
                <a:lnTo>
                  <a:pt x="952" y="0"/>
                </a:lnTo>
                <a:lnTo>
                  <a:pt x="952" y="4"/>
                </a:lnTo>
                <a:lnTo>
                  <a:pt x="950" y="17"/>
                </a:lnTo>
                <a:lnTo>
                  <a:pt x="948" y="36"/>
                </a:lnTo>
                <a:lnTo>
                  <a:pt x="942" y="62"/>
                </a:lnTo>
                <a:lnTo>
                  <a:pt x="936" y="93"/>
                </a:lnTo>
                <a:lnTo>
                  <a:pt x="927" y="130"/>
                </a:lnTo>
                <a:lnTo>
                  <a:pt x="914" y="172"/>
                </a:lnTo>
                <a:lnTo>
                  <a:pt x="899" y="217"/>
                </a:lnTo>
                <a:lnTo>
                  <a:pt x="881" y="264"/>
                </a:lnTo>
                <a:lnTo>
                  <a:pt x="857" y="315"/>
                </a:lnTo>
                <a:lnTo>
                  <a:pt x="830" y="368"/>
                </a:lnTo>
                <a:lnTo>
                  <a:pt x="798" y="421"/>
                </a:lnTo>
                <a:lnTo>
                  <a:pt x="762" y="475"/>
                </a:lnTo>
                <a:lnTo>
                  <a:pt x="719" y="529"/>
                </a:lnTo>
                <a:lnTo>
                  <a:pt x="671" y="582"/>
                </a:lnTo>
                <a:lnTo>
                  <a:pt x="613" y="637"/>
                </a:lnTo>
                <a:lnTo>
                  <a:pt x="555" y="685"/>
                </a:lnTo>
                <a:lnTo>
                  <a:pt x="500" y="726"/>
                </a:lnTo>
                <a:lnTo>
                  <a:pt x="447" y="761"/>
                </a:lnTo>
                <a:lnTo>
                  <a:pt x="396" y="790"/>
                </a:lnTo>
                <a:lnTo>
                  <a:pt x="350" y="813"/>
                </a:lnTo>
                <a:lnTo>
                  <a:pt x="307" y="831"/>
                </a:lnTo>
                <a:lnTo>
                  <a:pt x="270" y="845"/>
                </a:lnTo>
                <a:lnTo>
                  <a:pt x="238" y="855"/>
                </a:lnTo>
                <a:lnTo>
                  <a:pt x="212" y="862"/>
                </a:lnTo>
                <a:lnTo>
                  <a:pt x="192" y="866"/>
                </a:lnTo>
                <a:lnTo>
                  <a:pt x="181" y="868"/>
                </a:lnTo>
                <a:lnTo>
                  <a:pt x="176" y="868"/>
                </a:lnTo>
                <a:lnTo>
                  <a:pt x="167" y="947"/>
                </a:lnTo>
                <a:lnTo>
                  <a:pt x="0" y="756"/>
                </a:lnTo>
                <a:close/>
              </a:path>
            </a:pathLst>
          </a:custGeom>
          <a:gradFill rotWithShape="1">
            <a:gsLst>
              <a:gs pos="0">
                <a:srgbClr val="66CCFF"/>
              </a:gs>
              <a:gs pos="100000">
                <a:srgbClr val="3366FF"/>
              </a:gs>
            </a:gsLst>
            <a:lin ang="0" scaled="1"/>
          </a:gradFill>
          <a:ln>
            <a:noFill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BBF6EE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AutoShape 14"/>
          <p:cNvSpPr>
            <a:spLocks noChangeArrowheads="1"/>
          </p:cNvSpPr>
          <p:nvPr/>
        </p:nvSpPr>
        <p:spPr bwMode="auto">
          <a:xfrm>
            <a:off x="4749650" y="5517232"/>
            <a:ext cx="2685334" cy="519742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rgbClr val="88EC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" name="Group 20"/>
          <p:cNvGrpSpPr>
            <a:grpSpLocks/>
          </p:cNvGrpSpPr>
          <p:nvPr/>
        </p:nvGrpSpPr>
        <p:grpSpPr bwMode="auto">
          <a:xfrm>
            <a:off x="371325" y="2420893"/>
            <a:ext cx="2685333" cy="519743"/>
            <a:chOff x="2400" y="1152"/>
            <a:chExt cx="1488" cy="288"/>
          </a:xfrm>
        </p:grpSpPr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2453" y="1175"/>
              <a:ext cx="1366" cy="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ln w="12700">
                    <a:solidFill>
                      <a:schemeClr val="tx1"/>
                    </a:solidFill>
                  </a:ln>
                  <a:solidFill>
                    <a:srgbClr val="FFCC66"/>
                  </a:solidFill>
                  <a:latin typeface="Verdana" pitchFamily="34" charset="0"/>
                </a:rPr>
                <a:t>ИСТОЧНИКА, </a:t>
              </a:r>
              <a:endParaRPr lang="en-US" sz="2400" b="1" dirty="0">
                <a:ln w="12700">
                  <a:solidFill>
                    <a:schemeClr val="tx1"/>
                  </a:solidFill>
                </a:ln>
                <a:solidFill>
                  <a:srgbClr val="FFCC66"/>
                </a:solidFill>
                <a:latin typeface="Verdana" pitchFamily="34" charset="0"/>
              </a:endParaRPr>
            </a:p>
          </p:txBody>
        </p:sp>
        <p:sp>
          <p:nvSpPr>
            <p:cNvPr id="11" name="AutoShape 16"/>
            <p:cNvSpPr>
              <a:spLocks noChangeArrowheads="1"/>
            </p:cNvSpPr>
            <p:nvPr/>
          </p:nvSpPr>
          <p:spPr bwMode="auto">
            <a:xfrm>
              <a:off x="2400" y="1152"/>
              <a:ext cx="1488" cy="288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accent6">
                  <a:lumMod val="60000"/>
                  <a:lumOff val="40000"/>
                </a:schemeClr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>
                <a:ln w="12700">
                  <a:solidFill>
                    <a:schemeClr val="tx1"/>
                  </a:solidFill>
                </a:ln>
              </a:endParaRPr>
            </a:p>
          </p:txBody>
        </p:sp>
      </p:grpSp>
      <p:sp>
        <p:nvSpPr>
          <p:cNvPr id="12" name="AutoShape 18"/>
          <p:cNvSpPr>
            <a:spLocks noChangeArrowheads="1"/>
          </p:cNvSpPr>
          <p:nvPr/>
        </p:nvSpPr>
        <p:spPr bwMode="auto">
          <a:xfrm>
            <a:off x="5580112" y="1124744"/>
            <a:ext cx="2685334" cy="519742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rgbClr val="AFCEF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073887" y="5559623"/>
            <a:ext cx="20129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1"/>
                  </a:solidFill>
                </a:ln>
                <a:solidFill>
                  <a:srgbClr val="88ECDE"/>
                </a:solidFill>
                <a:latin typeface="Verdana" pitchFamily="34" charset="0"/>
              </a:rPr>
              <a:t>СРЕДСТВА</a:t>
            </a:r>
            <a:endParaRPr lang="en-US" sz="2400" b="1" dirty="0">
              <a:ln w="12700">
                <a:solidFill>
                  <a:schemeClr val="tx1"/>
                </a:solidFill>
              </a:ln>
              <a:solidFill>
                <a:srgbClr val="88ECDE"/>
              </a:solidFill>
              <a:latin typeface="Verdana" pitchFamily="34" charset="0"/>
            </a:endParaRP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5868144" y="1167135"/>
            <a:ext cx="23491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smtClean="0">
                <a:ln w="12700">
                  <a:solidFill>
                    <a:schemeClr val="tx1"/>
                  </a:solidFill>
                </a:ln>
                <a:solidFill>
                  <a:srgbClr val="AFCEF7"/>
                </a:solidFill>
                <a:latin typeface="Verdana" pitchFamily="34" charset="0"/>
              </a:rPr>
              <a:t>КРИТЕРИЯ</a:t>
            </a:r>
            <a:endParaRPr lang="en-US" sz="2400" b="1" dirty="0">
              <a:ln w="12700">
                <a:solidFill>
                  <a:schemeClr val="tx1"/>
                </a:solidFill>
              </a:ln>
              <a:solidFill>
                <a:srgbClr val="AFCEF7"/>
              </a:solidFill>
              <a:latin typeface="Verdan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5004" y="2959726"/>
            <a:ext cx="2560812" cy="183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ru-RU" i="1" dirty="0">
                <a:latin typeface="+mn-lt"/>
              </a:rPr>
              <a:t>стимулирующего развитие педагогической науки (базы ценных фактических данных, обогащающих содержание науки</a:t>
            </a:r>
            <a:r>
              <a:rPr lang="ru-RU" i="1" dirty="0" smtClean="0">
                <a:latin typeface="+mn-lt"/>
              </a:rPr>
              <a:t>)</a:t>
            </a:r>
            <a:endParaRPr lang="ru-RU" i="1" dirty="0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80074" y="6011471"/>
            <a:ext cx="3632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+mn-lt"/>
              </a:rPr>
              <a:t>практического внедрения </a:t>
            </a:r>
            <a:endParaRPr lang="ru-RU" i="1" dirty="0" smtClean="0">
              <a:latin typeface="+mn-lt"/>
            </a:endParaRPr>
          </a:p>
          <a:p>
            <a:pPr algn="ctr"/>
            <a:r>
              <a:rPr lang="ru-RU" i="1" dirty="0" smtClean="0">
                <a:latin typeface="+mn-lt"/>
              </a:rPr>
              <a:t>научных </a:t>
            </a:r>
            <a:r>
              <a:rPr lang="ru-RU" i="1" dirty="0">
                <a:latin typeface="+mn-lt"/>
              </a:rPr>
              <a:t>рекомендаций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48064" y="1556792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+mn-lt"/>
              </a:rPr>
              <a:t>истинности тех или иных научных предположений</a:t>
            </a:r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3136410" y="2673235"/>
            <a:ext cx="302756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Педагогический 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опыт всегда 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выступает в роли:</a:t>
            </a:r>
            <a:endParaRPr lang="en-US" sz="2400" b="1" dirty="0">
              <a:solidFill>
                <a:srgbClr val="0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295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44016" y="620688"/>
            <a:ext cx="9324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effectLst/>
                <a:latin typeface="+mj-lt"/>
              </a:rPr>
              <a:t>Список литературы:</a:t>
            </a:r>
            <a:endParaRPr lang="ru-RU" sz="2400" i="1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1268760"/>
            <a:ext cx="8668072" cy="525658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ru-RU" sz="2000" dirty="0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000" dirty="0" err="1" smtClean="0"/>
              <a:t>Давыткина</a:t>
            </a:r>
            <a:r>
              <a:rPr lang="ru-RU" sz="2000" dirty="0" smtClean="0"/>
              <a:t> Е. В. Изучение, обобщение и распространение передового педагогического опыта на исследовательской основе // Управление ДОУ. – 2005. – № 3. – С. 8 – 17.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ru-RU" sz="800" dirty="0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000" dirty="0" smtClean="0"/>
              <a:t>Лобанова Е. А. Дошкольная педагогика: учебно-методическое пособие. – Балашов: Николаев, 2005. – 76 с.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ru-RU" sz="800" dirty="0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000" dirty="0" err="1" smtClean="0"/>
              <a:t>Максютова</a:t>
            </a:r>
            <a:r>
              <a:rPr lang="ru-RU" sz="2000" dirty="0" smtClean="0"/>
              <a:t> Г. Ю. Педагогический процесс в ДОУ (теоретические основы) // Молодой ученый. – 2012. – № 5. – С. 463 – 465.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ru-RU" sz="800" dirty="0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000" dirty="0" smtClean="0"/>
              <a:t>Педагогика: учеб. пособие для студ. </a:t>
            </a:r>
            <a:r>
              <a:rPr lang="ru-RU" sz="2000" dirty="0" err="1" smtClean="0"/>
              <a:t>высш</a:t>
            </a:r>
            <a:r>
              <a:rPr lang="ru-RU" sz="2000" dirty="0" smtClean="0"/>
              <a:t>. </a:t>
            </a:r>
            <a:r>
              <a:rPr lang="ru-RU" sz="2000" dirty="0" err="1" smtClean="0"/>
              <a:t>пед</a:t>
            </a:r>
            <a:r>
              <a:rPr lang="ru-RU" sz="2000" dirty="0" smtClean="0"/>
              <a:t>. учеб. заведений / В. А. </a:t>
            </a:r>
            <a:r>
              <a:rPr lang="ru-RU" sz="2000" dirty="0" err="1" smtClean="0"/>
              <a:t>Сластенин</a:t>
            </a:r>
            <a:r>
              <a:rPr lang="ru-RU" sz="2000" dirty="0" smtClean="0"/>
              <a:t>, И. Ф. Исаев, Е. Н. </a:t>
            </a:r>
            <a:r>
              <a:rPr lang="ru-RU" sz="2000" dirty="0" err="1" smtClean="0"/>
              <a:t>Шиянов</a:t>
            </a:r>
            <a:r>
              <a:rPr lang="ru-RU" sz="2000" dirty="0" smtClean="0"/>
              <a:t>; под ред. В. А. </a:t>
            </a:r>
            <a:r>
              <a:rPr lang="ru-RU" sz="2000" dirty="0" err="1" smtClean="0"/>
              <a:t>Сластенина</a:t>
            </a:r>
            <a:r>
              <a:rPr lang="ru-RU" sz="2000" dirty="0" smtClean="0"/>
              <a:t>. – М.: Издательский центр «Академия», 2002. – 576 с.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ru-RU" sz="800" dirty="0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000" dirty="0" smtClean="0"/>
              <a:t>Психология и педагогика: учебное пособие для вузов / сост. и отв. ред. А. А. Радугин; науч. ред. Е. А. Кротков. – М.: Центр, 2002. – 256 с.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ru-RU" sz="800" dirty="0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000" dirty="0" smtClean="0"/>
              <a:t>Тимофеева Л. Л., </a:t>
            </a:r>
            <a:r>
              <a:rPr lang="ru-RU" sz="2000" dirty="0" err="1" smtClean="0"/>
              <a:t>Бережнова</a:t>
            </a:r>
            <a:r>
              <a:rPr lang="ru-RU" sz="2000" dirty="0" smtClean="0"/>
              <a:t> О. В. Проблема оценки качества профессиональной деятельности воспитателя ДОУ // Дошкольная педагогика. – 2012. – № 8. – С. 4 – 10.</a:t>
            </a:r>
          </a:p>
        </p:txBody>
      </p:sp>
    </p:spTree>
    <p:extLst>
      <p:ext uri="{BB962C8B-B14F-4D97-AF65-F5344CB8AC3E}">
        <p14:creationId xmlns:p14="http://schemas.microsoft.com/office/powerpoint/2010/main" val="2280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270496"/>
            <a:ext cx="835292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effectLst/>
                <a:latin typeface="+mj-lt"/>
              </a:rPr>
              <a:t>Педагогический процесс - это</a:t>
            </a:r>
          </a:p>
          <a:p>
            <a:pPr algn="ctr">
              <a:defRPr/>
            </a:pPr>
            <a:endParaRPr lang="ru-RU" sz="2400" b="1" i="1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sna" pitchFamily="2" charset="0"/>
            </a:endParaRPr>
          </a:p>
          <a:p>
            <a:pPr algn="ctr">
              <a:defRPr/>
            </a:pPr>
            <a:r>
              <a:rPr lang="ru-RU" sz="2400" b="1" i="1" dirty="0" smtClean="0">
                <a:latin typeface="+mn-lt"/>
              </a:rPr>
              <a:t>целостный </a:t>
            </a:r>
            <a:r>
              <a:rPr lang="ru-RU" sz="2400" b="1" i="1" dirty="0">
                <a:latin typeface="+mn-lt"/>
              </a:rPr>
              <a:t>учебно-воспитательный процесс в единстве и взаимосвязи воспитания и обучения, характеризующийся совместной деятельностью, сотрудничеством, сотворчеством его субъектов, опосредованными культурным содержанием и методами освоения культуры и ее создания, способствующий наиболее полному развитию и самореализации личности</a:t>
            </a:r>
            <a:r>
              <a:rPr lang="ru-RU" sz="2400" i="1" dirty="0">
                <a:latin typeface="+mn-lt"/>
              </a:rPr>
              <a:t>.</a:t>
            </a:r>
          </a:p>
          <a:p>
            <a:pPr algn="ctr">
              <a:defRPr/>
            </a:pPr>
            <a:endParaRPr lang="ru-RU" sz="2400" dirty="0"/>
          </a:p>
          <a:p>
            <a:pPr algn="r">
              <a:defRPr/>
            </a:pPr>
            <a:r>
              <a:rPr lang="ru-RU" sz="1600" i="1" dirty="0">
                <a:latin typeface="+mn-lt"/>
              </a:rPr>
              <a:t>педагогический словарь</a:t>
            </a:r>
          </a:p>
          <a:p>
            <a:pPr algn="r">
              <a:defRPr/>
            </a:pPr>
            <a:r>
              <a:rPr lang="ru-RU" sz="1600" i="1" dirty="0">
                <a:latin typeface="+mn-lt"/>
              </a:rPr>
              <a:t>Г. М. </a:t>
            </a:r>
            <a:r>
              <a:rPr lang="ru-RU" sz="1600" i="1" dirty="0" err="1">
                <a:latin typeface="+mn-lt"/>
              </a:rPr>
              <a:t>Коджаспировой</a:t>
            </a:r>
            <a:r>
              <a:rPr lang="ru-RU" sz="1600" i="1" dirty="0">
                <a:latin typeface="+mn-lt"/>
              </a:rPr>
              <a:t> и А. Ю. </a:t>
            </a:r>
            <a:r>
              <a:rPr lang="ru-RU" sz="1600" i="1" dirty="0" err="1">
                <a:latin typeface="+mn-lt"/>
              </a:rPr>
              <a:t>Коджаспирова</a:t>
            </a:r>
            <a:endParaRPr lang="ru-RU" sz="16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695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81993"/>
            <a:ext cx="806489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effectLst/>
                <a:latin typeface="+mj-lt"/>
              </a:rPr>
              <a:t>Педагогический процесс - это</a:t>
            </a:r>
          </a:p>
          <a:p>
            <a:pPr algn="ctr">
              <a:defRPr/>
            </a:pPr>
            <a:endParaRPr lang="ru-RU" sz="2400" b="1" i="1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sna" pitchFamily="2" charset="0"/>
            </a:endParaRPr>
          </a:p>
          <a:p>
            <a:pPr algn="ctr">
              <a:defRPr/>
            </a:pPr>
            <a:r>
              <a:rPr lang="ru-RU" sz="2400" b="1" i="1" dirty="0">
                <a:latin typeface="+mn-lt"/>
              </a:rPr>
              <a:t>процесс, реализующий цели образования и воспитания в условиях педагогических систем, в которых организованно взаимодействуют воспитатели и воспитуемые: учебно-воспитательные, образовательные, профессионально-образовательные учреждения, детские объединения и организации.</a:t>
            </a:r>
          </a:p>
          <a:p>
            <a:pPr algn="ctr">
              <a:defRPr/>
            </a:pPr>
            <a:endParaRPr lang="ru-RU" sz="2400" dirty="0"/>
          </a:p>
          <a:p>
            <a:pPr algn="r">
              <a:defRPr/>
            </a:pPr>
            <a:r>
              <a:rPr lang="ru-RU" sz="1600" i="1" dirty="0">
                <a:latin typeface="+mn-lt"/>
              </a:rPr>
              <a:t>по определению </a:t>
            </a:r>
            <a:r>
              <a:rPr lang="ru-RU" sz="1600" i="1" dirty="0" err="1">
                <a:latin typeface="+mn-lt"/>
              </a:rPr>
              <a:t>Ю.К.Бабанского</a:t>
            </a:r>
            <a:endParaRPr lang="ru-RU" sz="16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456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381993"/>
            <a:ext cx="799288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99"/>
                </a:solidFill>
                <a:effectLst/>
                <a:latin typeface="+mj-lt"/>
              </a:rPr>
              <a:t>Педагогический процесс - это</a:t>
            </a:r>
          </a:p>
          <a:p>
            <a:pPr algn="ctr">
              <a:defRPr/>
            </a:pPr>
            <a:endParaRPr lang="ru-RU" sz="2400" b="1" i="1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sna" pitchFamily="2" charset="0"/>
            </a:endParaRPr>
          </a:p>
          <a:p>
            <a:pPr algn="ctr">
              <a:defRPr/>
            </a:pPr>
            <a:r>
              <a:rPr lang="ru-RU" sz="2400" b="1" i="1" dirty="0">
                <a:latin typeface="+mn-lt"/>
              </a:rPr>
              <a:t>специально организованное взаимодействие педагогов и воспитанников, направленное на достижение заданной цели и приводящее к заранее намеченному изменению состояния, преобразованию свойств и качеств воспитуемых в соответствии с потребностями общества и самой личности в ее </a:t>
            </a:r>
            <a:r>
              <a:rPr lang="ru-RU" sz="2400" b="1" i="1" dirty="0" err="1">
                <a:latin typeface="+mn-lt"/>
              </a:rPr>
              <a:t>самоактуализации</a:t>
            </a:r>
            <a:r>
              <a:rPr lang="ru-RU" sz="2400" b="1" i="1" dirty="0">
                <a:latin typeface="+mn-lt"/>
              </a:rPr>
              <a:t> и развитии.</a:t>
            </a:r>
          </a:p>
          <a:p>
            <a:pPr algn="ctr">
              <a:defRPr/>
            </a:pPr>
            <a:endParaRPr lang="ru-RU" sz="2400" dirty="0"/>
          </a:p>
          <a:p>
            <a:pPr algn="r">
              <a:defRPr/>
            </a:pPr>
            <a:r>
              <a:rPr lang="ru-RU" sz="1600" i="1" dirty="0">
                <a:latin typeface="+mn-lt"/>
              </a:rPr>
              <a:t>по определению </a:t>
            </a:r>
            <a:r>
              <a:rPr lang="ru-RU" sz="1600" i="1" dirty="0" err="1" smtClean="0">
                <a:latin typeface="+mn-lt"/>
              </a:rPr>
              <a:t>А.А.Радугина</a:t>
            </a:r>
            <a:endParaRPr lang="ru-RU" sz="16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153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61" name="Puzzle3"/>
          <p:cNvSpPr>
            <a:spLocks noEditPoints="1" noChangeArrowheads="1"/>
          </p:cNvSpPr>
          <p:nvPr/>
        </p:nvSpPr>
        <p:spPr bwMode="gray">
          <a:xfrm>
            <a:off x="5892662" y="1277144"/>
            <a:ext cx="2054279" cy="2788970"/>
          </a:xfrm>
          <a:custGeom>
            <a:avLst/>
            <a:gdLst>
              <a:gd name="T0" fmla="*/ 10391 w 21600"/>
              <a:gd name="T1" fmla="*/ 15806 h 21600"/>
              <a:gd name="T2" fmla="*/ 20551 w 21600"/>
              <a:gd name="T3" fmla="*/ 21088 h 21600"/>
              <a:gd name="T4" fmla="*/ 13180 w 21600"/>
              <a:gd name="T5" fmla="*/ 13801 h 21600"/>
              <a:gd name="T6" fmla="*/ 20551 w 21600"/>
              <a:gd name="T7" fmla="*/ 7025 h 21600"/>
              <a:gd name="T8" fmla="*/ 10500 w 21600"/>
              <a:gd name="T9" fmla="*/ 52 h 21600"/>
              <a:gd name="T10" fmla="*/ 692 w 21600"/>
              <a:gd name="T11" fmla="*/ 6802 h 21600"/>
              <a:gd name="T12" fmla="*/ 8064 w 21600"/>
              <a:gd name="T13" fmla="*/ 13526 h 21600"/>
              <a:gd name="T14" fmla="*/ 692 w 21600"/>
              <a:gd name="T15" fmla="*/ 21088 h 21600"/>
              <a:gd name="T16" fmla="*/ 2273 w 21600"/>
              <a:gd name="T17" fmla="*/ 7719 h 21600"/>
              <a:gd name="T18" fmla="*/ 19149 w 21600"/>
              <a:gd name="T19" fmla="*/ 202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6625" y="20892"/>
                </a:moveTo>
                <a:lnTo>
                  <a:pt x="7105" y="21023"/>
                </a:lnTo>
                <a:lnTo>
                  <a:pt x="7513" y="21088"/>
                </a:lnTo>
                <a:lnTo>
                  <a:pt x="7922" y="21115"/>
                </a:lnTo>
                <a:lnTo>
                  <a:pt x="8242" y="21115"/>
                </a:lnTo>
                <a:lnTo>
                  <a:pt x="8544" y="21062"/>
                </a:lnTo>
                <a:lnTo>
                  <a:pt x="8810" y="20997"/>
                </a:lnTo>
                <a:lnTo>
                  <a:pt x="9023" y="20892"/>
                </a:lnTo>
                <a:lnTo>
                  <a:pt x="9148" y="20761"/>
                </a:lnTo>
                <a:lnTo>
                  <a:pt x="9290" y="20616"/>
                </a:lnTo>
                <a:lnTo>
                  <a:pt x="9361" y="20459"/>
                </a:lnTo>
                <a:lnTo>
                  <a:pt x="9396" y="20289"/>
                </a:lnTo>
                <a:lnTo>
                  <a:pt x="9396" y="20092"/>
                </a:lnTo>
                <a:lnTo>
                  <a:pt x="9325" y="19909"/>
                </a:lnTo>
                <a:lnTo>
                  <a:pt x="9219" y="19738"/>
                </a:lnTo>
                <a:lnTo>
                  <a:pt x="9094" y="19555"/>
                </a:lnTo>
                <a:lnTo>
                  <a:pt x="8917" y="19384"/>
                </a:lnTo>
                <a:lnTo>
                  <a:pt x="8650" y="19162"/>
                </a:lnTo>
                <a:lnTo>
                  <a:pt x="8437" y="18900"/>
                </a:lnTo>
                <a:lnTo>
                  <a:pt x="8277" y="18624"/>
                </a:lnTo>
                <a:lnTo>
                  <a:pt x="8135" y="18349"/>
                </a:lnTo>
                <a:lnTo>
                  <a:pt x="8028" y="18048"/>
                </a:lnTo>
                <a:lnTo>
                  <a:pt x="7993" y="17746"/>
                </a:lnTo>
                <a:lnTo>
                  <a:pt x="7993" y="17471"/>
                </a:lnTo>
                <a:lnTo>
                  <a:pt x="8028" y="17169"/>
                </a:lnTo>
                <a:lnTo>
                  <a:pt x="8135" y="16920"/>
                </a:lnTo>
                <a:lnTo>
                  <a:pt x="8277" y="16671"/>
                </a:lnTo>
                <a:lnTo>
                  <a:pt x="8366" y="16540"/>
                </a:lnTo>
                <a:lnTo>
                  <a:pt x="8473" y="16409"/>
                </a:lnTo>
                <a:lnTo>
                  <a:pt x="8615" y="16317"/>
                </a:lnTo>
                <a:lnTo>
                  <a:pt x="8739" y="16213"/>
                </a:lnTo>
                <a:lnTo>
                  <a:pt x="8881" y="16134"/>
                </a:lnTo>
                <a:lnTo>
                  <a:pt x="9059" y="16055"/>
                </a:lnTo>
                <a:lnTo>
                  <a:pt x="9254" y="15990"/>
                </a:lnTo>
                <a:lnTo>
                  <a:pt x="9432" y="15911"/>
                </a:lnTo>
                <a:lnTo>
                  <a:pt x="9663" y="15885"/>
                </a:lnTo>
                <a:lnTo>
                  <a:pt x="9876" y="15833"/>
                </a:lnTo>
                <a:lnTo>
                  <a:pt x="10142" y="15806"/>
                </a:lnTo>
                <a:lnTo>
                  <a:pt x="10391" y="15806"/>
                </a:lnTo>
                <a:lnTo>
                  <a:pt x="10728" y="15806"/>
                </a:lnTo>
                <a:lnTo>
                  <a:pt x="10995" y="15806"/>
                </a:lnTo>
                <a:lnTo>
                  <a:pt x="11279" y="15833"/>
                </a:lnTo>
                <a:lnTo>
                  <a:pt x="11546" y="15885"/>
                </a:lnTo>
                <a:lnTo>
                  <a:pt x="11776" y="15937"/>
                </a:lnTo>
                <a:lnTo>
                  <a:pt x="12025" y="15990"/>
                </a:lnTo>
                <a:lnTo>
                  <a:pt x="12221" y="16055"/>
                </a:lnTo>
                <a:lnTo>
                  <a:pt x="12434" y="16134"/>
                </a:lnTo>
                <a:lnTo>
                  <a:pt x="12611" y="16213"/>
                </a:lnTo>
                <a:lnTo>
                  <a:pt x="12771" y="16317"/>
                </a:lnTo>
                <a:lnTo>
                  <a:pt x="12913" y="16409"/>
                </a:lnTo>
                <a:lnTo>
                  <a:pt x="13038" y="16514"/>
                </a:lnTo>
                <a:lnTo>
                  <a:pt x="13251" y="16737"/>
                </a:lnTo>
                <a:lnTo>
                  <a:pt x="13428" y="16986"/>
                </a:lnTo>
                <a:lnTo>
                  <a:pt x="13517" y="17248"/>
                </a:lnTo>
                <a:lnTo>
                  <a:pt x="13588" y="17523"/>
                </a:lnTo>
                <a:lnTo>
                  <a:pt x="13588" y="17799"/>
                </a:lnTo>
                <a:lnTo>
                  <a:pt x="13517" y="18074"/>
                </a:lnTo>
                <a:lnTo>
                  <a:pt x="13428" y="18323"/>
                </a:lnTo>
                <a:lnTo>
                  <a:pt x="13286" y="18572"/>
                </a:lnTo>
                <a:lnTo>
                  <a:pt x="13109" y="18808"/>
                </a:lnTo>
                <a:lnTo>
                  <a:pt x="12878" y="19031"/>
                </a:lnTo>
                <a:lnTo>
                  <a:pt x="12434" y="19411"/>
                </a:lnTo>
                <a:lnTo>
                  <a:pt x="12132" y="19738"/>
                </a:lnTo>
                <a:lnTo>
                  <a:pt x="12025" y="19856"/>
                </a:lnTo>
                <a:lnTo>
                  <a:pt x="11919" y="20014"/>
                </a:lnTo>
                <a:lnTo>
                  <a:pt x="11883" y="20132"/>
                </a:lnTo>
                <a:lnTo>
                  <a:pt x="11883" y="20263"/>
                </a:lnTo>
                <a:lnTo>
                  <a:pt x="11883" y="20394"/>
                </a:lnTo>
                <a:lnTo>
                  <a:pt x="11954" y="20485"/>
                </a:lnTo>
                <a:lnTo>
                  <a:pt x="12061" y="20590"/>
                </a:lnTo>
                <a:lnTo>
                  <a:pt x="12185" y="20695"/>
                </a:lnTo>
                <a:lnTo>
                  <a:pt x="12327" y="20787"/>
                </a:lnTo>
                <a:lnTo>
                  <a:pt x="12540" y="20892"/>
                </a:lnTo>
                <a:lnTo>
                  <a:pt x="12771" y="20997"/>
                </a:lnTo>
                <a:lnTo>
                  <a:pt x="13073" y="21088"/>
                </a:lnTo>
                <a:lnTo>
                  <a:pt x="13428" y="21193"/>
                </a:lnTo>
                <a:lnTo>
                  <a:pt x="13873" y="21298"/>
                </a:lnTo>
                <a:lnTo>
                  <a:pt x="14317" y="21390"/>
                </a:lnTo>
                <a:lnTo>
                  <a:pt x="14778" y="21468"/>
                </a:lnTo>
                <a:lnTo>
                  <a:pt x="15294" y="21547"/>
                </a:lnTo>
                <a:lnTo>
                  <a:pt x="15809" y="21600"/>
                </a:lnTo>
                <a:lnTo>
                  <a:pt x="16359" y="21652"/>
                </a:lnTo>
                <a:lnTo>
                  <a:pt x="16875" y="21678"/>
                </a:lnTo>
                <a:lnTo>
                  <a:pt x="17407" y="21678"/>
                </a:lnTo>
                <a:lnTo>
                  <a:pt x="17958" y="21678"/>
                </a:lnTo>
                <a:lnTo>
                  <a:pt x="18473" y="21652"/>
                </a:lnTo>
                <a:lnTo>
                  <a:pt x="18953" y="21573"/>
                </a:lnTo>
                <a:lnTo>
                  <a:pt x="19397" y="21495"/>
                </a:lnTo>
                <a:lnTo>
                  <a:pt x="19841" y="21390"/>
                </a:lnTo>
                <a:lnTo>
                  <a:pt x="20214" y="21272"/>
                </a:lnTo>
                <a:lnTo>
                  <a:pt x="20551" y="21088"/>
                </a:lnTo>
                <a:lnTo>
                  <a:pt x="20480" y="20787"/>
                </a:lnTo>
                <a:lnTo>
                  <a:pt x="20409" y="20485"/>
                </a:lnTo>
                <a:lnTo>
                  <a:pt x="20356" y="20158"/>
                </a:lnTo>
                <a:lnTo>
                  <a:pt x="20356" y="19804"/>
                </a:lnTo>
                <a:lnTo>
                  <a:pt x="20321" y="19083"/>
                </a:lnTo>
                <a:lnTo>
                  <a:pt x="20356" y="18349"/>
                </a:lnTo>
                <a:lnTo>
                  <a:pt x="20409" y="17641"/>
                </a:lnTo>
                <a:lnTo>
                  <a:pt x="20480" y="17012"/>
                </a:lnTo>
                <a:lnTo>
                  <a:pt x="20551" y="16488"/>
                </a:lnTo>
                <a:lnTo>
                  <a:pt x="20551" y="16055"/>
                </a:lnTo>
                <a:lnTo>
                  <a:pt x="20551" y="15911"/>
                </a:lnTo>
                <a:lnTo>
                  <a:pt x="20445" y="15754"/>
                </a:lnTo>
                <a:lnTo>
                  <a:pt x="20356" y="15610"/>
                </a:lnTo>
                <a:lnTo>
                  <a:pt x="20178" y="15452"/>
                </a:lnTo>
                <a:lnTo>
                  <a:pt x="20001" y="15334"/>
                </a:lnTo>
                <a:lnTo>
                  <a:pt x="19770" y="15230"/>
                </a:lnTo>
                <a:lnTo>
                  <a:pt x="19521" y="15125"/>
                </a:lnTo>
                <a:lnTo>
                  <a:pt x="19290" y="15059"/>
                </a:lnTo>
                <a:lnTo>
                  <a:pt x="19024" y="15007"/>
                </a:lnTo>
                <a:lnTo>
                  <a:pt x="18740" y="14954"/>
                </a:lnTo>
                <a:lnTo>
                  <a:pt x="18509" y="14954"/>
                </a:lnTo>
                <a:lnTo>
                  <a:pt x="18225" y="14954"/>
                </a:lnTo>
                <a:lnTo>
                  <a:pt x="17994" y="15007"/>
                </a:lnTo>
                <a:lnTo>
                  <a:pt x="17763" y="15085"/>
                </a:lnTo>
                <a:lnTo>
                  <a:pt x="17550" y="15177"/>
                </a:lnTo>
                <a:lnTo>
                  <a:pt x="17372" y="15308"/>
                </a:lnTo>
                <a:lnTo>
                  <a:pt x="17176" y="15426"/>
                </a:lnTo>
                <a:lnTo>
                  <a:pt x="16928" y="15557"/>
                </a:lnTo>
                <a:lnTo>
                  <a:pt x="16661" y="15636"/>
                </a:lnTo>
                <a:lnTo>
                  <a:pt x="16359" y="15688"/>
                </a:lnTo>
                <a:lnTo>
                  <a:pt x="16022" y="15715"/>
                </a:lnTo>
                <a:lnTo>
                  <a:pt x="15667" y="15688"/>
                </a:lnTo>
                <a:lnTo>
                  <a:pt x="15294" y="15662"/>
                </a:lnTo>
                <a:lnTo>
                  <a:pt x="14956" y="15583"/>
                </a:lnTo>
                <a:lnTo>
                  <a:pt x="14619" y="15479"/>
                </a:lnTo>
                <a:lnTo>
                  <a:pt x="14281" y="15334"/>
                </a:lnTo>
                <a:lnTo>
                  <a:pt x="13961" y="15177"/>
                </a:lnTo>
                <a:lnTo>
                  <a:pt x="13695" y="14981"/>
                </a:lnTo>
                <a:lnTo>
                  <a:pt x="13588" y="14850"/>
                </a:lnTo>
                <a:lnTo>
                  <a:pt x="13482" y="14732"/>
                </a:lnTo>
                <a:lnTo>
                  <a:pt x="13393" y="14600"/>
                </a:lnTo>
                <a:lnTo>
                  <a:pt x="13322" y="14456"/>
                </a:lnTo>
                <a:lnTo>
                  <a:pt x="13251" y="14299"/>
                </a:lnTo>
                <a:lnTo>
                  <a:pt x="13215" y="14155"/>
                </a:lnTo>
                <a:lnTo>
                  <a:pt x="13180" y="13971"/>
                </a:lnTo>
                <a:lnTo>
                  <a:pt x="13180" y="13801"/>
                </a:lnTo>
                <a:lnTo>
                  <a:pt x="13180" y="13591"/>
                </a:lnTo>
                <a:lnTo>
                  <a:pt x="13215" y="13395"/>
                </a:lnTo>
                <a:lnTo>
                  <a:pt x="13251" y="13198"/>
                </a:lnTo>
                <a:lnTo>
                  <a:pt x="13322" y="13015"/>
                </a:lnTo>
                <a:lnTo>
                  <a:pt x="13393" y="12870"/>
                </a:lnTo>
                <a:lnTo>
                  <a:pt x="13482" y="12713"/>
                </a:lnTo>
                <a:lnTo>
                  <a:pt x="13588" y="12569"/>
                </a:lnTo>
                <a:lnTo>
                  <a:pt x="13730" y="12438"/>
                </a:lnTo>
                <a:lnTo>
                  <a:pt x="13997" y="12215"/>
                </a:lnTo>
                <a:lnTo>
                  <a:pt x="14334" y="12005"/>
                </a:lnTo>
                <a:lnTo>
                  <a:pt x="14690" y="11861"/>
                </a:lnTo>
                <a:lnTo>
                  <a:pt x="15063" y="11756"/>
                </a:lnTo>
                <a:lnTo>
                  <a:pt x="15436" y="11678"/>
                </a:lnTo>
                <a:lnTo>
                  <a:pt x="15809" y="11638"/>
                </a:lnTo>
                <a:lnTo>
                  <a:pt x="16182" y="11638"/>
                </a:lnTo>
                <a:lnTo>
                  <a:pt x="16555" y="11678"/>
                </a:lnTo>
                <a:lnTo>
                  <a:pt x="16910" y="11730"/>
                </a:lnTo>
                <a:lnTo>
                  <a:pt x="17248" y="11835"/>
                </a:lnTo>
                <a:lnTo>
                  <a:pt x="17514" y="11966"/>
                </a:lnTo>
                <a:lnTo>
                  <a:pt x="17763" y="12110"/>
                </a:lnTo>
                <a:lnTo>
                  <a:pt x="17887" y="12215"/>
                </a:lnTo>
                <a:lnTo>
                  <a:pt x="18065" y="12307"/>
                </a:lnTo>
                <a:lnTo>
                  <a:pt x="18260" y="12412"/>
                </a:lnTo>
                <a:lnTo>
                  <a:pt x="18438" y="12464"/>
                </a:lnTo>
                <a:lnTo>
                  <a:pt x="18669" y="12543"/>
                </a:lnTo>
                <a:lnTo>
                  <a:pt x="18882" y="12569"/>
                </a:lnTo>
                <a:lnTo>
                  <a:pt x="19113" y="12595"/>
                </a:lnTo>
                <a:lnTo>
                  <a:pt x="19361" y="12608"/>
                </a:lnTo>
                <a:lnTo>
                  <a:pt x="19592" y="12608"/>
                </a:lnTo>
                <a:lnTo>
                  <a:pt x="19841" y="12595"/>
                </a:lnTo>
                <a:lnTo>
                  <a:pt x="20072" y="12543"/>
                </a:lnTo>
                <a:lnTo>
                  <a:pt x="20321" y="12490"/>
                </a:lnTo>
                <a:lnTo>
                  <a:pt x="20551" y="12438"/>
                </a:lnTo>
                <a:lnTo>
                  <a:pt x="20800" y="12333"/>
                </a:lnTo>
                <a:lnTo>
                  <a:pt x="20996" y="12241"/>
                </a:lnTo>
                <a:lnTo>
                  <a:pt x="21244" y="12110"/>
                </a:lnTo>
                <a:lnTo>
                  <a:pt x="21298" y="12032"/>
                </a:lnTo>
                <a:lnTo>
                  <a:pt x="21404" y="11966"/>
                </a:lnTo>
                <a:lnTo>
                  <a:pt x="21475" y="11861"/>
                </a:lnTo>
                <a:lnTo>
                  <a:pt x="21511" y="11730"/>
                </a:lnTo>
                <a:lnTo>
                  <a:pt x="21617" y="11481"/>
                </a:lnTo>
                <a:lnTo>
                  <a:pt x="21653" y="11180"/>
                </a:lnTo>
                <a:lnTo>
                  <a:pt x="21653" y="10826"/>
                </a:lnTo>
                <a:lnTo>
                  <a:pt x="21653" y="10472"/>
                </a:lnTo>
                <a:lnTo>
                  <a:pt x="21582" y="10092"/>
                </a:lnTo>
                <a:lnTo>
                  <a:pt x="21511" y="9725"/>
                </a:lnTo>
                <a:lnTo>
                  <a:pt x="21298" y="8912"/>
                </a:lnTo>
                <a:lnTo>
                  <a:pt x="21067" y="8191"/>
                </a:lnTo>
                <a:lnTo>
                  <a:pt x="20800" y="7536"/>
                </a:lnTo>
                <a:lnTo>
                  <a:pt x="20551" y="7025"/>
                </a:lnTo>
                <a:lnTo>
                  <a:pt x="20001" y="7103"/>
                </a:lnTo>
                <a:lnTo>
                  <a:pt x="19432" y="7156"/>
                </a:lnTo>
                <a:lnTo>
                  <a:pt x="18846" y="7208"/>
                </a:lnTo>
                <a:lnTo>
                  <a:pt x="18225" y="7208"/>
                </a:lnTo>
                <a:lnTo>
                  <a:pt x="17656" y="7208"/>
                </a:lnTo>
                <a:lnTo>
                  <a:pt x="17070" y="7182"/>
                </a:lnTo>
                <a:lnTo>
                  <a:pt x="16484" y="7156"/>
                </a:lnTo>
                <a:lnTo>
                  <a:pt x="15986" y="7103"/>
                </a:lnTo>
                <a:lnTo>
                  <a:pt x="14992" y="6999"/>
                </a:lnTo>
                <a:lnTo>
                  <a:pt x="14210" y="6907"/>
                </a:lnTo>
                <a:lnTo>
                  <a:pt x="13695" y="6828"/>
                </a:lnTo>
                <a:lnTo>
                  <a:pt x="13517" y="6802"/>
                </a:lnTo>
                <a:lnTo>
                  <a:pt x="13073" y="6645"/>
                </a:lnTo>
                <a:lnTo>
                  <a:pt x="12700" y="6474"/>
                </a:lnTo>
                <a:lnTo>
                  <a:pt x="12363" y="6304"/>
                </a:lnTo>
                <a:lnTo>
                  <a:pt x="12132" y="6094"/>
                </a:lnTo>
                <a:lnTo>
                  <a:pt x="11919" y="5871"/>
                </a:lnTo>
                <a:lnTo>
                  <a:pt x="11776" y="5649"/>
                </a:lnTo>
                <a:lnTo>
                  <a:pt x="11688" y="5413"/>
                </a:lnTo>
                <a:lnTo>
                  <a:pt x="11617" y="5190"/>
                </a:lnTo>
                <a:lnTo>
                  <a:pt x="11617" y="4941"/>
                </a:lnTo>
                <a:lnTo>
                  <a:pt x="11652" y="4718"/>
                </a:lnTo>
                <a:lnTo>
                  <a:pt x="11723" y="4482"/>
                </a:lnTo>
                <a:lnTo>
                  <a:pt x="11812" y="4285"/>
                </a:lnTo>
                <a:lnTo>
                  <a:pt x="11919" y="4089"/>
                </a:lnTo>
                <a:lnTo>
                  <a:pt x="12096" y="3905"/>
                </a:lnTo>
                <a:lnTo>
                  <a:pt x="12292" y="3735"/>
                </a:lnTo>
                <a:lnTo>
                  <a:pt x="12505" y="3604"/>
                </a:lnTo>
                <a:lnTo>
                  <a:pt x="12700" y="3460"/>
                </a:lnTo>
                <a:lnTo>
                  <a:pt x="12878" y="3250"/>
                </a:lnTo>
                <a:lnTo>
                  <a:pt x="13038" y="3027"/>
                </a:lnTo>
                <a:lnTo>
                  <a:pt x="13180" y="2752"/>
                </a:lnTo>
                <a:lnTo>
                  <a:pt x="13286" y="2477"/>
                </a:lnTo>
                <a:lnTo>
                  <a:pt x="13322" y="2175"/>
                </a:lnTo>
                <a:lnTo>
                  <a:pt x="13357" y="1874"/>
                </a:lnTo>
                <a:lnTo>
                  <a:pt x="13286" y="1572"/>
                </a:lnTo>
                <a:lnTo>
                  <a:pt x="13180" y="1271"/>
                </a:lnTo>
                <a:lnTo>
                  <a:pt x="13038" y="983"/>
                </a:lnTo>
                <a:lnTo>
                  <a:pt x="12949" y="865"/>
                </a:lnTo>
                <a:lnTo>
                  <a:pt x="12807" y="733"/>
                </a:lnTo>
                <a:lnTo>
                  <a:pt x="12665" y="616"/>
                </a:lnTo>
                <a:lnTo>
                  <a:pt x="12505" y="511"/>
                </a:lnTo>
                <a:lnTo>
                  <a:pt x="12327" y="406"/>
                </a:lnTo>
                <a:lnTo>
                  <a:pt x="12132" y="314"/>
                </a:lnTo>
                <a:lnTo>
                  <a:pt x="11883" y="235"/>
                </a:lnTo>
                <a:lnTo>
                  <a:pt x="11652" y="183"/>
                </a:lnTo>
                <a:lnTo>
                  <a:pt x="11368" y="104"/>
                </a:lnTo>
                <a:lnTo>
                  <a:pt x="11101" y="78"/>
                </a:lnTo>
                <a:lnTo>
                  <a:pt x="10800" y="52"/>
                </a:lnTo>
                <a:lnTo>
                  <a:pt x="10444" y="52"/>
                </a:lnTo>
                <a:lnTo>
                  <a:pt x="10142" y="52"/>
                </a:lnTo>
                <a:lnTo>
                  <a:pt x="9840" y="78"/>
                </a:lnTo>
                <a:lnTo>
                  <a:pt x="9574" y="104"/>
                </a:lnTo>
                <a:lnTo>
                  <a:pt x="9325" y="157"/>
                </a:lnTo>
                <a:lnTo>
                  <a:pt x="9094" y="209"/>
                </a:lnTo>
                <a:lnTo>
                  <a:pt x="8846" y="262"/>
                </a:lnTo>
                <a:lnTo>
                  <a:pt x="8650" y="340"/>
                </a:lnTo>
                <a:lnTo>
                  <a:pt x="8437" y="432"/>
                </a:lnTo>
                <a:lnTo>
                  <a:pt x="8277" y="511"/>
                </a:lnTo>
                <a:lnTo>
                  <a:pt x="8100" y="616"/>
                </a:lnTo>
                <a:lnTo>
                  <a:pt x="7957" y="707"/>
                </a:lnTo>
                <a:lnTo>
                  <a:pt x="7833" y="838"/>
                </a:lnTo>
                <a:lnTo>
                  <a:pt x="7620" y="1061"/>
                </a:lnTo>
                <a:lnTo>
                  <a:pt x="7442" y="1336"/>
                </a:lnTo>
                <a:lnTo>
                  <a:pt x="7353" y="1599"/>
                </a:lnTo>
                <a:lnTo>
                  <a:pt x="7318" y="1900"/>
                </a:lnTo>
                <a:lnTo>
                  <a:pt x="7318" y="2175"/>
                </a:lnTo>
                <a:lnTo>
                  <a:pt x="7353" y="2450"/>
                </a:lnTo>
                <a:lnTo>
                  <a:pt x="7442" y="2726"/>
                </a:lnTo>
                <a:lnTo>
                  <a:pt x="7620" y="2975"/>
                </a:lnTo>
                <a:lnTo>
                  <a:pt x="7833" y="3198"/>
                </a:lnTo>
                <a:lnTo>
                  <a:pt x="8064" y="3433"/>
                </a:lnTo>
                <a:lnTo>
                  <a:pt x="8295" y="3630"/>
                </a:lnTo>
                <a:lnTo>
                  <a:pt x="8508" y="3853"/>
                </a:lnTo>
                <a:lnTo>
                  <a:pt x="8686" y="4089"/>
                </a:lnTo>
                <a:lnTo>
                  <a:pt x="8775" y="4312"/>
                </a:lnTo>
                <a:lnTo>
                  <a:pt x="8846" y="4561"/>
                </a:lnTo>
                <a:lnTo>
                  <a:pt x="8846" y="4810"/>
                </a:lnTo>
                <a:lnTo>
                  <a:pt x="8810" y="5059"/>
                </a:lnTo>
                <a:lnTo>
                  <a:pt x="8721" y="5295"/>
                </a:lnTo>
                <a:lnTo>
                  <a:pt x="8579" y="5544"/>
                </a:lnTo>
                <a:lnTo>
                  <a:pt x="8366" y="5766"/>
                </a:lnTo>
                <a:lnTo>
                  <a:pt x="8135" y="5976"/>
                </a:lnTo>
                <a:lnTo>
                  <a:pt x="7833" y="6199"/>
                </a:lnTo>
                <a:lnTo>
                  <a:pt x="7478" y="6369"/>
                </a:lnTo>
                <a:lnTo>
                  <a:pt x="7069" y="6527"/>
                </a:lnTo>
                <a:lnTo>
                  <a:pt x="6590" y="6671"/>
                </a:lnTo>
                <a:lnTo>
                  <a:pt x="6092" y="6802"/>
                </a:lnTo>
                <a:lnTo>
                  <a:pt x="5684" y="6802"/>
                </a:lnTo>
                <a:lnTo>
                  <a:pt x="5133" y="6802"/>
                </a:lnTo>
                <a:lnTo>
                  <a:pt x="4547" y="6802"/>
                </a:lnTo>
                <a:lnTo>
                  <a:pt x="3872" y="6802"/>
                </a:lnTo>
                <a:lnTo>
                  <a:pt x="3144" y="6802"/>
                </a:lnTo>
                <a:lnTo>
                  <a:pt x="2362" y="6802"/>
                </a:lnTo>
                <a:lnTo>
                  <a:pt x="1545" y="6802"/>
                </a:lnTo>
                <a:lnTo>
                  <a:pt x="692" y="6802"/>
                </a:lnTo>
                <a:lnTo>
                  <a:pt x="586" y="7234"/>
                </a:lnTo>
                <a:lnTo>
                  <a:pt x="461" y="7837"/>
                </a:lnTo>
                <a:lnTo>
                  <a:pt x="355" y="8493"/>
                </a:lnTo>
                <a:lnTo>
                  <a:pt x="248" y="9187"/>
                </a:lnTo>
                <a:lnTo>
                  <a:pt x="142" y="9869"/>
                </a:lnTo>
                <a:lnTo>
                  <a:pt x="106" y="10498"/>
                </a:lnTo>
                <a:lnTo>
                  <a:pt x="106" y="10983"/>
                </a:lnTo>
                <a:lnTo>
                  <a:pt x="106" y="11311"/>
                </a:lnTo>
                <a:lnTo>
                  <a:pt x="213" y="11481"/>
                </a:lnTo>
                <a:lnTo>
                  <a:pt x="319" y="11651"/>
                </a:lnTo>
                <a:lnTo>
                  <a:pt x="497" y="11783"/>
                </a:lnTo>
                <a:lnTo>
                  <a:pt x="692" y="11914"/>
                </a:lnTo>
                <a:lnTo>
                  <a:pt x="941" y="12032"/>
                </a:lnTo>
                <a:lnTo>
                  <a:pt x="1207" y="12110"/>
                </a:lnTo>
                <a:lnTo>
                  <a:pt x="1509" y="12189"/>
                </a:lnTo>
                <a:lnTo>
                  <a:pt x="1794" y="12241"/>
                </a:lnTo>
                <a:lnTo>
                  <a:pt x="2131" y="12267"/>
                </a:lnTo>
                <a:lnTo>
                  <a:pt x="2433" y="12281"/>
                </a:lnTo>
                <a:lnTo>
                  <a:pt x="2735" y="12267"/>
                </a:lnTo>
                <a:lnTo>
                  <a:pt x="3055" y="12241"/>
                </a:lnTo>
                <a:lnTo>
                  <a:pt x="3357" y="12189"/>
                </a:lnTo>
                <a:lnTo>
                  <a:pt x="3623" y="12084"/>
                </a:lnTo>
                <a:lnTo>
                  <a:pt x="3872" y="11979"/>
                </a:lnTo>
                <a:lnTo>
                  <a:pt x="4103" y="11861"/>
                </a:lnTo>
                <a:lnTo>
                  <a:pt x="4316" y="11704"/>
                </a:lnTo>
                <a:lnTo>
                  <a:pt x="4582" y="11612"/>
                </a:lnTo>
                <a:lnTo>
                  <a:pt x="4849" y="11533"/>
                </a:lnTo>
                <a:lnTo>
                  <a:pt x="5169" y="11507"/>
                </a:lnTo>
                <a:lnTo>
                  <a:pt x="5506" y="11481"/>
                </a:lnTo>
                <a:lnTo>
                  <a:pt x="5808" y="11507"/>
                </a:lnTo>
                <a:lnTo>
                  <a:pt x="6146" y="11560"/>
                </a:lnTo>
                <a:lnTo>
                  <a:pt x="6501" y="11651"/>
                </a:lnTo>
                <a:lnTo>
                  <a:pt x="6803" y="11783"/>
                </a:lnTo>
                <a:lnTo>
                  <a:pt x="7105" y="11940"/>
                </a:lnTo>
                <a:lnTo>
                  <a:pt x="7353" y="12110"/>
                </a:lnTo>
                <a:lnTo>
                  <a:pt x="7584" y="12333"/>
                </a:lnTo>
                <a:lnTo>
                  <a:pt x="7798" y="12595"/>
                </a:lnTo>
                <a:lnTo>
                  <a:pt x="7922" y="12870"/>
                </a:lnTo>
                <a:lnTo>
                  <a:pt x="8028" y="13198"/>
                </a:lnTo>
                <a:lnTo>
                  <a:pt x="8064" y="13526"/>
                </a:lnTo>
                <a:lnTo>
                  <a:pt x="8028" y="13775"/>
                </a:lnTo>
                <a:lnTo>
                  <a:pt x="7922" y="13998"/>
                </a:lnTo>
                <a:lnTo>
                  <a:pt x="7798" y="14220"/>
                </a:lnTo>
                <a:lnTo>
                  <a:pt x="7584" y="14404"/>
                </a:lnTo>
                <a:lnTo>
                  <a:pt x="7353" y="14574"/>
                </a:lnTo>
                <a:lnTo>
                  <a:pt x="7105" y="14732"/>
                </a:lnTo>
                <a:lnTo>
                  <a:pt x="6803" y="14850"/>
                </a:lnTo>
                <a:lnTo>
                  <a:pt x="6501" y="14954"/>
                </a:lnTo>
                <a:lnTo>
                  <a:pt x="6146" y="15033"/>
                </a:lnTo>
                <a:lnTo>
                  <a:pt x="5808" y="15085"/>
                </a:lnTo>
                <a:lnTo>
                  <a:pt x="5506" y="15085"/>
                </a:lnTo>
                <a:lnTo>
                  <a:pt x="5169" y="15059"/>
                </a:lnTo>
                <a:lnTo>
                  <a:pt x="4849" y="15007"/>
                </a:lnTo>
                <a:lnTo>
                  <a:pt x="4582" y="14902"/>
                </a:lnTo>
                <a:lnTo>
                  <a:pt x="4316" y="14784"/>
                </a:lnTo>
                <a:lnTo>
                  <a:pt x="4103" y="14600"/>
                </a:lnTo>
                <a:lnTo>
                  <a:pt x="3907" y="14430"/>
                </a:lnTo>
                <a:lnTo>
                  <a:pt x="3659" y="14299"/>
                </a:lnTo>
                <a:lnTo>
                  <a:pt x="3428" y="14194"/>
                </a:lnTo>
                <a:lnTo>
                  <a:pt x="3179" y="14129"/>
                </a:lnTo>
                <a:lnTo>
                  <a:pt x="2913" y="14102"/>
                </a:lnTo>
                <a:lnTo>
                  <a:pt x="2646" y="14102"/>
                </a:lnTo>
                <a:lnTo>
                  <a:pt x="2362" y="14129"/>
                </a:lnTo>
                <a:lnTo>
                  <a:pt x="2096" y="14168"/>
                </a:lnTo>
                <a:lnTo>
                  <a:pt x="1811" y="14273"/>
                </a:lnTo>
                <a:lnTo>
                  <a:pt x="1545" y="14378"/>
                </a:lnTo>
                <a:lnTo>
                  <a:pt x="1314" y="14496"/>
                </a:lnTo>
                <a:lnTo>
                  <a:pt x="1065" y="14653"/>
                </a:lnTo>
                <a:lnTo>
                  <a:pt x="870" y="14797"/>
                </a:lnTo>
                <a:lnTo>
                  <a:pt x="657" y="14981"/>
                </a:lnTo>
                <a:lnTo>
                  <a:pt x="497" y="15177"/>
                </a:lnTo>
                <a:lnTo>
                  <a:pt x="390" y="15413"/>
                </a:lnTo>
                <a:lnTo>
                  <a:pt x="284" y="15636"/>
                </a:lnTo>
                <a:lnTo>
                  <a:pt x="248" y="15911"/>
                </a:lnTo>
                <a:lnTo>
                  <a:pt x="284" y="16239"/>
                </a:lnTo>
                <a:lnTo>
                  <a:pt x="319" y="16566"/>
                </a:lnTo>
                <a:lnTo>
                  <a:pt x="497" y="17340"/>
                </a:lnTo>
                <a:lnTo>
                  <a:pt x="692" y="18152"/>
                </a:lnTo>
                <a:lnTo>
                  <a:pt x="799" y="18559"/>
                </a:lnTo>
                <a:lnTo>
                  <a:pt x="905" y="18978"/>
                </a:lnTo>
                <a:lnTo>
                  <a:pt x="959" y="19384"/>
                </a:lnTo>
                <a:lnTo>
                  <a:pt x="994" y="19791"/>
                </a:lnTo>
                <a:lnTo>
                  <a:pt x="994" y="20132"/>
                </a:lnTo>
                <a:lnTo>
                  <a:pt x="959" y="20485"/>
                </a:lnTo>
                <a:lnTo>
                  <a:pt x="941" y="20669"/>
                </a:lnTo>
                <a:lnTo>
                  <a:pt x="870" y="20813"/>
                </a:lnTo>
                <a:lnTo>
                  <a:pt x="799" y="20970"/>
                </a:lnTo>
                <a:lnTo>
                  <a:pt x="692" y="21088"/>
                </a:lnTo>
                <a:lnTo>
                  <a:pt x="1474" y="20997"/>
                </a:lnTo>
                <a:lnTo>
                  <a:pt x="2291" y="20866"/>
                </a:lnTo>
                <a:lnTo>
                  <a:pt x="3108" y="20787"/>
                </a:lnTo>
                <a:lnTo>
                  <a:pt x="3907" y="20721"/>
                </a:lnTo>
                <a:lnTo>
                  <a:pt x="4653" y="20695"/>
                </a:lnTo>
                <a:lnTo>
                  <a:pt x="5364" y="20695"/>
                </a:lnTo>
                <a:lnTo>
                  <a:pt x="5701" y="20721"/>
                </a:lnTo>
                <a:lnTo>
                  <a:pt x="6057" y="20761"/>
                </a:lnTo>
                <a:lnTo>
                  <a:pt x="6323" y="20813"/>
                </a:lnTo>
                <a:lnTo>
                  <a:pt x="6625" y="20892"/>
                </a:lnTo>
                <a:close/>
              </a:path>
            </a:pathLst>
          </a:custGeom>
          <a:gradFill rotWithShape="1">
            <a:gsLst>
              <a:gs pos="0">
                <a:srgbClr val="FF6600">
                  <a:gamma/>
                  <a:tint val="63529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135003" dir="2471156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62" name="Puzzle2"/>
          <p:cNvSpPr>
            <a:spLocks noEditPoints="1" noChangeArrowheads="1"/>
          </p:cNvSpPr>
          <p:nvPr/>
        </p:nvSpPr>
        <p:spPr bwMode="gray">
          <a:xfrm>
            <a:off x="5295188" y="3309002"/>
            <a:ext cx="3278732" cy="2540284"/>
          </a:xfrm>
          <a:custGeom>
            <a:avLst/>
            <a:gdLst>
              <a:gd name="T0" fmla="*/ 11 w 21600"/>
              <a:gd name="T1" fmla="*/ 13386 h 21600"/>
              <a:gd name="T2" fmla="*/ 4202 w 21600"/>
              <a:gd name="T3" fmla="*/ 21161 h 21600"/>
              <a:gd name="T4" fmla="*/ 10400 w 21600"/>
              <a:gd name="T5" fmla="*/ 13909 h 21600"/>
              <a:gd name="T6" fmla="*/ 16821 w 21600"/>
              <a:gd name="T7" fmla="*/ 21190 h 21600"/>
              <a:gd name="T8" fmla="*/ 21600 w 21600"/>
              <a:gd name="T9" fmla="*/ 15083 h 21600"/>
              <a:gd name="T10" fmla="*/ 16889 w 21600"/>
              <a:gd name="T11" fmla="*/ 5739 h 21600"/>
              <a:gd name="T12" fmla="*/ 10800 w 21600"/>
              <a:gd name="T13" fmla="*/ 28 h 21600"/>
              <a:gd name="T14" fmla="*/ 4202 w 21600"/>
              <a:gd name="T15" fmla="*/ 5894 h 21600"/>
              <a:gd name="T16" fmla="*/ 5388 w 21600"/>
              <a:gd name="T17" fmla="*/ 6742 h 21600"/>
              <a:gd name="T18" fmla="*/ 16177 w 21600"/>
              <a:gd name="T19" fmla="*/ 2044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gradFill rotWithShape="1">
            <a:gsLst>
              <a:gs pos="0">
                <a:srgbClr val="FFCC00">
                  <a:gamma/>
                  <a:tint val="45490"/>
                  <a:invGamma/>
                </a:srgbClr>
              </a:gs>
              <a:gs pos="100000">
                <a:srgbClr val="FFCC00"/>
              </a:gs>
            </a:gsLst>
            <a:lin ang="54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135003" dir="2471156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63" name="Puzzle4"/>
          <p:cNvSpPr>
            <a:spLocks noEditPoints="1" noChangeArrowheads="1"/>
          </p:cNvSpPr>
          <p:nvPr/>
        </p:nvSpPr>
        <p:spPr bwMode="gray">
          <a:xfrm>
            <a:off x="4026477" y="3277686"/>
            <a:ext cx="1976829" cy="3247658"/>
          </a:xfrm>
          <a:custGeom>
            <a:avLst/>
            <a:gdLst>
              <a:gd name="T0" fmla="*/ 8307 w 21600"/>
              <a:gd name="T1" fmla="*/ 11593 h 21600"/>
              <a:gd name="T2" fmla="*/ 453 w 21600"/>
              <a:gd name="T3" fmla="*/ 16938 h 21600"/>
              <a:gd name="T4" fmla="*/ 11500 w 21600"/>
              <a:gd name="T5" fmla="*/ 21600 h 21600"/>
              <a:gd name="T6" fmla="*/ 20920 w 21600"/>
              <a:gd name="T7" fmla="*/ 16751 h 21600"/>
              <a:gd name="T8" fmla="*/ 13972 w 21600"/>
              <a:gd name="T9" fmla="*/ 10888 h 21600"/>
              <a:gd name="T10" fmla="*/ 21033 w 21600"/>
              <a:gd name="T11" fmla="*/ 4716 h 21600"/>
              <a:gd name="T12" fmla="*/ 11102 w 21600"/>
              <a:gd name="T13" fmla="*/ 11 h 21600"/>
              <a:gd name="T14" fmla="*/ 453 w 21600"/>
              <a:gd name="T15" fmla="*/ 4716 h 21600"/>
              <a:gd name="T16" fmla="*/ 2076 w 21600"/>
              <a:gd name="T17" fmla="*/ 5664 h 21600"/>
              <a:gd name="T18" fmla="*/ 20203 w 21600"/>
              <a:gd name="T19" fmla="*/ 1598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gradFill rotWithShape="1">
            <a:gsLst>
              <a:gs pos="0">
                <a:srgbClr val="20AE3E"/>
              </a:gs>
              <a:gs pos="100000">
                <a:srgbClr val="20AE3E">
                  <a:gamma/>
                  <a:tint val="51373"/>
                  <a:invGamma/>
                </a:srgbClr>
              </a:gs>
            </a:gsLst>
            <a:lin ang="189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135003" dir="2471156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64" name="Puzzle1"/>
          <p:cNvSpPr>
            <a:spLocks noEditPoints="1" noChangeArrowheads="1"/>
          </p:cNvSpPr>
          <p:nvPr/>
        </p:nvSpPr>
        <p:spPr bwMode="gray">
          <a:xfrm>
            <a:off x="3347864" y="2120835"/>
            <a:ext cx="3319302" cy="1936068"/>
          </a:xfrm>
          <a:custGeom>
            <a:avLst/>
            <a:gdLst>
              <a:gd name="T0" fmla="*/ 16740 w 21600"/>
              <a:gd name="T1" fmla="*/ 21078 h 21600"/>
              <a:gd name="T2" fmla="*/ 16976 w 21600"/>
              <a:gd name="T3" fmla="*/ 521 h 21600"/>
              <a:gd name="T4" fmla="*/ 4725 w 21600"/>
              <a:gd name="T5" fmla="*/ 856 h 21600"/>
              <a:gd name="T6" fmla="*/ 5040 w 21600"/>
              <a:gd name="T7" fmla="*/ 21004 h 21600"/>
              <a:gd name="T8" fmla="*/ 10811 w 21600"/>
              <a:gd name="T9" fmla="*/ 12885 h 21600"/>
              <a:gd name="T10" fmla="*/ 10845 w 21600"/>
              <a:gd name="T11" fmla="*/ 8714 h 21600"/>
              <a:gd name="T12" fmla="*/ 21600 w 21600"/>
              <a:gd name="T13" fmla="*/ 10000 h 21600"/>
              <a:gd name="T14" fmla="*/ 56 w 21600"/>
              <a:gd name="T15" fmla="*/ 10000 h 21600"/>
              <a:gd name="T16" fmla="*/ 6086 w 21600"/>
              <a:gd name="T17" fmla="*/ 2569 h 21600"/>
              <a:gd name="T18" fmla="*/ 16132 w 21600"/>
              <a:gd name="T19" fmla="*/ 1955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6275"/>
                  <a:invGamma/>
                </a:srgbClr>
              </a:gs>
            </a:gsLst>
            <a:lin ang="27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135003" dir="2471156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65" name="Text Box 34"/>
          <p:cNvSpPr txBox="1">
            <a:spLocks noChangeArrowheads="1"/>
          </p:cNvSpPr>
          <p:nvPr/>
        </p:nvSpPr>
        <p:spPr bwMode="auto">
          <a:xfrm>
            <a:off x="6000706" y="4467562"/>
            <a:ext cx="199715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Средства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66" name="Text Box 35"/>
          <p:cNvSpPr txBox="1">
            <a:spLocks noChangeArrowheads="1"/>
          </p:cNvSpPr>
          <p:nvPr/>
        </p:nvSpPr>
        <p:spPr bwMode="auto">
          <a:xfrm>
            <a:off x="4076632" y="2780601"/>
            <a:ext cx="1905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Объект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67" name="Text Box 36"/>
          <p:cNvSpPr txBox="1">
            <a:spLocks noChangeArrowheads="1"/>
          </p:cNvSpPr>
          <p:nvPr/>
        </p:nvSpPr>
        <p:spPr bwMode="auto">
          <a:xfrm>
            <a:off x="5693600" y="2213248"/>
            <a:ext cx="2438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Предмет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68" name="Text Box 37"/>
          <p:cNvSpPr txBox="1">
            <a:spLocks noChangeArrowheads="1"/>
          </p:cNvSpPr>
          <p:nvPr/>
        </p:nvSpPr>
        <p:spPr bwMode="auto">
          <a:xfrm>
            <a:off x="4109424" y="4025146"/>
            <a:ext cx="281146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Продукт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251520" y="764704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Компоненты</a:t>
            </a:r>
          </a:p>
          <a:p>
            <a:pPr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        п</a:t>
            </a:r>
            <a:r>
              <a:rPr lang="ru-RU" sz="3600" b="1" dirty="0" smtClean="0">
                <a:solidFill>
                  <a:srgbClr val="000099"/>
                </a:solidFill>
                <a:effectLst/>
                <a:latin typeface="+mj-lt"/>
              </a:rPr>
              <a:t>едагогического труда</a:t>
            </a: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:</a:t>
            </a:r>
            <a:endParaRPr lang="ru-RU" sz="3600" b="1" dirty="0" smtClean="0">
              <a:solidFill>
                <a:srgbClr val="000099"/>
              </a:solidFill>
              <a:effectLst/>
              <a:latin typeface="+mj-lt"/>
            </a:endParaRPr>
          </a:p>
          <a:p>
            <a:pPr algn="ctr">
              <a:defRPr/>
            </a:pPr>
            <a:endParaRPr lang="ru-RU" sz="2400" b="1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s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29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88224" y="6291808"/>
            <a:ext cx="2133600" cy="365125"/>
          </a:xfrm>
        </p:spPr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9" name="Puzzle1"/>
          <p:cNvSpPr>
            <a:spLocks noEditPoints="1" noChangeArrowheads="1"/>
          </p:cNvSpPr>
          <p:nvPr/>
        </p:nvSpPr>
        <p:spPr bwMode="gray">
          <a:xfrm>
            <a:off x="323528" y="2068996"/>
            <a:ext cx="3319302" cy="1936068"/>
          </a:xfrm>
          <a:custGeom>
            <a:avLst/>
            <a:gdLst>
              <a:gd name="T0" fmla="*/ 16740 w 21600"/>
              <a:gd name="T1" fmla="*/ 21078 h 21600"/>
              <a:gd name="T2" fmla="*/ 16976 w 21600"/>
              <a:gd name="T3" fmla="*/ 521 h 21600"/>
              <a:gd name="T4" fmla="*/ 4725 w 21600"/>
              <a:gd name="T5" fmla="*/ 856 h 21600"/>
              <a:gd name="T6" fmla="*/ 5040 w 21600"/>
              <a:gd name="T7" fmla="*/ 21004 h 21600"/>
              <a:gd name="T8" fmla="*/ 10811 w 21600"/>
              <a:gd name="T9" fmla="*/ 12885 h 21600"/>
              <a:gd name="T10" fmla="*/ 10845 w 21600"/>
              <a:gd name="T11" fmla="*/ 8714 h 21600"/>
              <a:gd name="T12" fmla="*/ 21600 w 21600"/>
              <a:gd name="T13" fmla="*/ 10000 h 21600"/>
              <a:gd name="T14" fmla="*/ 56 w 21600"/>
              <a:gd name="T15" fmla="*/ 10000 h 21600"/>
              <a:gd name="T16" fmla="*/ 6086 w 21600"/>
              <a:gd name="T17" fmla="*/ 2569 h 21600"/>
              <a:gd name="T18" fmla="*/ 16132 w 21600"/>
              <a:gd name="T19" fmla="*/ 1955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6275"/>
                  <a:invGamma/>
                </a:srgbClr>
              </a:gs>
            </a:gsLst>
            <a:lin ang="27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135003" dir="2471156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" name="Text Box 35"/>
          <p:cNvSpPr txBox="1">
            <a:spLocks noChangeArrowheads="1"/>
          </p:cNvSpPr>
          <p:nvPr/>
        </p:nvSpPr>
        <p:spPr bwMode="auto">
          <a:xfrm>
            <a:off x="1010816" y="2728762"/>
            <a:ext cx="1905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Объект</a:t>
            </a:r>
            <a:r>
              <a:rPr lang="en-US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-</a:t>
            </a:r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987824" y="2501044"/>
            <a:ext cx="6480720" cy="129614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ru-RU" b="1" dirty="0" smtClean="0"/>
              <a:t>развивающаяся личность,</a:t>
            </a:r>
          </a:p>
          <a:p>
            <a:pPr algn="ctr">
              <a:buFont typeface="Wingdings" pitchFamily="2" charset="2"/>
              <a:buNone/>
            </a:pPr>
            <a:r>
              <a:rPr lang="ru-RU" b="1" dirty="0" smtClean="0"/>
              <a:t>коллектив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427417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BDAD5-69E0-4A63-BA57-D60F68374C2C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454936" y="1678742"/>
            <a:ext cx="2438400" cy="2788970"/>
            <a:chOff x="5693600" y="1277144"/>
            <a:chExt cx="2438400" cy="2788970"/>
          </a:xfrm>
        </p:grpSpPr>
        <p:sp>
          <p:nvSpPr>
            <p:cNvPr id="4" name="Puzzle3"/>
            <p:cNvSpPr>
              <a:spLocks noEditPoints="1" noChangeArrowheads="1"/>
            </p:cNvSpPr>
            <p:nvPr/>
          </p:nvSpPr>
          <p:spPr bwMode="gray">
            <a:xfrm>
              <a:off x="5892662" y="1277144"/>
              <a:ext cx="2054279" cy="2788970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>
                    <a:gamma/>
                    <a:tint val="63529"/>
                    <a:invGamma/>
                  </a:srgbClr>
                </a:gs>
                <a:gs pos="100000">
                  <a:srgbClr val="FF6600"/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Text Box 36"/>
            <p:cNvSpPr txBox="1">
              <a:spLocks noChangeArrowheads="1"/>
            </p:cNvSpPr>
            <p:nvPr/>
          </p:nvSpPr>
          <p:spPr bwMode="auto">
            <a:xfrm>
              <a:off x="5693600" y="2213248"/>
              <a:ext cx="2438400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sz="3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Предмет</a:t>
              </a:r>
              <a:r>
                <a:rPr lang="en-US" sz="3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 -</a:t>
              </a:r>
              <a:endParaRPr lang="en-US" sz="3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</p:grp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55776" y="1606734"/>
            <a:ext cx="6336704" cy="383849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ru-RU" b="1" dirty="0" smtClean="0"/>
              <a:t> формирование </a:t>
            </a:r>
            <a:r>
              <a:rPr lang="ru-RU" b="1" dirty="0"/>
              <a:t>человека, который в отличие от педагога находится на более ранней ступени своего развития и не обладает необходимыми для взрослого человека знаниями, умениями, навыками, опытом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132921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3b2b561c13d931febe49a20d6dac656d2349"/>
</p:tagLst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1017</TotalTime>
  <Words>1766</Words>
  <Application>Microsoft Office PowerPoint</Application>
  <PresentationFormat>Экран (4:3)</PresentationFormat>
  <Paragraphs>338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Литература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Ya Blondinko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 Ивановна</dc:creator>
  <dc:description>http://aida.ucoz.ru</dc:description>
  <cp:lastModifiedBy>Лариса Ивановна</cp:lastModifiedBy>
  <cp:revision>106</cp:revision>
  <dcterms:created xsi:type="dcterms:W3CDTF">2013-02-12T13:26:04Z</dcterms:created>
  <dcterms:modified xsi:type="dcterms:W3CDTF">2013-02-26T08:05:50Z</dcterms:modified>
  <cp:category>шаблоны к Powerpoint</cp:category>
</cp:coreProperties>
</file>