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79" r:id="rId5"/>
    <p:sldId id="260" r:id="rId6"/>
    <p:sldId id="261" r:id="rId7"/>
    <p:sldId id="259" r:id="rId8"/>
    <p:sldId id="262" r:id="rId9"/>
    <p:sldId id="272" r:id="rId10"/>
    <p:sldId id="274" r:id="rId11"/>
    <p:sldId id="263" r:id="rId12"/>
    <p:sldId id="273" r:id="rId13"/>
    <p:sldId id="264" r:id="rId14"/>
    <p:sldId id="275" r:id="rId15"/>
    <p:sldId id="265" r:id="rId16"/>
    <p:sldId id="276" r:id="rId17"/>
    <p:sldId id="280" r:id="rId18"/>
    <p:sldId id="277" r:id="rId19"/>
    <p:sldId id="266" r:id="rId20"/>
    <p:sldId id="267" r:id="rId21"/>
    <p:sldId id="268" r:id="rId22"/>
    <p:sldId id="270" r:id="rId23"/>
    <p:sldId id="27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5" autoAdjust="0"/>
    <p:restoredTop sz="94660"/>
  </p:normalViewPr>
  <p:slideViewPr>
    <p:cSldViewPr>
      <p:cViewPr varScale="1">
        <p:scale>
          <a:sx n="81" d="100"/>
          <a:sy n="81" d="100"/>
        </p:scale>
        <p:origin x="108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85AEC-33D8-42EE-9854-E2EF1AE53D78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33359-9153-4C01-83E6-2602C5257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6D785-E1F9-4F44-B3FD-B9DC2F4EC785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3D91A-77D6-4BFA-AB52-AED896196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5E2C5-C54A-4A60-87B2-4AAD5910E36F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E1C9A-45A2-421B-A457-3FEA62BBA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46C9D-1092-43D7-92A4-0B192DAC3D8F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8AC73-FF65-4E7F-8CDE-B0E022F19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87832-392A-4760-9E85-3CB3A950BF16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E0323-8260-48CE-A3D7-18A561E2D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6C739-9DA6-44D2-B295-51BE478F28C3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320EC-DC7A-4573-BE83-23DAD00D8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F59CB-CD14-4FEA-AAB4-0E784E39B7B9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8CC54-0304-49A7-BF9F-1326A1786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E0DF0-C866-4C35-9B70-A65179F065A8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3D95F-A863-42A8-A80B-5CFC9CF94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0F51D-D113-4820-9AE8-D9FB8B7A3F60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98EEC-A2ED-444F-9E75-EA007E541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2BC74-227B-451A-A00E-2F43E602FA65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C16CB-2BC5-4AD5-AF0E-6DECBE8AD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1D4F1-4A71-4358-99C0-FF0D29487068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4351D-4838-43B1-A05F-BE4CBCBE6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45CAFE-3D46-4688-BE05-FF4423DC2D20}" type="datetimeFigureOut">
              <a:rPr lang="ru-RU"/>
              <a:pPr>
                <a:defRPr/>
              </a:pPr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09F907-12FB-461A-AB0C-78E3AFE09D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1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25.jpeg"/><Relationship Id="rId4" Type="http://schemas.openxmlformats.org/officeDocument/2006/relationships/image" Target="../media/image35.jpeg"/><Relationship Id="rId9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6.jpeg"/><Relationship Id="rId7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11.jpeg"/><Relationship Id="rId10" Type="http://schemas.openxmlformats.org/officeDocument/2006/relationships/image" Target="../media/image27.png"/><Relationship Id="rId4" Type="http://schemas.openxmlformats.org/officeDocument/2006/relationships/image" Target="../media/image33.jpeg"/><Relationship Id="rId9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МУНИЦИПАЛЬНОЕ БЮДЖЕТНОЕ ДОШКОЛЬНОЕ ОБРАЗОВАТЕЛЬНОЕ УЧРЕЖДЕНИЕ ЦЕНТР РАЗВИТИЯ РЕБЕНКА ДЕТСКИЙ САД № 17 «ЖУРАВУШКА» ГОРОДА ТИХОРЕЦКА МУНИЦИПАЛЬНОГО ОБРАЗОВАНИЯ ТИХОРЕЦКИЙ РАЙ</a:t>
            </a: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57250" y="1785809"/>
            <a:ext cx="7215188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Презентация к конспекту</a:t>
            </a:r>
            <a:endParaRPr lang="ru-RU" sz="3200" dirty="0">
              <a:solidFill>
                <a:schemeClr val="tx1"/>
              </a:solidFill>
              <a:ea typeface="Calibri" pitchFamily="34" charset="0"/>
              <a:cs typeface="Arial" charset="0"/>
            </a:endParaRPr>
          </a:p>
          <a:p>
            <a:pPr algn="ctr" eaLnBrk="0" hangingPunct="0"/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познавательно-речевого развлечения </a:t>
            </a:r>
          </a:p>
          <a:p>
            <a:pPr algn="ctr" eaLnBrk="0" hangingPunct="0"/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для детей с </a:t>
            </a:r>
            <a:r>
              <a:rPr lang="ru-RU" sz="32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ТНР старшей </a:t>
            </a:r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группы компенсирующей направленности </a:t>
            </a:r>
          </a:p>
          <a:p>
            <a:pPr algn="ctr" eaLnBrk="0" hangingPunct="0"/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по теме «Сказочное путешествие»</a:t>
            </a:r>
            <a:endParaRPr lang="ru-RU" sz="3200" b="1" dirty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000364" y="5473095"/>
            <a:ext cx="6000761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Подготовила: </a:t>
            </a:r>
            <a:r>
              <a:rPr lang="ru-RU" sz="2400" b="1" dirty="0" smtClean="0"/>
              <a:t>воспитатель разновозрастной группы </a:t>
            </a:r>
            <a:r>
              <a:rPr lang="ru-RU" sz="2400" b="1" smtClean="0"/>
              <a:t>компенсирующей направленности с детьми ТНР </a:t>
            </a: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/>
              <a:t>Петришена</a:t>
            </a:r>
            <a:r>
              <a:rPr lang="ru-RU" sz="2400" b="1" dirty="0"/>
              <a:t> Ольга </a:t>
            </a:r>
            <a:r>
              <a:rPr lang="ru-RU" sz="2400" b="1" dirty="0" err="1"/>
              <a:t>Ганибаевна</a:t>
            </a:r>
            <a:endParaRPr lang="ru-RU" sz="2400" dirty="0"/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stihi.ru/pics/2016/01/28/3195.jpg"/>
          <p:cNvPicPr/>
          <p:nvPr/>
        </p:nvPicPr>
        <p:blipFill>
          <a:blip r:embed="rId3" cstate="print"/>
          <a:srcRect l="6871" t="12743" r="47185" b="25363"/>
          <a:stretch>
            <a:fillRect/>
          </a:stretch>
        </p:blipFill>
        <p:spPr bwMode="auto">
          <a:xfrm>
            <a:off x="4643438" y="2643182"/>
            <a:ext cx="414340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mypresentation.ru/documents/246e8f8f144fd8a5975898f31cc6b57b/img9.jpg"/>
          <p:cNvPicPr/>
          <p:nvPr/>
        </p:nvPicPr>
        <p:blipFill>
          <a:blip r:embed="rId4" cstate="print"/>
          <a:srcRect t="8017"/>
          <a:stretch>
            <a:fillRect/>
          </a:stretch>
        </p:blipFill>
        <p:spPr bwMode="auto">
          <a:xfrm>
            <a:off x="214282" y="142852"/>
            <a:ext cx="4786346" cy="3312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14988" cy="179705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admin\Desktop\картинки фэмп Ольги\182336f634f2763ca8b9885fc357a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463" y="2071678"/>
            <a:ext cx="3560482" cy="4413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875" y="214313"/>
            <a:ext cx="4651375" cy="19383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отца был странный мальчик,</a:t>
            </a:r>
            <a:endParaRPr lang="ru-RU" sz="2400" b="1" dirty="0">
              <a:solidFill>
                <a:srgbClr val="00206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Необычный, деревянный,</a:t>
            </a:r>
            <a:endParaRPr lang="ru-RU" sz="2400" b="1" dirty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На земле, и под водой,</a:t>
            </a:r>
            <a:endParaRPr lang="ru-RU" sz="2400" b="1" dirty="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Ищет ключик золотой,</a:t>
            </a:r>
          </a:p>
          <a:p>
            <a:pPr eaLnBrk="0" hangingPunct="0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Кто это?...... </a:t>
            </a:r>
            <a:endParaRPr lang="ru-RU" sz="2400" b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C 0.00521 -0.01065 0.01614 -0.01366 0.025 -0.01783 C 0.03958 -0.03218 0.02066 -0.01482 0.03976 -0.02755 C 0.05 -0.03426 0.06111 -0.04329 0.07205 -0.04722 C 0.08281 -0.05787 0.09531 -0.06667 0.10729 -0.07454 C 0.12048 -0.0831 0.13212 -0.09653 0.14566 -0.10394 C 0.16667 -0.11551 0.18785 -0.12384 0.21024 -0.12755 C 0.22812 -0.13056 0.24548 -0.13611 0.26319 -0.13935 C 0.27048 -0.14074 0.28524 -0.14329 0.28524 -0.14329 C 0.29392 -0.14792 0.3026 -0.1507 0.3118 -0.15301 C 0.32517 -0.16019 0.31441 -0.15556 0.33524 -0.1588 C 0.34948 -0.16111 0.36371 -0.16435 0.37795 -0.16667 C 0.39427 -0.17222 0.41059 -0.17732 0.42656 -0.18449 C 0.43125 -0.18658 0.43628 -0.18565 0.44114 -0.18634 C 0.46215 -0.18959 0.48316 -0.19236 0.50434 -0.19422 C 0.57205 -0.19352 0.64323 -0.21134 0.70885 -0.18449 C 0.73663 -0.15625 0.73976 -0.08797 0.7441 -0.04514 C 0.74358 -0.01644 0.74358 0.0125 0.74271 0.0412 C 0.74271 0.04328 0.74149 0.04491 0.74114 0.04699 C 0.73923 0.05879 0.73941 0.07338 0.73524 0.08426 C 0.73368 0.08842 0.72934 0.09606 0.72934 0.09606 C 0.72639 0.10856 0.71667 0.11967 0.71024 0.1294 C 0.69566 0.15162 0.68385 0.17616 0.67066 0.2 C 0.66667 0.20717 0.65469 0.2243 0.64705 0.22731 C 0.63923 0.23518 0.6316 0.2419 0.62205 0.24491 C 0.61163 0.25185 0.60781 0.25301 0.59705 0.25671 C 0.58663 0.26018 0.57847 0.26666 0.56771 0.26852 C 0.55469 0.27546 0.54184 0.27639 0.52795 0.27824 C 0.48229 0.27754 0.4368 0.27754 0.39114 0.27639 C 0.37309 0.27592 0.35851 0.26458 0.34271 0.25486 C 0.33038 0.24722 0.31701 0.24166 0.30434 0.23518 C 0.29566 0.23078 0.28802 0.22338 0.27934 0.21944 C 0.26441 0.19907 0.23785 0.18148 0.2191 0.16666 C 0.20399 0.15486 0.19201 0.13611 0.17656 0.12546 C 0.17309 0.11852 0.16545 0.10856 0.16024 0.10393 C 0.15364 0.09051 0.14288 0.07546 0.13229 0.06666 C 0.12726 0.0625 0.12135 0.06065 0.11614 0.05671 C 0.10278 0.04676 0.08854 0.03819 0.07361 0.03333 C 0.06649 0.02847 0.06059 0.02477 0.05295 0.02153 C 0.04514 0.01458 0.05 0.01828 0.0368 0.01157 C 0.03437 0.01041 0.02934 0.00787 0.02934 0.00787 C 0.02448 0.00092 0.01597 -0.00648 0.00885 -0.00209 " pathEditMode="relative" ptsTypes="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\Desktop\ОБРАЗЦЫ ПРЕЗЕНТАЦИЙ\182336f634f2763ca8b9885fc357a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047" y="642918"/>
            <a:ext cx="1498343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admin\Desktop\ОБРАЗЦЫ ПРЕЗЕНТАЦИЙ\мальвина.jpg"/>
          <p:cNvPicPr>
            <a:picLocks noChangeAspect="1" noChangeArrowheads="1"/>
          </p:cNvPicPr>
          <p:nvPr/>
        </p:nvPicPr>
        <p:blipFill>
          <a:blip r:embed="rId4" cstate="print"/>
          <a:srcRect l="13235" r="18382"/>
          <a:stretch>
            <a:fillRect/>
          </a:stretch>
        </p:blipFill>
        <p:spPr bwMode="auto">
          <a:xfrm>
            <a:off x="2000232" y="642918"/>
            <a:ext cx="1785949" cy="208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admin\Desktop\ОБРАЗЦЫ ПРЕЗЕНТАЦИЙ\артемон.png"/>
          <p:cNvPicPr>
            <a:picLocks noChangeAspect="1" noChangeArrowheads="1"/>
          </p:cNvPicPr>
          <p:nvPr/>
        </p:nvPicPr>
        <p:blipFill>
          <a:blip r:embed="rId5" cstate="print"/>
          <a:srcRect l="11111" r="11111"/>
          <a:stretch>
            <a:fillRect/>
          </a:stretch>
        </p:blipFill>
        <p:spPr bwMode="auto">
          <a:xfrm>
            <a:off x="3714744" y="714356"/>
            <a:ext cx="1500198" cy="1928826"/>
          </a:xfrm>
          <a:prstGeom prst="rect">
            <a:avLst/>
          </a:prstGeom>
          <a:noFill/>
        </p:spPr>
      </p:pic>
      <p:pic>
        <p:nvPicPr>
          <p:cNvPr id="1029" name="Picture 5" descr="C:\Users\admin\Desktop\ОБРАЗЦЫ ПРЕЗЕНТАЦИЙ\пьер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714356"/>
            <a:ext cx="1482323" cy="1976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admin\Desktop\ОБРАЗЦЫ ПРЕЗЕНТАЦИЙ\арлекино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714356"/>
            <a:ext cx="1928826" cy="1838320"/>
          </a:xfrm>
          <a:prstGeom prst="rect">
            <a:avLst/>
          </a:prstGeom>
          <a:noFill/>
        </p:spPr>
      </p:pic>
      <p:pic>
        <p:nvPicPr>
          <p:cNvPr id="1031" name="Picture 7" descr="C:\Users\admin\Desktop\ОБРАЗЦЫ ПРЕЗЕНТАЦИЙ\Карабас барабас.jpg"/>
          <p:cNvPicPr>
            <a:picLocks noChangeAspect="1" noChangeArrowheads="1"/>
          </p:cNvPicPr>
          <p:nvPr/>
        </p:nvPicPr>
        <p:blipFill>
          <a:blip r:embed="rId8" cstate="print"/>
          <a:srcRect l="15152" r="9091"/>
          <a:stretch>
            <a:fillRect/>
          </a:stretch>
        </p:blipFill>
        <p:spPr bwMode="auto">
          <a:xfrm>
            <a:off x="357158" y="3500438"/>
            <a:ext cx="1840070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C:\Users\admin\Desktop\ОБРАЗЦЫ ПРЕЗЕНТАЦИЙ\кот базилмио.jpg"/>
          <p:cNvPicPr>
            <a:picLocks noChangeAspect="1" noChangeArrowheads="1"/>
          </p:cNvPicPr>
          <p:nvPr/>
        </p:nvPicPr>
        <p:blipFill>
          <a:blip r:embed="rId9" cstate="print"/>
          <a:srcRect l="18000" t="11651" r="24999"/>
          <a:stretch>
            <a:fillRect/>
          </a:stretch>
        </p:blipFill>
        <p:spPr bwMode="auto">
          <a:xfrm>
            <a:off x="3929058" y="3548758"/>
            <a:ext cx="1714512" cy="2404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Users\admin\Desktop\ОБРАЗЦЫ ПРЕЗЕНТАЦИЙ\дуремар.jpg"/>
          <p:cNvPicPr>
            <a:picLocks noChangeAspect="1" noChangeArrowheads="1"/>
          </p:cNvPicPr>
          <p:nvPr/>
        </p:nvPicPr>
        <p:blipFill>
          <a:blip r:embed="rId10" cstate="print"/>
          <a:srcRect l="15384" r="15385"/>
          <a:stretch>
            <a:fillRect/>
          </a:stretch>
        </p:blipFill>
        <p:spPr bwMode="auto">
          <a:xfrm>
            <a:off x="2214546" y="3500438"/>
            <a:ext cx="1752977" cy="2428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C:\Users\admin\Desktop\ОБРАЗЦЫ ПРЕЗЕНТАЦИЙ\лиса алиса.jpg"/>
          <p:cNvPicPr>
            <a:picLocks noChangeAspect="1" noChangeArrowheads="1"/>
          </p:cNvPicPr>
          <p:nvPr/>
        </p:nvPicPr>
        <p:blipFill>
          <a:blip r:embed="rId11" cstate="print"/>
          <a:srcRect l="16154" r="14615"/>
          <a:stretch>
            <a:fillRect/>
          </a:stretch>
        </p:blipFill>
        <p:spPr bwMode="auto">
          <a:xfrm>
            <a:off x="5429256" y="3540126"/>
            <a:ext cx="1643074" cy="2373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5" name="Picture 11" descr="C:\Users\admin\Desktop\ОБРАЗЦЫ ПРЕЗЕНТАЦИЙ\черепаха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72329" y="3571876"/>
            <a:ext cx="1857389" cy="2476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4355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9219" name="Picture 2" descr="C:\Users\admin\Desktop\картинки фэмп Ольги\nCNVdzGefz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31963" y="1687513"/>
            <a:ext cx="5753100" cy="4724400"/>
          </a:xfrm>
          <a:noFill/>
        </p:spPr>
      </p:pic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C:\Users\admin\Desktop\картинки фэмп Ольги\nCNVdzGefz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643182"/>
            <a:ext cx="4529418" cy="37195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357688" y="357188"/>
            <a:ext cx="4071937" cy="15700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Постучался в нашу дверь,</a:t>
            </a:r>
            <a:endParaRPr lang="ru-RU" sz="2400" dirty="0">
              <a:solidFill>
                <a:schemeClr val="tx1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Необычный чудо-зверь,</a:t>
            </a:r>
            <a:endParaRPr lang="ru-RU" sz="24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0" hangingPunct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Он в коричневой рубашке,</a:t>
            </a:r>
          </a:p>
          <a:p>
            <a:pPr eaLnBrk="0" hangingPunct="0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Его имя ……..</a:t>
            </a:r>
            <a:r>
              <a:rPr lang="ru-RU" sz="24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картинки фэмп Ольги\68877_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866775"/>
            <a:ext cx="6667500" cy="512445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358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admin\Desktop\картинки фэмп Ольги\68877_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037" y="519024"/>
            <a:ext cx="7504177" cy="576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2 -0.004  0.012 -0.04533  0.037 -0.04267  C 0.075 -0.03867  0.09 -0.00933  0.125 -0.03867  C 0.147 -0.056  0.173 -0.1  0.192 -0.09867  C 0.235 -0.09733  0.244 -0.052  0.244 -0.01067  C 0.245 0.048  0.189 0.09733  0.121 0.10267  C 0.052 0.10667  -0.005 0.044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000250" y="357188"/>
            <a:ext cx="6572250" cy="1571625"/>
          </a:xfrm>
        </p:spPr>
        <p:txBody>
          <a:bodyPr/>
          <a:lstStyle/>
          <a:p>
            <a:endParaRPr lang="ru-RU" sz="2700" smtClean="0"/>
          </a:p>
        </p:txBody>
      </p:sp>
      <p:pic>
        <p:nvPicPr>
          <p:cNvPr id="10243" name="Picture 5" descr="C:\Users\admin\Desktop\картинки фэмп Ольги\34467_html_789854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88" y="2571750"/>
            <a:ext cx="3276600" cy="3808413"/>
          </a:xfrm>
          <a:noFill/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C:\Users\admin\Desktop\картинки фэмп Ольги\34467_html_789854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025408"/>
            <a:ext cx="3857652" cy="44822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572000" y="214313"/>
            <a:ext cx="4295775" cy="23082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Бабушка, девочку очень любила,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Шапочку красную ей подарила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Девочка имя забыла свое,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А, ну, подскажите имя ее?.......</a:t>
            </a: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998128"/>
            <a:ext cx="7643866" cy="2649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admin\Desktop\ОБРАЗЦЫ ПРЕЗЕНТАЦИЙ\мама с шапкой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51808"/>
            <a:ext cx="2714644" cy="3189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admin\Desktop\ОБРАЗЦЫ ПРЕЗЕНТАЦИЙ\бабушк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694660"/>
            <a:ext cx="3643338" cy="2845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admin\Desktop\ОБРАЗЦЫ ПРЕЗЕНТАЦИЙ\вол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3429000"/>
            <a:ext cx="2286016" cy="3235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admin\Desktop\ОБРАЗЦЫ ПРЕЗЕНТАЦИЙ\охотник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1" y="3286124"/>
            <a:ext cx="4001123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admin\Desktop\картинки фэмп Ольги\mini_3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736"/>
            <a:ext cx="5429288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42972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admin\Desktop\картинки фэмп Ольги\mini_3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4356"/>
            <a:ext cx="3357554" cy="250170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6" name="Picture 4" descr="C:\Users\admin\Desktop\картинки фэмп Ольги\571612_20140408070030_600x600.jpg"/>
          <p:cNvPicPr>
            <a:picLocks noChangeAspect="1" noChangeArrowheads="1"/>
          </p:cNvPicPr>
          <p:nvPr/>
        </p:nvPicPr>
        <p:blipFill>
          <a:blip r:embed="rId4" cstate="print"/>
          <a:srcRect l="9838" t="8065" r="1615"/>
          <a:stretch>
            <a:fillRect/>
          </a:stretch>
        </p:blipFill>
        <p:spPr bwMode="auto">
          <a:xfrm>
            <a:off x="3071802" y="1051802"/>
            <a:ext cx="3143272" cy="2274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admin\Desktop\картинки фэмп Ольги\13447098.53365512.jpeg"/>
          <p:cNvPicPr>
            <a:picLocks noChangeAspect="1" noChangeArrowheads="1"/>
          </p:cNvPicPr>
          <p:nvPr/>
        </p:nvPicPr>
        <p:blipFill>
          <a:blip r:embed="rId5" cstate="print"/>
          <a:srcRect l="12308"/>
          <a:stretch>
            <a:fillRect/>
          </a:stretch>
        </p:blipFill>
        <p:spPr bwMode="auto">
          <a:xfrm>
            <a:off x="6000760" y="1000108"/>
            <a:ext cx="3261329" cy="22992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Users\admin\Desktop\картинки фэмп Ольги\24595957.100878746.jpeg"/>
          <p:cNvPicPr>
            <a:picLocks noChangeAspect="1" noChangeArrowheads="1"/>
          </p:cNvPicPr>
          <p:nvPr/>
        </p:nvPicPr>
        <p:blipFill>
          <a:blip r:embed="rId6" cstate="print"/>
          <a:srcRect l="6061" t="8323"/>
          <a:stretch>
            <a:fillRect/>
          </a:stretch>
        </p:blipFill>
        <p:spPr bwMode="auto">
          <a:xfrm>
            <a:off x="2643174" y="3404524"/>
            <a:ext cx="3500462" cy="23011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admin\Desktop\картинки фэмп Ольги\13447098.53365512.jpeg"/>
          <p:cNvPicPr>
            <a:picLocks noChangeAspect="1" noChangeArrowheads="1"/>
          </p:cNvPicPr>
          <p:nvPr/>
        </p:nvPicPr>
        <p:blipFill>
          <a:blip r:embed="rId5" cstate="print"/>
          <a:srcRect l="13559"/>
          <a:stretch>
            <a:fillRect/>
          </a:stretch>
        </p:blipFill>
        <p:spPr bwMode="auto">
          <a:xfrm>
            <a:off x="5929322" y="3286124"/>
            <a:ext cx="3429055" cy="24525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C:\Users\admin\Desktop\картинки фэмп Ольги\mini_3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7157" y="2571744"/>
            <a:ext cx="4026847" cy="3000396"/>
          </a:xfrm>
          <a:prstGeom prst="ellipse">
            <a:avLst/>
          </a:prstGeom>
          <a:effectLst>
            <a:softEdge rad="112500"/>
          </a:effectLst>
        </p:spPr>
      </p:pic>
      <p:pic>
        <p:nvPicPr>
          <p:cNvPr id="23556" name="Picture 4" descr="C:\Users\admin\Desktop\картинки фэмп Ольги\571612_20140408070030_600x600.jpg"/>
          <p:cNvPicPr>
            <a:picLocks noChangeAspect="1" noChangeArrowheads="1"/>
          </p:cNvPicPr>
          <p:nvPr/>
        </p:nvPicPr>
        <p:blipFill>
          <a:blip r:embed="rId4" cstate="print"/>
          <a:srcRect t="8065" r="1615"/>
          <a:stretch>
            <a:fillRect/>
          </a:stretch>
        </p:blipFill>
        <p:spPr bwMode="auto">
          <a:xfrm>
            <a:off x="4143371" y="2500306"/>
            <a:ext cx="4786345" cy="31171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arhivurokov.ru/multiurok/html/2017/01/08/s_5872447490a1f/img37.jpg"/>
          <p:cNvPicPr/>
          <p:nvPr/>
        </p:nvPicPr>
        <p:blipFill>
          <a:blip r:embed="rId5" cstate="print"/>
          <a:srcRect l="1764" t="14316" r="50134" b="6624"/>
          <a:stretch>
            <a:fillRect/>
          </a:stretch>
        </p:blipFill>
        <p:spPr bwMode="auto">
          <a:xfrm>
            <a:off x="5072066" y="2571744"/>
            <a:ext cx="3000396" cy="23812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075" name="Rectangle 1"/>
          <p:cNvSpPr>
            <a:spLocks noGrp="1" noChangeArrowheads="1"/>
          </p:cNvSpPr>
          <p:nvPr>
            <p:ph idx="1"/>
          </p:nvPr>
        </p:nvSpPr>
        <p:spPr>
          <a:xfrm>
            <a:off x="0" y="876300"/>
            <a:ext cx="9144000" cy="5324475"/>
          </a:xfrm>
          <a:solidFill>
            <a:schemeClr val="bg2"/>
          </a:solidFill>
        </p:spPr>
        <p:txBody>
          <a:bodyPr anchor="ctr">
            <a:spAutoFit/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ru-RU" sz="20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Кореккционно-образовательные задачи:</a:t>
            </a:r>
            <a:endParaRPr lang="ru-RU" sz="2000" smtClean="0">
              <a:latin typeface="Arial" charset="0"/>
              <a:ea typeface="Calibri" pitchFamily="34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Учить детей использовать в речи детей обобщающее понятие </a:t>
            </a:r>
            <a:r>
              <a:rPr lang="ru-RU" sz="200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Транспорт</a:t>
            </a:r>
            <a:r>
              <a:rPr lang="ru-RU" sz="200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endParaRPr lang="ru-RU" sz="2000" smtClean="0">
              <a:latin typeface="Arial" charset="0"/>
              <a:ea typeface="Calibri" pitchFamily="34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Совершенствовать умение устанавливать последовательность частей суток</a:t>
            </a:r>
            <a:r>
              <a:rPr lang="ru-RU" sz="200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Закреплять навыки количественного и порядкового счета в пределах 10;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Учить отвечать на вопросы 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«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Сколько?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»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, 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«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Который по счету?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»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и т.д.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ru-RU" sz="2000" b="1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Коррекционно-развивающие: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Развивать навыки коммуникативного общения в игровой деятельности;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Продолжать знакомить с элементарными правилами поведения, этикой приветствия и общения. 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Развивать речь детей;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Char char="•"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Формировать представления о литературных произведениях;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ru-RU" sz="2000" b="1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Образовательная деятельность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: Познание(ФЭМП)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ru-RU" sz="2000" b="1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Интеграция образовательных областей: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«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Коммуникация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»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+ 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«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Познание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»</a:t>
            </a:r>
          </a:p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+ 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«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Социализация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»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+ 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«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Здоровье</a:t>
            </a:r>
            <a:r>
              <a:rPr lang="ru-RU" sz="2000" smtClean="0">
                <a:ea typeface="Calibri" pitchFamily="34" charset="0"/>
                <a:cs typeface="Calibri" pitchFamily="34" charset="0"/>
              </a:rPr>
              <a:t>»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+ с элементами музыкальной деятельности</a:t>
            </a:r>
            <a:r>
              <a:rPr lang="ru-RU" sz="2000" b="1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.</a:t>
            </a:r>
            <a:endParaRPr lang="ru-RU" sz="2000" smtClean="0">
              <a:latin typeface="Arial" charset="0"/>
              <a:cs typeface="Arial" charset="0"/>
            </a:endParaRPr>
          </a:p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ru-RU" sz="2000" b="1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Коррекционно-воспитательные: </a:t>
            </a: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Воспитывать у детей положительное отношение </a:t>
            </a:r>
          </a:p>
          <a:p>
            <a:pPr marL="0" indent="0" eaLnBrk="0" hangingPunct="0">
              <a:spcBef>
                <a:spcPct val="0"/>
              </a:spcBef>
              <a:buFontTx/>
              <a:buNone/>
            </a:pPr>
            <a:r>
              <a:rPr lang="ru-RU" sz="200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к друг другу(сверстникам). Вызывать радость от совместной деятельности.</a:t>
            </a:r>
            <a:endParaRPr lang="ru-RU" sz="2000" smtClean="0">
              <a:latin typeface="Arial" charset="0"/>
              <a:cs typeface="Arial" charset="0"/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85720" y="1108841"/>
            <a:ext cx="8643998" cy="470898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Коррекционно-образовательные </a:t>
            </a:r>
            <a:r>
              <a:rPr lang="ru-RU" sz="20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задачи:</a:t>
            </a:r>
            <a:endParaRPr lang="ru-RU" sz="2000" dirty="0">
              <a:solidFill>
                <a:srgbClr val="002060"/>
              </a:solidFill>
              <a:ea typeface="Calibri" pitchFamily="34" charset="0"/>
              <a:cs typeface="Arial" charset="0"/>
            </a:endParaRPr>
          </a:p>
          <a:p>
            <a:pPr eaLnBrk="0" hangingPunct="0">
              <a:buFontTx/>
              <a:buChar char="•"/>
            </a:pP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Учить детей использовать в речи детей обобщающее понятие «Транспорт»; </a:t>
            </a:r>
            <a:endParaRPr lang="ru-RU" sz="2000" dirty="0">
              <a:solidFill>
                <a:srgbClr val="002060"/>
              </a:solidFill>
              <a:ea typeface="Calibri" pitchFamily="34" charset="0"/>
              <a:cs typeface="Arial" charset="0"/>
            </a:endParaRPr>
          </a:p>
          <a:p>
            <a:pPr eaLnBrk="0" hangingPunct="0">
              <a:buFontTx/>
              <a:buChar char="•"/>
            </a:pP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Совершенствовать умение устанавливать последовательность частей суток»;</a:t>
            </a:r>
            <a:endParaRPr lang="ru-RU" sz="2000" dirty="0">
              <a:solidFill>
                <a:srgbClr val="002060"/>
              </a:solidFill>
              <a:cs typeface="Arial" charset="0"/>
            </a:endParaRPr>
          </a:p>
          <a:p>
            <a:pPr eaLnBrk="0" hangingPunct="0">
              <a:buFontTx/>
              <a:buChar char="•"/>
            </a:pP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Закреплять навыки количественного и порядкового счета в пределах 10;</a:t>
            </a:r>
            <a:endParaRPr lang="ru-RU" sz="2000" dirty="0">
              <a:solidFill>
                <a:srgbClr val="002060"/>
              </a:solidFill>
              <a:cs typeface="Arial" charset="0"/>
            </a:endParaRPr>
          </a:p>
          <a:p>
            <a:pPr eaLnBrk="0" hangingPunct="0">
              <a:buFontTx/>
              <a:buChar char="•"/>
            </a:pP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Учить отвечать на вопросы «Сколько?», «Который по счету?» и т.д.</a:t>
            </a:r>
            <a:endParaRPr lang="ru-RU" sz="2000" dirty="0">
              <a:solidFill>
                <a:srgbClr val="002060"/>
              </a:solidFill>
              <a:cs typeface="Arial" charset="0"/>
            </a:endParaRPr>
          </a:p>
          <a:p>
            <a:pPr eaLnBrk="0" hangingPunct="0"/>
            <a:r>
              <a:rPr lang="ru-RU" sz="2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Коррекционно-развивающие:</a:t>
            </a:r>
            <a:endParaRPr lang="ru-RU" sz="2000" dirty="0">
              <a:solidFill>
                <a:srgbClr val="002060"/>
              </a:solidFill>
              <a:cs typeface="Arial" charset="0"/>
            </a:endParaRPr>
          </a:p>
          <a:p>
            <a:pPr eaLnBrk="0" hangingPunct="0">
              <a:buFontTx/>
              <a:buChar char="•"/>
            </a:pP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Развивать 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навыки общения </a:t>
            </a: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в игровой деятельности;</a:t>
            </a:r>
            <a:endParaRPr lang="ru-RU" sz="2000" dirty="0">
              <a:solidFill>
                <a:srgbClr val="002060"/>
              </a:solidFill>
              <a:cs typeface="Arial" charset="0"/>
            </a:endParaRPr>
          </a:p>
          <a:p>
            <a:pPr eaLnBrk="0" hangingPunct="0">
              <a:buFontTx/>
              <a:buChar char="•"/>
            </a:pP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Продолжать знакомить с элементарными правилами поведения, этикой приветствия и общения. </a:t>
            </a:r>
            <a:endParaRPr lang="ru-RU" sz="2000" dirty="0">
              <a:solidFill>
                <a:srgbClr val="002060"/>
              </a:solidFill>
              <a:cs typeface="Arial" charset="0"/>
            </a:endParaRPr>
          </a:p>
          <a:p>
            <a:pPr eaLnBrk="0" hangingPunct="0">
              <a:buFontTx/>
              <a:buChar char="•"/>
            </a:pP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Развивать речь детей;</a:t>
            </a:r>
            <a:endParaRPr lang="ru-RU" sz="2000" dirty="0">
              <a:solidFill>
                <a:srgbClr val="002060"/>
              </a:solidFill>
              <a:cs typeface="Arial" charset="0"/>
            </a:endParaRPr>
          </a:p>
          <a:p>
            <a:pPr eaLnBrk="0" hangingPunct="0">
              <a:buFontTx/>
              <a:buChar char="•"/>
            </a:pP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Формировать представления о литературных </a:t>
            </a:r>
            <a:r>
              <a:rPr lang="ru-RU" sz="2000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произведениях.</a:t>
            </a:r>
            <a:endParaRPr lang="ru-RU" sz="2000" dirty="0">
              <a:solidFill>
                <a:srgbClr val="002060"/>
              </a:solidFill>
              <a:cs typeface="Arial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Коррекционно-воспитательные</a:t>
            </a:r>
            <a:r>
              <a:rPr lang="ru-RU" sz="2000" b="1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: </a:t>
            </a:r>
            <a:r>
              <a:rPr lang="ru-RU" sz="2000" dirty="0">
                <a:solidFill>
                  <a:srgbClr val="002060"/>
                </a:solidFill>
                <a:ea typeface="Calibri" pitchFamily="34" charset="0"/>
                <a:cs typeface="Calibri" pitchFamily="34" charset="0"/>
              </a:rPr>
              <a:t>Воспитывать у детей положительное отношение  к друг другу ( сверстникам). Вызывать радость от совместной деятельности.</a:t>
            </a:r>
            <a:endParaRPr lang="ru-RU" sz="2000" dirty="0">
              <a:solidFill>
                <a:srgbClr val="002060"/>
              </a:solidFill>
              <a:cs typeface="Arial" charset="0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admin\Desktop\картинки фэмп Ольги\mini_3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83" y="1284460"/>
            <a:ext cx="3429024" cy="25549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8" name="Picture 2" descr="C:\Users\admin\Desktop\картинки фэмп Ольги\13447098.53365512.jpeg"/>
          <p:cNvPicPr>
            <a:picLocks noChangeAspect="1" noChangeArrowheads="1"/>
          </p:cNvPicPr>
          <p:nvPr/>
        </p:nvPicPr>
        <p:blipFill>
          <a:blip r:embed="rId4" cstate="print"/>
          <a:srcRect l="12308"/>
          <a:stretch>
            <a:fillRect/>
          </a:stretch>
        </p:blipFill>
        <p:spPr bwMode="auto">
          <a:xfrm>
            <a:off x="5882671" y="1643050"/>
            <a:ext cx="3261329" cy="22992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C:\Users\admin\Desktop\картинки фэмп Ольги\182336f634f2763ca8b9885fc357a4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1428736"/>
            <a:ext cx="1571636" cy="20750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admin\Desktop\картинки фэмп Ольги\571612_20140408070030_600x600.jpg"/>
          <p:cNvPicPr>
            <a:picLocks noChangeAspect="1" noChangeArrowheads="1"/>
          </p:cNvPicPr>
          <p:nvPr/>
        </p:nvPicPr>
        <p:blipFill>
          <a:blip r:embed="rId6" cstate="print"/>
          <a:srcRect l="9370" t="8065" r="1615"/>
          <a:stretch>
            <a:fillRect/>
          </a:stretch>
        </p:blipFill>
        <p:spPr bwMode="auto">
          <a:xfrm>
            <a:off x="2857488" y="1605782"/>
            <a:ext cx="3357586" cy="2416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arhivurokov.ru/multiurok/html/2017/01/08/s_5872447490a1f/img37.jpg"/>
          <p:cNvPicPr/>
          <p:nvPr/>
        </p:nvPicPr>
        <p:blipFill>
          <a:blip r:embed="rId7" cstate="print"/>
          <a:srcRect l="1764" t="14316" r="50134" b="6624"/>
          <a:stretch>
            <a:fillRect/>
          </a:stretch>
        </p:blipFill>
        <p:spPr bwMode="auto">
          <a:xfrm>
            <a:off x="3214678" y="1643050"/>
            <a:ext cx="2500330" cy="19526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admin\Desktop\картинки фэмп Ольги\mini_3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0"/>
            <a:ext cx="3551221" cy="26460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2" name="Picture 2" descr="C:\Users\admin\Desktop\картинки фэмп Ольги\24595957.100878746.jpeg"/>
          <p:cNvPicPr>
            <a:picLocks noChangeAspect="1" noChangeArrowheads="1"/>
          </p:cNvPicPr>
          <p:nvPr/>
        </p:nvPicPr>
        <p:blipFill>
          <a:blip r:embed="rId4" cstate="print"/>
          <a:srcRect l="6061" t="8323"/>
          <a:stretch>
            <a:fillRect/>
          </a:stretch>
        </p:blipFill>
        <p:spPr bwMode="auto">
          <a:xfrm>
            <a:off x="5572132" y="3808675"/>
            <a:ext cx="3786214" cy="24889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C:\Users\admin\Desktop\картинки фэмп Ольги\nCNVdzGefz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3974957"/>
            <a:ext cx="2357454" cy="19359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admin\Desktop\картинки фэмп Ольги\571612_20140408070030_600x600.jpg"/>
          <p:cNvPicPr>
            <a:picLocks noChangeAspect="1" noChangeArrowheads="1"/>
          </p:cNvPicPr>
          <p:nvPr/>
        </p:nvPicPr>
        <p:blipFill>
          <a:blip r:embed="rId6" cstate="print"/>
          <a:srcRect l="9370" t="8065" r="1615"/>
          <a:stretch>
            <a:fillRect/>
          </a:stretch>
        </p:blipFill>
        <p:spPr bwMode="auto">
          <a:xfrm>
            <a:off x="2928926" y="857232"/>
            <a:ext cx="3357586" cy="2416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admin\Desktop\картинки фэмп Ольги\13447098.53365512.jpeg"/>
          <p:cNvPicPr>
            <a:picLocks noChangeAspect="1" noChangeArrowheads="1"/>
          </p:cNvPicPr>
          <p:nvPr/>
        </p:nvPicPr>
        <p:blipFill>
          <a:blip r:embed="rId7" cstate="print"/>
          <a:srcRect l="12308" t="6214" r="5096"/>
          <a:stretch>
            <a:fillRect/>
          </a:stretch>
        </p:blipFill>
        <p:spPr bwMode="auto">
          <a:xfrm>
            <a:off x="5882731" y="1285860"/>
            <a:ext cx="3261270" cy="2656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https://arhivurokov.ru/multiurok/html/2017/01/08/s_5872447490a1f/img37.jpg"/>
          <p:cNvPicPr/>
          <p:nvPr/>
        </p:nvPicPr>
        <p:blipFill>
          <a:blip r:embed="rId8" cstate="print"/>
          <a:srcRect l="1764" t="14316" r="50134" b="6624"/>
          <a:stretch>
            <a:fillRect/>
          </a:stretch>
        </p:blipFill>
        <p:spPr bwMode="auto">
          <a:xfrm>
            <a:off x="3286116" y="1071546"/>
            <a:ext cx="2286016" cy="1738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admin\Desktop\картинки фэмп Ольги\182336f634f2763ca8b9885fc357a48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1428736"/>
            <a:ext cx="1500198" cy="19807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admin\Desktop\картинки фэмп Ольги\mini_3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04"/>
            <a:ext cx="4122725" cy="30718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admin\Desktop\картинки фэмп Ольги\571612_20140408070030_600x600.jpg"/>
          <p:cNvPicPr>
            <a:picLocks noChangeAspect="1" noChangeArrowheads="1"/>
          </p:cNvPicPr>
          <p:nvPr/>
        </p:nvPicPr>
        <p:blipFill>
          <a:blip r:embed="rId4" cstate="print"/>
          <a:srcRect t="8065" r="1615"/>
          <a:stretch>
            <a:fillRect/>
          </a:stretch>
        </p:blipFill>
        <p:spPr bwMode="auto">
          <a:xfrm>
            <a:off x="3857620" y="950281"/>
            <a:ext cx="4143404" cy="26984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arhivurokov.ru/multiurok/html/2017/01/08/s_5872447490a1f/img37.jpg"/>
          <p:cNvPicPr/>
          <p:nvPr/>
        </p:nvPicPr>
        <p:blipFill>
          <a:blip r:embed="rId5" cstate="print"/>
          <a:srcRect l="1764" t="14316" r="50134" b="6624"/>
          <a:stretch>
            <a:fillRect/>
          </a:stretch>
        </p:blipFill>
        <p:spPr bwMode="auto">
          <a:xfrm>
            <a:off x="4714876" y="1071546"/>
            <a:ext cx="2571768" cy="1881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admin\Desktop\картинки фэмп Ольги\13447098.53365512.jpeg"/>
          <p:cNvPicPr>
            <a:picLocks noChangeAspect="1" noChangeArrowheads="1"/>
          </p:cNvPicPr>
          <p:nvPr/>
        </p:nvPicPr>
        <p:blipFill>
          <a:blip r:embed="rId6" cstate="print"/>
          <a:srcRect l="13041"/>
          <a:stretch>
            <a:fillRect/>
          </a:stretch>
        </p:blipFill>
        <p:spPr bwMode="auto">
          <a:xfrm>
            <a:off x="0" y="3786190"/>
            <a:ext cx="3334546" cy="23706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C:\Users\admin\Desktop\картинки фэмп Ольги\182336f634f2763ca8b9885fc357a48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3500438"/>
            <a:ext cx="1749175" cy="23094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admin\Desktop\картинки фэмп Ольги\24595957.100878746.jpeg"/>
          <p:cNvPicPr>
            <a:picLocks noChangeAspect="1" noChangeArrowheads="1"/>
          </p:cNvPicPr>
          <p:nvPr/>
        </p:nvPicPr>
        <p:blipFill>
          <a:blip r:embed="rId8" cstate="print"/>
          <a:srcRect l="11812" t="8323"/>
          <a:stretch>
            <a:fillRect/>
          </a:stretch>
        </p:blipFill>
        <p:spPr bwMode="auto">
          <a:xfrm>
            <a:off x="3071802" y="3886238"/>
            <a:ext cx="3143272" cy="22010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C:\Users\admin\Desktop\картинки фэмп Ольги\13447098.53365512.jpeg"/>
          <p:cNvPicPr>
            <a:picLocks noChangeAspect="1" noChangeArrowheads="1"/>
          </p:cNvPicPr>
          <p:nvPr/>
        </p:nvPicPr>
        <p:blipFill>
          <a:blip r:embed="rId6" cstate="print"/>
          <a:srcRect l="13559"/>
          <a:stretch>
            <a:fillRect/>
          </a:stretch>
        </p:blipFill>
        <p:spPr bwMode="auto">
          <a:xfrm>
            <a:off x="6072198" y="3714752"/>
            <a:ext cx="3229288" cy="2309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 descr="C:\Users\admin\Desktop\картинки фэмп Ольги\nCNVdzGefzY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8" y="3701978"/>
            <a:ext cx="2286016" cy="18772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 descr="C:\Users\admin\Desktop\картинки фэмп Ольги\34467_html_789854e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72264" y="3475269"/>
            <a:ext cx="1785950" cy="20751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Picture 2" descr="C:\Users\admin\Desktop\картинки фэмп Ольги\6114863-d8ba5ae7ae175f1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0" y="2133600"/>
            <a:ext cx="4572000" cy="2590800"/>
          </a:xfrm>
          <a:noFill/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C:\Users\admin\Desktop\картинки фэмп Ольги\6114863-d8ba5ae7ae175f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643050"/>
            <a:ext cx="6463006" cy="3662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714356"/>
            <a:ext cx="6429420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0"/>
            <a:ext cx="3786214" cy="92871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Время суток</a:t>
            </a:r>
            <a:endParaRPr lang="ru-RU" b="1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ОБРАЗЦЫ ПРЕЗЕНТАЦИЙ\1413286307_1413189156_7-kopiya.jpg"/>
          <p:cNvPicPr/>
          <p:nvPr/>
        </p:nvPicPr>
        <p:blipFill>
          <a:blip r:embed="rId3" cstate="print"/>
          <a:srcRect l="50577" t="34282" r="2308" b="35598"/>
          <a:stretch>
            <a:fillRect/>
          </a:stretch>
        </p:blipFill>
        <p:spPr bwMode="auto">
          <a:xfrm>
            <a:off x="5286380" y="214290"/>
            <a:ext cx="321471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admin\Desktop\ОБРАЗЦЫ ПРЕЗЕНТАЦИЙ\1413286307_1413189156_7-kopiya.jpg"/>
          <p:cNvPicPr/>
          <p:nvPr/>
        </p:nvPicPr>
        <p:blipFill>
          <a:blip r:embed="rId3" cstate="print"/>
          <a:srcRect l="1923" t="66305" r="50192" b="3668"/>
          <a:stretch>
            <a:fillRect/>
          </a:stretch>
        </p:blipFill>
        <p:spPr bwMode="auto">
          <a:xfrm>
            <a:off x="214282" y="3643314"/>
            <a:ext cx="342902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12" descr="C:\Users\admin\Desktop\ОБРАЗЦЫ ПРЕЗЕНТАЦИЙ\1413286307_1413189156_7-kopiya.jpg"/>
          <p:cNvPicPr>
            <a:picLocks noGrp="1"/>
          </p:cNvPicPr>
          <p:nvPr>
            <p:ph idx="1"/>
          </p:nvPr>
        </p:nvPicPr>
        <p:blipFill>
          <a:blip r:embed="rId3" cstate="print"/>
          <a:srcRect l="2308" t="1902" r="50577" b="67799"/>
          <a:stretch>
            <a:fillRect/>
          </a:stretch>
        </p:blipFill>
        <p:spPr bwMode="auto">
          <a:xfrm>
            <a:off x="214282" y="142852"/>
            <a:ext cx="335758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86058"/>
            <a:ext cx="1714512" cy="92868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УТРО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142844" y="6000768"/>
            <a:ext cx="1857356" cy="10001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noProof="0" dirty="0" smtClean="0">
                <a:solidFill>
                  <a:srgbClr val="0070C0"/>
                </a:solidFill>
              </a:rPr>
              <a:t>ВЕЧЕР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Рисунок 14" descr="C:\Users\admin\Desktop\ОБРАЗЦЫ ПРЕЗЕНТАЦИЙ\1413286307_1413189156_7-kopiya.jpg"/>
          <p:cNvPicPr/>
          <p:nvPr/>
        </p:nvPicPr>
        <p:blipFill>
          <a:blip r:embed="rId3" cstate="print"/>
          <a:srcRect l="50769" t="67391" r="2115" b="4620"/>
          <a:stretch>
            <a:fillRect/>
          </a:stretch>
        </p:blipFill>
        <p:spPr bwMode="auto">
          <a:xfrm>
            <a:off x="5357818" y="3786190"/>
            <a:ext cx="3571900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857752" y="3071810"/>
            <a:ext cx="1714512" cy="10001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FF0000"/>
                </a:solidFill>
              </a:rPr>
              <a:t>ДЕНЬ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4786314" y="6143644"/>
            <a:ext cx="1714512" cy="10001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noProof="0" dirty="0" smtClean="0">
                <a:solidFill>
                  <a:schemeClr val="tx1"/>
                </a:solidFill>
              </a:rPr>
              <a:t>НОЧЬ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\Desktop\картинки фэмп Ольги\skazka-psichologa-samolet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357166"/>
            <a:ext cx="3741807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admin\Desktop\картинки фэмп Ольги\city-bus-clip-art-581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3" y="428604"/>
            <a:ext cx="4481769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admin\Desktop\картинки фэмп Ольги\mini_3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286124"/>
            <a:ext cx="3895967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admin\Desktop\картинки фэмп Ольги\4.jpg"/>
          <p:cNvPicPr>
            <a:picLocks noChangeAspect="1" noChangeArrowheads="1"/>
          </p:cNvPicPr>
          <p:nvPr/>
        </p:nvPicPr>
        <p:blipFill>
          <a:blip r:embed="rId6" cstate="print"/>
          <a:srcRect t="6667" b="4444"/>
          <a:stretch>
            <a:fillRect/>
          </a:stretch>
        </p:blipFill>
        <p:spPr bwMode="auto">
          <a:xfrm>
            <a:off x="5000628" y="3286124"/>
            <a:ext cx="371477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63" y="142875"/>
            <a:ext cx="4429125" cy="2357438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700" dirty="0" smtClean="0"/>
              <a:t>Я стучу, стучу, стучу</a:t>
            </a:r>
            <a:br>
              <a:rPr lang="ru-RU" sz="2700" dirty="0" smtClean="0"/>
            </a:br>
            <a:r>
              <a:rPr lang="ru-RU" sz="2700" dirty="0" smtClean="0"/>
              <a:t>Далеко тебя качу,</a:t>
            </a:r>
            <a:br>
              <a:rPr lang="ru-RU" sz="2700" dirty="0" smtClean="0"/>
            </a:br>
            <a:r>
              <a:rPr lang="ru-RU" sz="2700" dirty="0" smtClean="0"/>
              <a:t>А над речкой, на мосту</a:t>
            </a:r>
            <a:br>
              <a:rPr lang="ru-RU" sz="2700" dirty="0" smtClean="0"/>
            </a:br>
            <a:r>
              <a:rPr lang="ru-RU" sz="2700" dirty="0" smtClean="0"/>
              <a:t>Просигналю всем « </a:t>
            </a:r>
            <a:r>
              <a:rPr lang="ru-RU" sz="2700" dirty="0" err="1" smtClean="0"/>
              <a:t>Ту-ту</a:t>
            </a:r>
            <a:r>
              <a:rPr lang="ru-RU" sz="2700" dirty="0" smtClean="0"/>
              <a:t>!»</a:t>
            </a:r>
            <a:br>
              <a:rPr lang="ru-RU" sz="2700" dirty="0" smtClean="0"/>
            </a:br>
            <a:r>
              <a:rPr lang="ru-RU" sz="2700" dirty="0" smtClean="0"/>
              <a:t>На вокзал тебя привез.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Знаешь, кто я? 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7" name="Picture 2" descr="C:\Users\admin\Desktop\картинки фэмп Ольги\cliparts-transporter-bilder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4733" y="2786058"/>
            <a:ext cx="4941152" cy="36372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img3.stockfresh.com/files/c/clairev/m/27/5113720_stock-vector-image-with-train-theme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500594" cy="49276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50" name="AutoShape 4" descr="http://www.yim778.com/data/out/83/91777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51" name="AutoShape 6" descr="http://www.yim778.com/data/out/83/91777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52" name="AutoShape 8" descr="http://www.yim778.com/data/out/83/91777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53" name="AutoShape 10" descr="C:\Users\admin\Desktop\%D0%BA%D0%B0%D1%80%D1%82%D0%B8%D0%BD%D0%BA%D0%B8 %D1%84%D1%8D%D0%BC%D0%BF %D0%9E%D0%BB%D1%8C%D0%B3%D0%B8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107" name="Picture 11" descr="C:\Users\admin\Desktop\картинки фэмп Ольги\konduktor_rus_color_text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9878" y="1357298"/>
            <a:ext cx="3653657" cy="52419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rhivurokov.ru/multiurok/html/2017/01/08/s_5872447490a1f/img37.jpg"/>
          <p:cNvPicPr/>
          <p:nvPr/>
        </p:nvPicPr>
        <p:blipFill>
          <a:blip r:embed="rId3" cstate="print"/>
          <a:srcRect l="1764" t="14316" r="50134" b="6624"/>
          <a:stretch>
            <a:fillRect/>
          </a:stretch>
        </p:blipFill>
        <p:spPr bwMode="auto">
          <a:xfrm>
            <a:off x="500034" y="2214554"/>
            <a:ext cx="4286280" cy="42386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5143500" y="428625"/>
            <a:ext cx="3714750" cy="15700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румяный привереда.</a:t>
            </a:r>
            <a:endParaRPr lang="ru-RU" sz="2400" b="1" dirty="0">
              <a:solidFill>
                <a:srgbClr val="17375E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Убежал от бабки с дедом.</a:t>
            </a:r>
            <a:endParaRPr lang="ru-RU" sz="2400" b="1" dirty="0">
              <a:solidFill>
                <a:srgbClr val="17375E"/>
              </a:solidFill>
              <a:latin typeface="Arial" charset="0"/>
              <a:cs typeface="Arial" charset="0"/>
            </a:endParaRPr>
          </a:p>
          <a:p>
            <a:pPr eaLnBrk="0" hangingPunct="0"/>
            <a: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 дорожке скок- да скок</a:t>
            </a:r>
          </a:p>
          <a:p>
            <a:pPr eaLnBrk="0" hangingPunct="0"/>
            <a:r>
              <a:rPr lang="ru-RU" sz="2400" b="1" dirty="0">
                <a:solidFill>
                  <a:srgbClr val="17375E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Покатился…. </a:t>
            </a:r>
            <a:endParaRPr lang="ru-RU" sz="2400" b="1" dirty="0">
              <a:solidFill>
                <a:srgbClr val="17375E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4.81481E-6 C 0.00192 -0.00787 0.00261 -0.02269 0.00591 -0.0294 C 0.00713 -0.03171 0.00904 -0.0331 0.01025 -0.03542 C 0.01702 -0.04722 0.02154 -0.06042 0.02952 -0.0706 C 0.03404 -0.08681 0.03039 -0.07801 0.04272 -0.09421 C 0.05088 -0.10486 0.05591 -0.10579 0.06772 -0.10787 C 0.09897 -0.10671 0.12206 -0.11111 0.14706 -0.08843 C 0.15244 -0.07732 0.16008 -0.06736 0.16615 -0.05694 C 0.17431 -0.04282 0.17952 -0.02662 0.18681 -0.01181 C 0.19532 0.02338 0.21945 0.03125 0.2441 0.03518 C 0.26008 0.04074 0.28404 0.01875 0.30001 0.01366 C 0.30608 0.00833 0.31303 0.00556 0.3191 4.81481E-6 C 0.32275 -0.00764 0.32709 -0.00972 0.3323 -0.01574 C 0.3382 -0.02245 0.34358 -0.02963 0.35001 -0.03542 C 0.35105 -0.03727 0.35174 -0.03958 0.35296 -0.0412 C 0.35417 -0.04282 0.35626 -0.04329 0.3573 -0.04514 C 0.35869 -0.04745 0.35886 -0.05069 0.36025 -0.05301 C 0.36685 -0.06366 0.38247 -0.08241 0.39272 -0.08843 C 0.40261 -0.09421 0.41338 -0.09583 0.42362 -0.1 C 0.44376 -0.09722 0.43195 -0.09954 0.4441 -0.08843 C 0.44654 -0.07894 0.45417 -0.07292 0.45886 -0.06482 C 0.46459 -0.05486 0.46841 -0.04421 0.47501 -0.03542 C 0.47726 -0.02708 0.48282 -0.01389 0.48681 -0.00602 C 0.48838 0.00069 0.48976 0.00579 0.49272 0.01157 C 0.49688 0.0294 0.50487 0.04167 0.51476 0.05486 C 0.51754 0.05856 0.5191 0.06343 0.52206 0.06667 C 0.52466 0.06968 0.52848 0.07083 0.53091 0.07431 C 0.53369 0.07824 0.53594 0.08218 0.53976 0.08426 C 0.54306 0.08611 0.54671 0.08657 0.55001 0.08819 C 0.55834 0.08727 0.56806 0.09074 0.57501 0.08426 C 0.57848 0.08102 0.58091 0.07639 0.58386 0.07245 C 0.58629 0.06921 0.58976 0.06065 0.58976 0.06065 C 0.59185 0.04884 0.59792 0.03171 0.60157 0.01944 C 0.60279 0.01088 0.604 0.00231 0.60591 -0.00602 C 0.60487 -0.04514 0.61199 -0.07014 0.5823 -0.08241 C 0.57518 -0.08889 0.56685 -0.08912 0.55886 -0.09236 C 0.53976 -0.09977 0.52136 -0.10648 0.50157 -0.10995 C 0.48369 -0.11736 0.46355 -0.11273 0.44567 -0.11181 C 0.44167 -0.10926 0.43785 -0.10648 0.43386 -0.10394 C 0.43074 -0.10185 0.42501 -0.09607 0.42501 -0.09607 C 0.41719 -0.08056 0.42744 -0.09931 0.41772 -0.08634 C 0.41251 -0.0794 0.40747 -0.07037 0.40296 -0.06273 C 0.40157 -0.05718 0.39827 -0.05278 0.39706 -0.04722 C 0.39515 -0.03912 0.39549 -0.03009 0.3941 -0.02176 C 0.39376 -0.01597 0.39219 0.00671 0.39115 0.01366 C 0.3889 0.02778 0.38421 0.04213 0.37952 0.05486 C 0.37466 0.06806 0.3823 0.05162 0.37657 0.0706 C 0.37397 0.07917 0.37032 0.08727 0.36772 0.09606 C 0.3665 0.10856 0.36702 0.12199 0.35886 0.1294 C 0.34515 0.1287 0.33126 0.13009 0.31772 0.12731 C 0.31424 0.12662 0.31199 0.12199 0.30886 0.11944 C 0.29897 0.11157 0.29063 0.10417 0.28525 0.09005 C 0.28213 0.07199 0.28647 0.09282 0.27952 0.07431 C 0.27553 0.06412 0.2757 0.04514 0.27501 0.03518 C 0.27483 0.03056 0.27622 -0.03102 0.26615 -0.04329 C 0.25591 -0.05579 0.23803 -0.06944 0.22501 -0.07662 C 0.21164 -0.08403 0.18525 -0.08519 0.17067 -0.08634 C 0.16442 -0.08935 0.15817 -0.09074 0.15157 -0.09236 C 0.13247 -0.09167 0.1132 -0.0919 0.0941 -0.09028 C 0.08942 -0.08982 0.08091 -0.08449 0.08091 -0.08449 C 0.07848 -0.08194 0.07622 -0.07894 0.07362 -0.07662 C 0.07223 -0.07546 0.07049 -0.07569 0.0691 -0.07454 C 0.06268 -0.06921 0.05851 -0.06343 0.05157 -0.05903 C 0.04428 -0.04931 0.03664 -0.03982 0.02657 -0.03542 C 0.02206 -0.03079 0.01633 -0.02801 0.0132 -0.02176 C 0.00938 -0.01412 0.00487 -0.00648 5.27778E-6 4.81481E-6 Z " pathEditMode="relative" ptsTypes="ffffffffffffffffffffffffffffffffffffffffffffffffffffffffffffffffff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 descr="C:\Users\admin\Desktop\картинки фэмп Ольги\298391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b="5727"/>
          <a:stretch>
            <a:fillRect/>
          </a:stretch>
        </p:blipFill>
        <p:spPr bwMode="auto">
          <a:xfrm>
            <a:off x="428596" y="469223"/>
            <a:ext cx="8358246" cy="5982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321</Words>
  <Application>Microsoft Office PowerPoint</Application>
  <PresentationFormat>Экран (4:3)</PresentationFormat>
  <Paragraphs>53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Время суток</vt:lpstr>
      <vt:lpstr>УТРО</vt:lpstr>
      <vt:lpstr>Презентация PowerPoint</vt:lpstr>
      <vt:lpstr> Я стучу, стучу, стучу Далеко тебя качу, А над речкой, на мосту Просигналю всем « Ту-ту!» На вокзал тебя привез. Знаешь, кто я? …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Татьяна</cp:lastModifiedBy>
  <cp:revision>102</cp:revision>
  <dcterms:created xsi:type="dcterms:W3CDTF">2018-01-30T17:12:20Z</dcterms:created>
  <dcterms:modified xsi:type="dcterms:W3CDTF">2019-07-04T05:27:37Z</dcterms:modified>
</cp:coreProperties>
</file>