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29.jpg" ContentType="image/png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0099"/>
    <a:srgbClr val="00FF00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15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89019B-304C-47DB-97DA-F54DBF4C1A7D}" type="datetimeFigureOut">
              <a:rPr lang="ru-RU" smtClean="0"/>
              <a:t>24.02.2018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F067E0-429B-4FA5-BD51-1D5509993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09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F067E0-429B-4FA5-BD51-1D5509993B3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385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F067E0-429B-4FA5-BD51-1D5509993B36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22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60298-36BE-4C1B-9622-6B17E0DF3A80}" type="datetimeFigureOut">
              <a:rPr lang="ru-RU" smtClean="0"/>
              <a:t>24.02.2018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C8D4C-172D-4EA2-B480-91A6AE2AF58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1191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60298-36BE-4C1B-9622-6B17E0DF3A80}" type="datetimeFigureOut">
              <a:rPr lang="ru-RU" smtClean="0"/>
              <a:t>24.02.2018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C8D4C-172D-4EA2-B480-91A6AE2AF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373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60298-36BE-4C1B-9622-6B17E0DF3A80}" type="datetimeFigureOut">
              <a:rPr lang="ru-RU" smtClean="0"/>
              <a:t>24.02.2018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C8D4C-172D-4EA2-B480-91A6AE2AF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5463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60298-36BE-4C1B-9622-6B17E0DF3A80}" type="datetimeFigureOut">
              <a:rPr lang="ru-RU" smtClean="0"/>
              <a:t>24.02.2018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C8D4C-172D-4EA2-B480-91A6AE2AF58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519948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60298-36BE-4C1B-9622-6B17E0DF3A80}" type="datetimeFigureOut">
              <a:rPr lang="ru-RU" smtClean="0"/>
              <a:t>24.02.2018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C8D4C-172D-4EA2-B480-91A6AE2AF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5191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60298-36BE-4C1B-9622-6B17E0DF3A80}" type="datetimeFigureOut">
              <a:rPr lang="ru-RU" smtClean="0"/>
              <a:t>24.02.2018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C8D4C-172D-4EA2-B480-91A6AE2AF58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51728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60298-36BE-4C1B-9622-6B17E0DF3A80}" type="datetimeFigureOut">
              <a:rPr lang="ru-RU" smtClean="0"/>
              <a:t>24.02.2018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C8D4C-172D-4EA2-B480-91A6AE2AF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4686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60298-36BE-4C1B-9622-6B17E0DF3A80}" type="datetimeFigureOut">
              <a:rPr lang="ru-RU" smtClean="0"/>
              <a:t>24.02.2018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C8D4C-172D-4EA2-B480-91A6AE2AF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5376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60298-36BE-4C1B-9622-6B17E0DF3A80}" type="datetimeFigureOut">
              <a:rPr lang="ru-RU" smtClean="0"/>
              <a:t>24.02.2018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C8D4C-172D-4EA2-B480-91A6AE2AF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079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60298-36BE-4C1B-9622-6B17E0DF3A80}" type="datetimeFigureOut">
              <a:rPr lang="ru-RU" smtClean="0"/>
              <a:t>24.02.2018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C8D4C-172D-4EA2-B480-91A6AE2AF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784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60298-36BE-4C1B-9622-6B17E0DF3A80}" type="datetimeFigureOut">
              <a:rPr lang="ru-RU" smtClean="0"/>
              <a:t>24.02.2018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C8D4C-172D-4EA2-B480-91A6AE2AF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0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60298-36BE-4C1B-9622-6B17E0DF3A80}" type="datetimeFigureOut">
              <a:rPr lang="ru-RU" smtClean="0"/>
              <a:t>24.02.2018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C8D4C-172D-4EA2-B480-91A6AE2AF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489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60298-36BE-4C1B-9622-6B17E0DF3A80}" type="datetimeFigureOut">
              <a:rPr lang="ru-RU" smtClean="0"/>
              <a:t>24.02.2018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C8D4C-172D-4EA2-B480-91A6AE2AF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193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60298-36BE-4C1B-9622-6B17E0DF3A80}" type="datetimeFigureOut">
              <a:rPr lang="ru-RU" smtClean="0"/>
              <a:t>24.02.2018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C8D4C-172D-4EA2-B480-91A6AE2AF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975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60298-36BE-4C1B-9622-6B17E0DF3A80}" type="datetimeFigureOut">
              <a:rPr lang="ru-RU" smtClean="0"/>
              <a:t>24.02.2018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C8D4C-172D-4EA2-B480-91A6AE2AF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325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60298-36BE-4C1B-9622-6B17E0DF3A80}" type="datetimeFigureOut">
              <a:rPr lang="ru-RU" smtClean="0"/>
              <a:t>24.02.2018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C8D4C-172D-4EA2-B480-91A6AE2AF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433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60298-36BE-4C1B-9622-6B17E0DF3A80}" type="datetimeFigureOut">
              <a:rPr lang="ru-RU" smtClean="0"/>
              <a:t>24.02.2018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C8D4C-172D-4EA2-B480-91A6AE2AF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745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6E60298-36BE-4C1B-9622-6B17E0DF3A80}" type="datetimeFigureOut">
              <a:rPr lang="ru-RU" smtClean="0"/>
              <a:t>24.02.2018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6BC8D4C-172D-4EA2-B480-91A6AE2AF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5498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5%D1%80%D0%B5%D0%BD%D0%BE%D1%81_(%D1%82%D0%B8%D0%BF%D0%BE%D0%B3%D1%80%D0%B0%D1%84%D0%B8%D0%BA%D0%B0)" TargetMode="External"/><Relationship Id="rId7" Type="http://schemas.openxmlformats.org/officeDocument/2006/relationships/image" Target="../media/image29.jpg"/><Relationship Id="rId2" Type="http://schemas.openxmlformats.org/officeDocument/2006/relationships/hyperlink" Target="https://ru.wikipedia.org/wiki/%D0%9D%D0%B5%D0%B1%D1%83%D0%BA%D0%B2%D0%B5%D0%BD%D0%BD%D1%8B%D0%B9_%D0%BE%D1%80%D1%84%D0%BE%D0%B3%D1%80%D0%B0%D1%84%D0%B8%D1%87%D0%B5%D1%81%D0%BA%D0%B8%D0%B9_%D0%B7%D0%BD%D0%B0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F%D1%83%D0%BD%D0%BA%D1%82%D1%83%D0%B0%D1%86%D0%B8%D1%8F" TargetMode="External"/><Relationship Id="rId5" Type="http://schemas.openxmlformats.org/officeDocument/2006/relationships/hyperlink" Target="https://ru.wikipedia.org/wiki/%D0%9E%D1%80%D1%84%D0%BE%D0%B3%D1%80%D0%B0%D1%84%D0%B8%D1%8F" TargetMode="External"/><Relationship Id="rId4" Type="http://schemas.openxmlformats.org/officeDocument/2006/relationships/hyperlink" Target="https://ru.wikipedia.org/wiki/%D0%A2%D0%B8%D1%80%D0%B5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24868" y="125450"/>
            <a:ext cx="7460165" cy="674649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Интеллектуальная     игра</a:t>
            </a: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34576" y="953094"/>
            <a:ext cx="78504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– ГРАМОТЕИ </a:t>
            </a:r>
            <a:endParaRPr lang="ru-RU" sz="5400" b="1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11" y="125450"/>
            <a:ext cx="3142857" cy="662303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2298" y="2289019"/>
            <a:ext cx="3533920" cy="430244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133" y="2261783"/>
            <a:ext cx="3348618" cy="445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7354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15522" y="345017"/>
            <a:ext cx="32673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 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51864" y="806682"/>
            <a:ext cx="19403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ЛЕПОТА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518" y="1163111"/>
            <a:ext cx="4028068" cy="474417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481" y="1864575"/>
            <a:ext cx="3371850" cy="47529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18" y="797562"/>
            <a:ext cx="4062217" cy="5819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517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25508" y="200051"/>
            <a:ext cx="73583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ДАТЬ ОПРЕДЕЛЕНИЯ УСТАРЕВШИМ СЛОВАМ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" t="-50"/>
          <a:stretch/>
        </p:blipFill>
        <p:spPr>
          <a:xfrm>
            <a:off x="379141" y="1460810"/>
            <a:ext cx="3982610" cy="488669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41434" y="1460811"/>
            <a:ext cx="47058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ДЛАНЬ</a:t>
            </a:r>
            <a:endParaRPr lang="ru-RU" sz="80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39989" y="3272679"/>
            <a:ext cx="656806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ПРАВИЛЬНЫЙ ОТВЕТ </a:t>
            </a:r>
            <a:endParaRPr lang="ru-RU" sz="4000" b="1" i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09785" y="4222772"/>
            <a:ext cx="495114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ЛАДОНЬ</a:t>
            </a:r>
            <a:endParaRPr lang="ru-RU" sz="8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001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409" y="0"/>
            <a:ext cx="54764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ШОРНИК</a:t>
            </a:r>
            <a:endParaRPr lang="ru-RU" sz="8000" b="1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085" y="257439"/>
            <a:ext cx="3952483" cy="660056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941445" y="1251387"/>
            <a:ext cx="49412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ПРАВИЛЬНЫЙ ОТВЕТ 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23424" y="2348125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Человек, который занимался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изготовлением всей конской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амуниции, в том числе шор (боковых наглазников), седел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уздечек, стремян.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1896957"/>
            <a:ext cx="3099424" cy="4855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14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90692" y="278780"/>
            <a:ext cx="481732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ПОВО́ЙНИК</a:t>
            </a:r>
            <a:endParaRPr lang="ru-RU" sz="6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306" y="378691"/>
            <a:ext cx="3452694" cy="429285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756286" y="1934956"/>
            <a:ext cx="496993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(Повой, </a:t>
            </a:r>
            <a:r>
              <a:rPr lang="ru-RU" sz="3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повоец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старинный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будничный головной убор замужних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женщин, шапочка из ткани с околышем. Повойником называют также </a:t>
            </a:r>
            <a:r>
              <a:rPr lang="ru-RU" sz="3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полотенчатый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головной убор).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444410" y="1372931"/>
            <a:ext cx="31098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ПРАВИЛЬНЫЙ 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ОТВЕТ: 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96790"/>
            <a:ext cx="3756286" cy="466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693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46810" y="223024"/>
            <a:ext cx="4226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ДЕННИЦА </a:t>
            </a:r>
            <a:endParaRPr lang="ru-RU" sz="5400" b="1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131" y="2029522"/>
            <a:ext cx="6269273" cy="470195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450990" y="1060938"/>
            <a:ext cx="2817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ПРАВИЛЬНЫЙ </a:t>
            </a:r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ОТВЕТ: </a:t>
            </a: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24146" y="1371600"/>
            <a:ext cx="46253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УТРЕННЯЯ ЗАРЯ  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507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09640" y="195311"/>
            <a:ext cx="80995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УДАРЬ 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МЕНЯ, ЕСЛИ СМОЖЕШЬ</a:t>
            </a:r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…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1570" y="1004779"/>
            <a:ext cx="3048000" cy="20330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9083" y="945437"/>
            <a:ext cx="3214268" cy="21517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09640" y="2846989"/>
            <a:ext cx="17117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КР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У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ЖКИ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239468" y="2954448"/>
            <a:ext cx="14500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</a:rPr>
              <a:t>КРУЖК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И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640" y="3803573"/>
            <a:ext cx="1843224" cy="244459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109640" y="6155473"/>
            <a:ext cx="16576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А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ТЛАС </a:t>
            </a:r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666" y="3829220"/>
            <a:ext cx="2817683" cy="2092599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8239468" y="5946016"/>
            <a:ext cx="13402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</a:rPr>
              <a:t>АТЛ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А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</a:rPr>
              <a:t>С </a:t>
            </a:r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1811" y="1499674"/>
            <a:ext cx="2868260" cy="5207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3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189249" y="468350"/>
            <a:ext cx="5832087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/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 класс</a:t>
            </a:r>
          </a:p>
          <a:p>
            <a:pPr indent="449580" algn="just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газопровод		   			      </a:t>
            </a:r>
          </a:p>
          <a:p>
            <a:pPr indent="449580" algn="just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обнял 						      </a:t>
            </a:r>
          </a:p>
          <a:p>
            <a:pPr indent="449580" algn="just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ломоть 	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	      	     </a:t>
            </a:r>
          </a:p>
          <a:p>
            <a:pPr indent="449580" algn="just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	      8 класс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/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		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сливовый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(сок) </a:t>
            </a:r>
          </a:p>
          <a:p>
            <a:pPr indent="449580" algn="just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		молящий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принудить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		      </a:t>
            </a:r>
          </a:p>
          <a:p>
            <a:pPr algn="just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</a:p>
          <a:p>
            <a:pPr algn="just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мизерный 			 			    </a:t>
            </a:r>
          </a:p>
          <a:p>
            <a:pPr algn="just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перчить                                                               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феномен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		    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209" y="0"/>
            <a:ext cx="2788211" cy="66674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478" y="691374"/>
            <a:ext cx="3031313" cy="5609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254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52126" y="278108"/>
            <a:ext cx="29627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ПРАВИЛЬНЫЙ ОТВЕТ: </a:t>
            </a:r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95" y="758952"/>
            <a:ext cx="3841231" cy="573942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252126" y="647440"/>
            <a:ext cx="662403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 класс</a:t>
            </a:r>
          </a:p>
          <a:p>
            <a:pPr indent="449580" algn="just"/>
            <a:r>
              <a:rPr lang="ru-RU" sz="28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газопров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   			      </a:t>
            </a:r>
          </a:p>
          <a:p>
            <a:pPr indent="449580" algn="just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бнял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		      </a:t>
            </a:r>
          </a:p>
          <a:p>
            <a:pPr indent="449580" algn="just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лом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ть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	      	     </a:t>
            </a:r>
          </a:p>
          <a:p>
            <a:pPr indent="449580" algn="just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					      8 класс</a:t>
            </a:r>
          </a:p>
          <a:p>
            <a:pPr indent="449580" algn="just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		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вовый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(сок) </a:t>
            </a:r>
          </a:p>
          <a:p>
            <a:pPr indent="449580" algn="just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		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мол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щий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                   			               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дить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		      </a:t>
            </a:r>
          </a:p>
          <a:p>
            <a:pPr algn="just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           10</a:t>
            </a:r>
          </a:p>
          <a:p>
            <a:pPr algn="just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миз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рный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 			    </a:t>
            </a:r>
          </a:p>
          <a:p>
            <a:pPr algn="just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рчить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фен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мен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ru-RU" sz="28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166" y="690891"/>
            <a:ext cx="2328264" cy="5490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062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49928" y="434227"/>
            <a:ext cx="54757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ВОПРОС НА ЗАСЫПКУ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78925" y="1080558"/>
            <a:ext cx="5977054" cy="5464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ru-RU" sz="36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Тире </a:t>
            </a:r>
            <a:r>
              <a:rPr lang="ru-RU" sz="36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 дефиса отличается не только происхождением (первое от французского "тянуть", второе от немецкого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"деление"), но и правилами использования. Скажите, что обозначает дефис в русском языке?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032" y="1851102"/>
            <a:ext cx="3418893" cy="341889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3551" y="1282391"/>
            <a:ext cx="2385670" cy="4506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04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41336" y="378470"/>
            <a:ext cx="36540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ПРАВИЛЬНЫЙ ОТВЕТ: 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31365" y="747802"/>
            <a:ext cx="6043962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3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Дефи́с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соединительный знак, знак деления, 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чёрточка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‐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 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3200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 tooltip="Небуквенный орфографический знак"/>
              </a:rPr>
              <a:t>небуквенный </a:t>
            </a:r>
            <a:r>
              <a:rPr lang="ru-RU" sz="32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 tooltip="Небуквенный орфографический знак"/>
              </a:rPr>
              <a:t>орфографический знак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русской и многих других письменностей. Графически тождествен со знаком 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 tooltip="Перенос (типографика)"/>
              </a:rPr>
              <a:t>переноса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следует путать дефис и 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 tooltip="Тире"/>
              </a:rPr>
              <a:t>тире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Дефис — 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 tooltip="Орфография"/>
              </a:rPr>
              <a:t>орфографический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знак, тире — 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6" tooltip="Пунктуация"/>
              </a:rPr>
              <a:t>пунктуационный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25" y="233504"/>
            <a:ext cx="3911111" cy="6349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461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9184"/>
            <a:ext cx="4739268" cy="667633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39268" y="773845"/>
            <a:ext cx="7452732" cy="6011671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 наш сладок, чист, и пышен, и богат;</a:t>
            </a:r>
          </a:p>
          <a:p>
            <a:pPr marL="0" indent="0" fontAlgn="base">
              <a:buNone/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скудно вносим мы в него хороший склад;</a:t>
            </a:r>
          </a:p>
          <a:p>
            <a:pPr marL="0" indent="0" fontAlgn="base">
              <a:buNone/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чтоб незнанием его нам не бесславить,</a:t>
            </a:r>
          </a:p>
          <a:p>
            <a:pPr marL="0" indent="0" fontAlgn="base">
              <a:buNone/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нужно весь свой склад хоть несколько поправить. </a:t>
            </a:r>
          </a:p>
          <a:p>
            <a:pPr marL="0" indent="0" fontAlgn="base">
              <a:buNone/>
            </a:pP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									</a:t>
            </a:r>
            <a:r>
              <a:rPr lang="ru-RU" sz="32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А.Сумароков</a:t>
            </a:r>
            <a:r>
              <a:rPr lang="ru-RU" sz="3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474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6922" y="152079"/>
            <a:ext cx="700730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современном русском языке широко распространены случаи вариативного написания тех или иных слов. Тем не менее </a:t>
            </a:r>
          </a:p>
          <a:p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соответствии со строгими литературными нормами, одно из исторических сражений могло происходить: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57961" y="3553826"/>
            <a:ext cx="3534935" cy="1878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 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Бородино</a:t>
            </a:r>
            <a:endParaRPr lang="ru-RU" sz="3200" b="1" i="1" dirty="0">
              <a:solidFill>
                <a:schemeClr val="bg1"/>
              </a:solidFill>
              <a:latin typeface="Helvetica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32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 Бородиным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32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 </a:t>
            </a:r>
            <a: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Бородином </a:t>
            </a:r>
            <a:endParaRPr lang="ru-RU" sz="32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8249" y="345687"/>
            <a:ext cx="2623751" cy="61870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21" y="1202093"/>
            <a:ext cx="2749867" cy="5098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271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48706" y="177748"/>
            <a:ext cx="36924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ПРАВИЛЬНЫЙ ОТВЕТ</a:t>
            </a:r>
            <a:r>
              <a:rPr lang="ru-RU" sz="2400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81814" y="754870"/>
            <a:ext cx="6096000" cy="50103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 Бородином</a:t>
            </a:r>
            <a:endParaRPr lang="ru-RU" sz="2800" b="1" i="1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 </a:t>
            </a:r>
            <a:r>
              <a:rPr lang="ru-RU" sz="2800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Бородино (</a:t>
            </a: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Такая форма уместна при наличии родового слова, к примеру "село". Во всех остальных случаях, согласно строгим литературным нормам, топонимы на -</a:t>
            </a:r>
            <a:r>
              <a:rPr lang="ru-RU" sz="28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ов</a:t>
            </a: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(о), -ев(о), -ин(о) требуют склонения</a:t>
            </a: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 Бородиным   не правильно!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5580" y="334537"/>
            <a:ext cx="2903911" cy="59882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85" y="754870"/>
            <a:ext cx="2755229" cy="5422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237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24868" y="125450"/>
            <a:ext cx="7460165" cy="1736804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</a:t>
            </a:r>
            <a:b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игру!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11" y="125450"/>
            <a:ext cx="3142857" cy="662303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2298" y="2289019"/>
            <a:ext cx="3533920" cy="430244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133" y="2261783"/>
            <a:ext cx="3348618" cy="445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985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29" y="903248"/>
            <a:ext cx="11775687" cy="586554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80985" y="289260"/>
            <a:ext cx="47281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КОНКУРС 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2312" y="1014761"/>
            <a:ext cx="5037679" cy="5464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037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3737" y="1661531"/>
            <a:ext cx="3880624" cy="4415883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4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4000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образный</a:t>
            </a: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</a:p>
          <a:p>
            <a:pPr mar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образность</a:t>
            </a: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</a:p>
          <a:p>
            <a:pPr mar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образец					</a:t>
            </a:r>
          </a:p>
          <a:p>
            <a:pPr mar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образок					</a:t>
            </a:r>
          </a:p>
          <a:p>
            <a:pPr mar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						</a:t>
            </a:r>
          </a:p>
          <a:p>
            <a:pPr mar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образцовый </a:t>
            </a:r>
            <a:r>
              <a:rPr lang="ru-RU" sz="45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/>
              <a:t>					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81460" y="289261"/>
            <a:ext cx="86172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РАССТАВИТЬ СЛОВА В АЛФАВИТНОМ ПОРЯДКЕ</a:t>
            </a:r>
            <a:endParaRPr lang="ru-RU" sz="28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1720" y="812481"/>
            <a:ext cx="2965314" cy="580978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060" y="1165903"/>
            <a:ext cx="33528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056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01911" y="266959"/>
            <a:ext cx="56090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 ОТВЕТ:</a:t>
            </a:r>
            <a:endParaRPr lang="ru-RU" sz="28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62399" y="1189049"/>
            <a:ext cx="3408556" cy="4219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37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37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образец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37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образность</a:t>
            </a:r>
            <a:endParaRPr lang="ru-RU" sz="3700" b="1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37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образный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37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образок</a:t>
            </a:r>
            <a:endParaRPr lang="ru-RU" sz="3700" b="1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37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образцовый</a:t>
            </a:r>
            <a:endParaRPr lang="ru-RU" sz="37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295" y="790179"/>
            <a:ext cx="3841231" cy="5739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810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6221" y="278394"/>
            <a:ext cx="5035713" cy="5232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ИМЕНИТЕЛЬНЫЙ ПАДЕЖ</a:t>
            </a:r>
            <a:endParaRPr lang="ru-RU" sz="2800" b="1" dirty="0">
              <a:ln w="0"/>
              <a:solidFill>
                <a:srgbClr val="FFFF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0885" y="1191220"/>
            <a:ext cx="5073468" cy="523220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>
                <a:ln w="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РОДИТЕЛЬНЫЙ  ПАДЕЖ</a:t>
            </a:r>
            <a:endParaRPr lang="ru-RU" sz="2800" b="1" dirty="0">
              <a:ln w="0"/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6221" y="2104046"/>
            <a:ext cx="5035713" cy="523220"/>
          </a:xfrm>
          <a:prstGeom prst="rect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ДАТЕЛЬНЫЙ  ПАДЕЖ</a:t>
            </a:r>
            <a:endParaRPr lang="ru-RU" sz="2800" b="1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6220" y="3172989"/>
            <a:ext cx="5035713" cy="523220"/>
          </a:xfrm>
          <a:prstGeom prst="rect">
            <a:avLst/>
          </a:prstGeom>
          <a:solidFill>
            <a:srgbClr val="990099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n w="0"/>
                <a:solidFill>
                  <a:srgbClr val="00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ВИНИТЕЛНЫЙ ПАДЕЖ</a:t>
            </a:r>
            <a:endParaRPr lang="ru-RU" sz="2800" b="1" dirty="0">
              <a:ln w="0"/>
              <a:solidFill>
                <a:srgbClr val="00FF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0885" y="4241932"/>
            <a:ext cx="4966382" cy="523220"/>
          </a:xfrm>
          <a:prstGeom prst="rect">
            <a:avLst/>
          </a:prstGeom>
          <a:solidFill>
            <a:srgbClr val="000099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ТВОРИТЕЛНЫЙ  ПАДЕЖ</a:t>
            </a:r>
            <a:endParaRPr lang="ru-RU" sz="2800" b="1" dirty="0">
              <a:ln w="0"/>
              <a:solidFill>
                <a:srgbClr val="FFFF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68640" y="5310875"/>
            <a:ext cx="5035713" cy="523220"/>
          </a:xfrm>
          <a:prstGeom prst="rect">
            <a:avLst/>
          </a:prstGeom>
          <a:solidFill>
            <a:srgbClr val="FF33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ПРЕДЛОЖНЫЙ  ПАДЕЖ</a:t>
            </a:r>
            <a:endParaRPr lang="ru-RU" sz="2800" b="1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428" y="37740"/>
            <a:ext cx="3300761" cy="6629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19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68751" y="913729"/>
            <a:ext cx="59324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ПОСЧИТАЙ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МЕНЯ, ЕСЛИ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СМОЖЕШЬ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91199" y="311563"/>
            <a:ext cx="32369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039" y="1375394"/>
            <a:ext cx="10682868" cy="496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807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79607" y="345016"/>
            <a:ext cx="57075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ПРОСКЛОНЯТЬ ЧИСЛИТЕЛНЫЕ </a:t>
            </a:r>
            <a:endParaRPr lang="ru-RU" sz="24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83618" y="1007097"/>
            <a:ext cx="7701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Седьмой класс  - 895 (Р. п.) 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83618" y="2440286"/>
            <a:ext cx="81478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Восьмой  класс  - 6789 (П. п.)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21924" y="3873475"/>
            <a:ext cx="8471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Десятый класс  - 55389 (Д. п.)  </a:t>
            </a:r>
            <a:endParaRPr lang="ru-RU" sz="4800" b="1" dirty="0">
              <a:solidFill>
                <a:schemeClr val="bg1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22" y="345016"/>
            <a:ext cx="3178098" cy="6156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516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5360" y="0"/>
            <a:ext cx="410664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00039" y="278110"/>
            <a:ext cx="39969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 ОТВЕТ:</a:t>
            </a:r>
            <a:endParaRPr lang="ru-RU" sz="24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3745" y="1025912"/>
            <a:ext cx="87314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Седьмой класс  -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восьмисот девяноста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пяти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2415" y="2763714"/>
            <a:ext cx="85975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Восьмой  класс  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шести тысячах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семистах восьмидесяти девяти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2415" y="4711844"/>
            <a:ext cx="864740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Десятый класс  -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пятидесяти пяти тысячам тремстам восьмидесяти девяти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963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299</TotalTime>
  <Words>350</Words>
  <Application>Microsoft Office PowerPoint</Application>
  <PresentationFormat>Широкоэкранный</PresentationFormat>
  <Paragraphs>100</Paragraphs>
  <Slides>22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Calibri</vt:lpstr>
      <vt:lpstr>Century Gothic</vt:lpstr>
      <vt:lpstr>Helvetica</vt:lpstr>
      <vt:lpstr>Times New Roman</vt:lpstr>
      <vt:lpstr>Wingdings</vt:lpstr>
      <vt:lpstr>Wingdings 3</vt:lpstr>
      <vt:lpstr>Сектор</vt:lpstr>
      <vt:lpstr>Интеллектуальная     игра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 Спасибо за игру!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Митин Павел</dc:creator>
  <cp:lastModifiedBy>Митин Павел</cp:lastModifiedBy>
  <cp:revision>53</cp:revision>
  <dcterms:created xsi:type="dcterms:W3CDTF">2018-02-24T09:50:04Z</dcterms:created>
  <dcterms:modified xsi:type="dcterms:W3CDTF">2018-02-24T14:49:31Z</dcterms:modified>
</cp:coreProperties>
</file>