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279" r:id="rId3"/>
    <p:sldId id="280" r:id="rId4"/>
    <p:sldId id="277" r:id="rId5"/>
    <p:sldId id="281" r:id="rId6"/>
    <p:sldId id="287" r:id="rId7"/>
    <p:sldId id="289" r:id="rId8"/>
    <p:sldId id="288" r:id="rId9"/>
    <p:sldId id="286" r:id="rId10"/>
    <p:sldId id="290" r:id="rId11"/>
    <p:sldId id="294" r:id="rId12"/>
    <p:sldId id="295" r:id="rId13"/>
    <p:sldId id="297" r:id="rId14"/>
    <p:sldId id="29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66"/>
    <a:srgbClr val="00FF00"/>
    <a:srgbClr val="00CCFF"/>
    <a:srgbClr val="CC00FF"/>
    <a:srgbClr val="0000FF"/>
    <a:srgbClr val="261CF6"/>
    <a:srgbClr val="1CF631"/>
    <a:srgbClr val="50EC26"/>
    <a:srgbClr val="2A08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8AA8B-69D9-4087-B3BE-95A24591D71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8851-C657-4FBA-AE3F-D8FA05EA3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846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8AA8B-69D9-4087-B3BE-95A24591D71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8851-C657-4FBA-AE3F-D8FA05EA3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931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8AA8B-69D9-4087-B3BE-95A24591D71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8851-C657-4FBA-AE3F-D8FA05EA3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841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8AA8B-69D9-4087-B3BE-95A24591D71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8851-C657-4FBA-AE3F-D8FA05EA3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162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8AA8B-69D9-4087-B3BE-95A24591D71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8851-C657-4FBA-AE3F-D8FA05EA3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408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8AA8B-69D9-4087-B3BE-95A24591D71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8851-C657-4FBA-AE3F-D8FA05EA3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338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8AA8B-69D9-4087-B3BE-95A24591D71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8851-C657-4FBA-AE3F-D8FA05EA3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339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8AA8B-69D9-4087-B3BE-95A24591D71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8851-C657-4FBA-AE3F-D8FA05EA3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879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8AA8B-69D9-4087-B3BE-95A24591D71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8851-C657-4FBA-AE3F-D8FA05EA3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04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8AA8B-69D9-4087-B3BE-95A24591D71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8851-C657-4FBA-AE3F-D8FA05EA3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282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8AA8B-69D9-4087-B3BE-95A24591D71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A8851-C657-4FBA-AE3F-D8FA05EA3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511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8AA8B-69D9-4087-B3BE-95A24591D718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A8851-C657-4FBA-AE3F-D8FA05EA33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742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1" y="-3990"/>
            <a:ext cx="9114310" cy="68342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062664" cy="147002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Презентация проекта                                   «Детский сад 160 – территория эколят»</a:t>
            </a:r>
            <a:br>
              <a:rPr lang="ru-RU" sz="3600" b="1" dirty="0" smtClean="0">
                <a:solidFill>
                  <a:srgbClr val="0000FF"/>
                </a:solidFill>
              </a:rPr>
            </a:br>
            <a:r>
              <a:rPr lang="ru-RU" sz="3200" b="1" dirty="0" smtClean="0">
                <a:solidFill>
                  <a:srgbClr val="0000FF"/>
                </a:solidFill>
              </a:rPr>
              <a:t/>
            </a:r>
            <a:br>
              <a:rPr lang="ru-RU" sz="3200" b="1" dirty="0" smtClean="0">
                <a:solidFill>
                  <a:srgbClr val="0000FF"/>
                </a:solidFill>
              </a:rPr>
            </a:br>
            <a:r>
              <a:rPr lang="ru-RU" sz="2800" b="1" dirty="0" smtClean="0">
                <a:solidFill>
                  <a:srgbClr val="00CC66"/>
                </a:solidFill>
              </a:rPr>
              <a:t>Модель воспитывающей культурной среды по экологическому воспитанию дошкольников</a:t>
            </a:r>
            <a:br>
              <a:rPr lang="ru-RU" sz="2800" b="1" dirty="0" smtClean="0">
                <a:solidFill>
                  <a:srgbClr val="00CC66"/>
                </a:solidFill>
              </a:rPr>
            </a:br>
            <a:r>
              <a:rPr lang="ru-RU" sz="2800" b="1" dirty="0" smtClean="0">
                <a:solidFill>
                  <a:srgbClr val="00CC66"/>
                </a:solidFill>
              </a:rPr>
              <a:t>в МБДОУ «Детский сад № 160» г. Иваново</a:t>
            </a:r>
            <a:br>
              <a:rPr lang="ru-RU" sz="2800" b="1" dirty="0" smtClean="0">
                <a:solidFill>
                  <a:srgbClr val="00CC66"/>
                </a:solidFill>
              </a:rPr>
            </a:br>
            <a:endParaRPr lang="ru-RU" sz="2800" b="1" dirty="0">
              <a:solidFill>
                <a:srgbClr val="00CC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sz="2800" b="1" dirty="0" smtClean="0">
                <a:solidFill>
                  <a:srgbClr val="261CF6"/>
                </a:solidFill>
              </a:rPr>
              <a:t>Руководители проекта:</a:t>
            </a:r>
          </a:p>
          <a:p>
            <a:r>
              <a:rPr lang="ru-RU" sz="2800" b="1" dirty="0" smtClean="0">
                <a:solidFill>
                  <a:srgbClr val="261CF6"/>
                </a:solidFill>
              </a:rPr>
              <a:t>Воспитатель Каландарова С.В.</a:t>
            </a:r>
          </a:p>
          <a:p>
            <a:r>
              <a:rPr lang="ru-RU" sz="2800" b="1" dirty="0" smtClean="0">
                <a:solidFill>
                  <a:srgbClr val="261CF6"/>
                </a:solidFill>
              </a:rPr>
              <a:t>Воспитатель Силкина Т.А.</a:t>
            </a:r>
            <a:endParaRPr lang="ru-RU" sz="2800" b="1" dirty="0">
              <a:solidFill>
                <a:srgbClr val="261CF6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459" y="477813"/>
            <a:ext cx="1308282" cy="13668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0272" y="4247023"/>
            <a:ext cx="1728192" cy="211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211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9525"/>
            <a:ext cx="9132887" cy="684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92088"/>
          </a:xfrm>
        </p:spPr>
        <p:txBody>
          <a:bodyPr/>
          <a:lstStyle/>
          <a:p>
            <a:r>
              <a:rPr lang="ru-RU" sz="3200" b="1" dirty="0">
                <a:solidFill>
                  <a:srgbClr val="00B050"/>
                </a:solidFill>
              </a:rPr>
              <a:t>Взаимодействие с социальными партнерами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836713"/>
            <a:ext cx="8064896" cy="432047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                           </a:t>
            </a:r>
            <a:r>
              <a:rPr lang="ru-RU" b="1" dirty="0" smtClean="0">
                <a:solidFill>
                  <a:srgbClr val="002060"/>
                </a:solidFill>
              </a:rPr>
              <a:t>Наши </a:t>
            </a:r>
            <a:r>
              <a:rPr lang="ru-RU" b="1" dirty="0">
                <a:solidFill>
                  <a:srgbClr val="002060"/>
                </a:solidFill>
              </a:rPr>
              <a:t>социальные партнеры:</a:t>
            </a:r>
            <a:endParaRPr lang="ru-RU" dirty="0">
              <a:solidFill>
                <a:srgbClr val="002060"/>
              </a:solidFill>
            </a:endParaRPr>
          </a:p>
          <a:p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-1980728" y="1268760"/>
            <a:ext cx="10009112" cy="2736304"/>
          </a:xfrm>
        </p:spPr>
        <p:txBody>
          <a:bodyPr>
            <a:noAutofit/>
          </a:bodyPr>
          <a:lstStyle/>
          <a:p>
            <a:pPr lvl="5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МБУ ДО ЦЕНТР внешкольной работы №2</a:t>
            </a:r>
          </a:p>
          <a:p>
            <a:pPr lvl="5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Организация ГАУДПО ИО «Университет непрерывного  образования и инноваций»</a:t>
            </a:r>
          </a:p>
          <a:p>
            <a:pPr lvl="5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Ивановский городской общественный фонд по спасению животных «Майский день»</a:t>
            </a:r>
          </a:p>
          <a:p>
            <a:pPr lvl="5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Ботанический сад при  </a:t>
            </a:r>
            <a:r>
              <a:rPr lang="ru-RU" sz="2400" b="1" dirty="0" err="1" smtClean="0">
                <a:solidFill>
                  <a:srgbClr val="002060"/>
                </a:solidFill>
              </a:rPr>
              <a:t>ИвГу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lvl="5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«Ивановский Областной театр кукол»</a:t>
            </a:r>
          </a:p>
          <a:p>
            <a:pPr lvl="5">
              <a:buFont typeface="Wingdings" panose="05000000000000000000" pitchFamily="2" charset="2"/>
              <a:buChar char="v"/>
            </a:pP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36" y="4131054"/>
            <a:ext cx="3024336" cy="226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155126"/>
            <a:ext cx="2663825" cy="22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4"/>
          <a:stretch/>
        </p:blipFill>
        <p:spPr bwMode="auto">
          <a:xfrm>
            <a:off x="6444208" y="3431717"/>
            <a:ext cx="2232248" cy="218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341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7" y="-5955"/>
            <a:ext cx="9126537" cy="684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936104"/>
          </a:xfrm>
        </p:spPr>
        <p:txBody>
          <a:bodyPr>
            <a:normAutofit/>
          </a:bodyPr>
          <a:lstStyle/>
          <a:p>
            <a:pPr algn="l"/>
            <a:r>
              <a:rPr lang="ru-RU" sz="2200" b="1" dirty="0" smtClean="0">
                <a:solidFill>
                  <a:srgbClr val="00B050"/>
                </a:solidFill>
                <a:latin typeface="+mn-lt"/>
              </a:rPr>
              <a:t>      </a:t>
            </a:r>
            <a:r>
              <a:rPr lang="ru-RU" sz="2400" b="1" dirty="0" smtClean="0">
                <a:solidFill>
                  <a:srgbClr val="00B050"/>
                </a:solidFill>
                <a:latin typeface="+mn-lt"/>
              </a:rPr>
              <a:t>Во взаимодействии с социальными партнерами      </a:t>
            </a:r>
            <a:br>
              <a:rPr lang="ru-RU" sz="2400" b="1" dirty="0" smtClean="0">
                <a:solidFill>
                  <a:srgbClr val="00B050"/>
                </a:solidFill>
                <a:latin typeface="+mn-lt"/>
              </a:rPr>
            </a:br>
            <a:r>
              <a:rPr lang="ru-RU" sz="2400" b="1" dirty="0">
                <a:solidFill>
                  <a:srgbClr val="00B050"/>
                </a:solidFill>
                <a:latin typeface="+mn-lt"/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latin typeface="+mn-lt"/>
              </a:rPr>
              <a:t>      проведены экологические акции:</a:t>
            </a:r>
            <a:endParaRPr lang="ru-RU" sz="4000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692696"/>
            <a:ext cx="8799742" cy="3008919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endParaRPr lang="en-US" dirty="0">
              <a:solidFill>
                <a:srgbClr val="002060"/>
              </a:solidFill>
            </a:endParaRPr>
          </a:p>
          <a:p>
            <a:pPr fontAlgn="base"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</a:rPr>
              <a:t>«Покормите птиц зимой»</a:t>
            </a:r>
            <a:r>
              <a:rPr lang="en-US" sz="2000" dirty="0">
                <a:solidFill>
                  <a:srgbClr val="002060"/>
                </a:solidFill>
              </a:rPr>
              <a:t>​</a:t>
            </a:r>
          </a:p>
          <a:p>
            <a:pPr fontAlgn="base"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</a:rPr>
              <a:t>«Скажи мусору нет»</a:t>
            </a:r>
            <a:r>
              <a:rPr lang="en-US" sz="2000" dirty="0">
                <a:solidFill>
                  <a:srgbClr val="002060"/>
                </a:solidFill>
              </a:rPr>
              <a:t>​</a:t>
            </a:r>
          </a:p>
          <a:p>
            <a:pPr fontAlgn="base"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</a:rPr>
              <a:t>«Берегите воду»</a:t>
            </a:r>
            <a:r>
              <a:rPr lang="en-US" sz="2000" dirty="0" smtClean="0">
                <a:solidFill>
                  <a:srgbClr val="002060"/>
                </a:solidFill>
              </a:rPr>
              <a:t>​</a:t>
            </a:r>
            <a:endParaRPr lang="ru-RU" sz="2000" dirty="0" smtClean="0">
              <a:solidFill>
                <a:srgbClr val="002060"/>
              </a:solidFill>
            </a:endParaRPr>
          </a:p>
          <a:p>
            <a:pPr fontAlgn="base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«Сдал макулатуру – спас дерево»</a:t>
            </a:r>
          </a:p>
          <a:p>
            <a:pPr fontAlgn="base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«Караван добра» – оказание помощи </a:t>
            </a:r>
          </a:p>
          <a:p>
            <a:pPr marL="0" indent="0" fontAlgn="base">
              <a:buNone/>
            </a:pP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     бездомным животным.</a:t>
            </a:r>
          </a:p>
          <a:p>
            <a:pPr fontAlgn="base">
              <a:buFont typeface="Wingdings" panose="05000000000000000000" pitchFamily="2" charset="2"/>
              <a:buChar char="v"/>
            </a:pPr>
            <a:endParaRPr lang="ru-RU" sz="2400" dirty="0" smtClean="0">
              <a:solidFill>
                <a:srgbClr val="002060"/>
              </a:solidFill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79287"/>
            <a:ext cx="2098198" cy="297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072" y="3701615"/>
            <a:ext cx="2047335" cy="2716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114" y="3701614"/>
            <a:ext cx="2041014" cy="2716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17598"/>
            <a:ext cx="3379848" cy="2530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211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9525"/>
            <a:ext cx="9132887" cy="684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820472" cy="1656184"/>
          </a:xfrm>
        </p:spPr>
        <p:txBody>
          <a:bodyPr>
            <a:noAutofit/>
          </a:bodyPr>
          <a:lstStyle/>
          <a:p>
            <a:pPr marL="342900" lvl="0" indent="-342900" algn="l">
              <a:spcBef>
                <a:spcPct val="20000"/>
              </a:spcBef>
              <a:buFont typeface="Wingdings" panose="05000000000000000000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«</a:t>
            </a:r>
            <a:r>
              <a:rPr lang="ru-RU" sz="28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Россия</a:t>
            </a:r>
            <a:r>
              <a:rPr lang="ru-RU" sz="28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 – </a:t>
            </a:r>
            <a:r>
              <a:rPr lang="ru-RU" sz="28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территория</a:t>
            </a:r>
            <a:r>
              <a:rPr lang="ru-RU" sz="28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 «</a:t>
            </a:r>
            <a:r>
              <a:rPr lang="ru-RU" sz="28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Эколят</a:t>
            </a:r>
            <a:r>
              <a:rPr lang="ru-RU" sz="28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28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–</a:t>
            </a:r>
            <a:br>
              <a:rPr lang="ru-RU" sz="28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r>
              <a:rPr lang="ru-RU" sz="28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                                    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Молодых защитников Природы</a:t>
            </a:r>
            <a:r>
              <a:rPr lang="ru-RU" sz="28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»</a:t>
            </a:r>
            <a:r>
              <a:rPr lang="ru-RU" sz="28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endParaRPr lang="ru-RU" sz="5400" dirty="0">
              <a:latin typeface="+mn-lt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12777"/>
            <a:ext cx="2088232" cy="2981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588" y="1354680"/>
            <a:ext cx="2045999" cy="287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7841" y="4492427"/>
            <a:ext cx="2526803" cy="1874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05969" y="4238741"/>
            <a:ext cx="2674662" cy="200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2"/>
          <a:stretch/>
        </p:blipFill>
        <p:spPr bwMode="auto">
          <a:xfrm>
            <a:off x="3090491" y="4371441"/>
            <a:ext cx="2639653" cy="1874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67077"/>
            <a:ext cx="3202519" cy="2233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321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8" y="33494"/>
            <a:ext cx="9126537" cy="684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224136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00B050"/>
                </a:solidFill>
                <a:latin typeface="+mn-lt"/>
              </a:rPr>
              <a:t>    Эффективность модели воспитывающей культурной   </a:t>
            </a:r>
            <a:br>
              <a:rPr lang="ru-RU" sz="2800" b="1" dirty="0" smtClean="0">
                <a:solidFill>
                  <a:srgbClr val="00B050"/>
                </a:solidFill>
                <a:latin typeface="+mn-lt"/>
              </a:rPr>
            </a:br>
            <a:r>
              <a:rPr lang="ru-RU" sz="2800" b="1" dirty="0">
                <a:solidFill>
                  <a:srgbClr val="00B050"/>
                </a:solidFill>
                <a:latin typeface="+mn-lt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+mn-lt"/>
              </a:rPr>
              <a:t>                  среды (сравнительный анализ)</a:t>
            </a:r>
            <a:endParaRPr lang="ru-RU" sz="4000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3567" y="1628800"/>
            <a:ext cx="3897163" cy="345638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</a:rPr>
              <a:t>Недостаточное внимание уделялось формированию представлений о предметах и явлениях живой и неживой природы, основ экологической культуры.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</a:rPr>
              <a:t>Предметно-пространственная среда  слабо насыщена элементами, формирующими экологические представления детей.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2060"/>
                </a:solidFill>
              </a:rPr>
              <a:t>Отмечался низкий уровень участия в мероприятиях экологической направленности и экологической ответственности дошкольников.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ru-RU" sz="1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56543" y="1412776"/>
            <a:ext cx="4023717" cy="4536504"/>
          </a:xfrm>
        </p:spPr>
        <p:txBody>
          <a:bodyPr>
            <a:normAutofit fontScale="32500" lnSpcReduction="20000"/>
          </a:bodyPr>
          <a:lstStyle/>
          <a:p>
            <a:pPr marL="514350" indent="-514350">
              <a:buAutoNum type="arabicPeriod"/>
            </a:pPr>
            <a:endParaRPr lang="ru-RU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sz="4900" b="1" dirty="0" smtClean="0">
                <a:solidFill>
                  <a:srgbClr val="002060"/>
                </a:solidFill>
              </a:rPr>
              <a:t>Созданы необходимые условия для организации деятельности ДОУ по экологическому воспитанию.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4900" b="1" dirty="0" smtClean="0">
                <a:solidFill>
                  <a:srgbClr val="002060"/>
                </a:solidFill>
              </a:rPr>
              <a:t>Сформировано осознанно-правильное отношение к объектам и явлениям природы.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4900" b="1" dirty="0" smtClean="0">
                <a:solidFill>
                  <a:srgbClr val="002060"/>
                </a:solidFill>
              </a:rPr>
              <a:t>Расширено взаимодействие с социальными партнерами по экологическому воспитанию.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4900" b="1" dirty="0" smtClean="0">
                <a:solidFill>
                  <a:srgbClr val="002060"/>
                </a:solidFill>
              </a:rPr>
              <a:t>Наблюдается высокий уровень участия педагогов и родителей  в экологических мероприятиях: акциях, конкурсах, фестивалях, выставках.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4900" b="1" dirty="0" smtClean="0">
                <a:solidFill>
                  <a:srgbClr val="002060"/>
                </a:solidFill>
              </a:rPr>
              <a:t>Созданы уголки для проведения опытно-экспериментальной  деятельности.</a:t>
            </a:r>
          </a:p>
          <a:p>
            <a:pPr marL="514350" indent="-514350" algn="just">
              <a:buAutoNum type="arabicPeriod"/>
            </a:pPr>
            <a:endParaRPr lang="ru-RU" sz="49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34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61"/>
            <a:ext cx="9128125" cy="6844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8" y="15875"/>
            <a:ext cx="9113837" cy="4493245"/>
          </a:xfrm>
        </p:spPr>
        <p:txBody>
          <a:bodyPr>
            <a:normAutofit fontScale="90000"/>
          </a:bodyPr>
          <a:lstStyle/>
          <a:p>
            <a:pPr algn="l">
              <a:spcAft>
                <a:spcPts val="0"/>
              </a:spcAft>
            </a:pPr>
            <a:r>
              <a:rPr lang="ru-RU" sz="3600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</a:br>
            <a:r>
              <a:rPr lang="ru-RU" sz="3600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</a:br>
            <a:r>
              <a:rPr lang="ru-RU" sz="3600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   </a:t>
            </a:r>
            <a:br>
              <a:rPr lang="ru-RU" sz="3600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</a:br>
            <a:r>
              <a:rPr lang="ru-RU" sz="3600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   </a:t>
            </a:r>
            <a:br>
              <a:rPr lang="ru-RU" sz="3600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</a:br>
            <a:r>
              <a:rPr lang="ru-RU" sz="3600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</a:br>
            <a:r>
              <a:rPr lang="ru-RU" sz="3600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                             </a:t>
            </a:r>
            <a:r>
              <a:rPr lang="ru-RU" sz="3100" b="1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Всё </a:t>
            </a:r>
            <a: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хорошее в детях из детства! </a:t>
            </a:r>
            <a:r>
              <a:rPr lang="ru-RU" sz="3100" b="1" dirty="0" smtClean="0">
                <a:solidFill>
                  <a:srgbClr val="002060"/>
                </a:solidFill>
                <a:effectLst/>
                <a:latin typeface="+mn-lt"/>
                <a:ea typeface="Calibri"/>
                <a:cs typeface="Times New Roman"/>
              </a:rPr>
              <a:t>​</a:t>
            </a:r>
            <a: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/>
            </a:r>
            <a:b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</a:br>
            <a:r>
              <a:rPr lang="ru-RU" sz="3100" b="1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                                   Как </a:t>
            </a:r>
            <a: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истоки добра пробудить? </a:t>
            </a:r>
            <a:b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</a:br>
            <a:r>
              <a:rPr lang="ru-RU" sz="3100" b="1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                            Прикоснуться к </a:t>
            </a:r>
            <a: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природе всем сердцем: </a:t>
            </a:r>
            <a:r>
              <a:rPr lang="ru-RU" sz="3100" b="1" dirty="0" smtClean="0">
                <a:solidFill>
                  <a:srgbClr val="002060"/>
                </a:solidFill>
                <a:effectLst/>
                <a:latin typeface="+mn-lt"/>
                <a:ea typeface="Calibri"/>
                <a:cs typeface="Times New Roman"/>
              </a:rPr>
              <a:t>​</a:t>
            </a:r>
            <a: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/>
            </a:r>
            <a:b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</a:br>
            <a:r>
              <a:rPr lang="ru-RU" sz="3100" b="1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                                         Удивиться</a:t>
            </a:r>
            <a: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, узнать, полюбить! </a:t>
            </a:r>
            <a:r>
              <a:rPr lang="ru-RU" sz="3100" b="1" dirty="0" smtClean="0">
                <a:solidFill>
                  <a:srgbClr val="002060"/>
                </a:solidFill>
                <a:effectLst/>
                <a:latin typeface="+mn-lt"/>
                <a:ea typeface="Calibri"/>
                <a:cs typeface="Times New Roman"/>
              </a:rPr>
              <a:t>​</a:t>
            </a:r>
            <a: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/>
            </a:r>
            <a:b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</a:br>
            <a:r>
              <a:rPr lang="ru-RU" sz="3100" b="1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                                        Мы </a:t>
            </a:r>
            <a: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хотим, чтоб земля </a:t>
            </a:r>
            <a:r>
              <a:rPr lang="ru-RU" sz="3100" b="1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расцветала,</a:t>
            </a:r>
            <a: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 </a:t>
            </a:r>
            <a:r>
              <a:rPr lang="ru-RU" sz="3100" b="1" dirty="0" smtClean="0">
                <a:solidFill>
                  <a:srgbClr val="002060"/>
                </a:solidFill>
                <a:effectLst/>
                <a:latin typeface="+mn-lt"/>
                <a:ea typeface="Calibri"/>
                <a:cs typeface="Times New Roman"/>
              </a:rPr>
              <a:t>​</a:t>
            </a:r>
            <a: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/>
            </a:r>
            <a:b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</a:br>
            <a:r>
              <a:rPr lang="ru-RU" sz="3100" b="1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                                            И </a:t>
            </a:r>
            <a: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росли как цветы, малыши. </a:t>
            </a:r>
            <a:r>
              <a:rPr lang="ru-RU" sz="3100" b="1" dirty="0" smtClean="0">
                <a:solidFill>
                  <a:srgbClr val="002060"/>
                </a:solidFill>
                <a:effectLst/>
                <a:latin typeface="+mn-lt"/>
                <a:ea typeface="Calibri"/>
                <a:cs typeface="Times New Roman"/>
              </a:rPr>
              <a:t>​</a:t>
            </a:r>
            <a: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/>
            </a:r>
            <a:b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</a:br>
            <a:r>
              <a:rPr lang="ru-RU" sz="3100" b="1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                                            Чтоб </a:t>
            </a:r>
            <a: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для них экология стала </a:t>
            </a:r>
            <a:r>
              <a:rPr lang="ru-RU" sz="3100" b="1" dirty="0" smtClean="0">
                <a:solidFill>
                  <a:srgbClr val="002060"/>
                </a:solidFill>
                <a:effectLst/>
                <a:latin typeface="+mn-lt"/>
                <a:ea typeface="Calibri"/>
                <a:cs typeface="Times New Roman"/>
              </a:rPr>
              <a:t>​</a:t>
            </a:r>
            <a: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/>
            </a:r>
            <a:b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</a:br>
            <a:r>
              <a:rPr lang="ru-RU" sz="3100" b="1" dirty="0" smtClean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                                              Не </a:t>
            </a:r>
            <a: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наукой, а частью души!</a:t>
            </a:r>
            <a:r>
              <a:rPr lang="ru-RU" sz="3100" b="1" dirty="0" smtClean="0">
                <a:solidFill>
                  <a:srgbClr val="002060"/>
                </a:solidFill>
                <a:effectLst/>
                <a:latin typeface="+mn-lt"/>
                <a:ea typeface="Calibri"/>
                <a:cs typeface="Times New Roman"/>
              </a:rPr>
              <a:t>​</a:t>
            </a:r>
            <a: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/>
            </a:r>
            <a:br>
              <a:rPr lang="ru-RU" sz="3100" b="1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</a:br>
            <a:r>
              <a:rPr lang="ru-RU" sz="3100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  <a:t>​</a:t>
            </a:r>
            <a:br>
              <a:rPr lang="ru-RU" sz="3100" dirty="0">
                <a:solidFill>
                  <a:srgbClr val="002060"/>
                </a:solidFill>
                <a:latin typeface="+mn-lt"/>
                <a:ea typeface="Calibri"/>
                <a:cs typeface="Times New Roman"/>
              </a:rPr>
            </a:br>
            <a:r>
              <a:rPr lang="ru-RU" sz="8800" dirty="0" smtClean="0">
                <a:solidFill>
                  <a:srgbClr val="000000"/>
                </a:solidFill>
                <a:effectLst/>
                <a:latin typeface="Arial"/>
                <a:ea typeface="Calibri"/>
                <a:cs typeface="Times New Roman"/>
              </a:rPr>
              <a:t> </a:t>
            </a:r>
            <a:r>
              <a:rPr lang="ru-RU" dirty="0">
                <a:ea typeface="Calibri"/>
                <a:cs typeface="Times New Roman"/>
              </a:rPr>
              <a:t/>
            </a:r>
            <a:br>
              <a:rPr lang="ru-RU" dirty="0">
                <a:ea typeface="Calibri"/>
                <a:cs typeface="Times New Roman"/>
              </a:rPr>
            </a:br>
            <a:r>
              <a:rPr lang="ru-RU" dirty="0" smtClean="0">
                <a:solidFill>
                  <a:srgbClr val="000000"/>
                </a:solidFill>
              </a:rPr>
              <a:t>​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Arial"/>
              </a:rPr>
              <a:t/>
            </a:r>
            <a:br>
              <a:rPr lang="ru-RU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b="0" i="0" dirty="0" smtClean="0">
                <a:solidFill>
                  <a:srgbClr val="000000"/>
                </a:solidFill>
                <a:effectLst/>
                <a:latin typeface="Arial"/>
              </a:rPr>
              <a:t> </a:t>
            </a:r>
            <a:endParaRPr lang="ru-RU" dirty="0"/>
          </a:p>
        </p:txBody>
      </p:sp>
      <p:pic>
        <p:nvPicPr>
          <p:cNvPr id="5" name="Рисунок 4" descr="C:\Users\ab\Pictures\экскурсия в парк\IMG_20180609_100947_HDR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861048"/>
            <a:ext cx="3622043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b\Pictures\Ботанический сад\IMG_147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1" b="3992"/>
          <a:stretch/>
        </p:blipFill>
        <p:spPr bwMode="auto">
          <a:xfrm>
            <a:off x="539552" y="1844824"/>
            <a:ext cx="2736304" cy="37951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024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5875"/>
            <a:ext cx="9113837" cy="683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45" y="3501008"/>
            <a:ext cx="4200525" cy="315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B050"/>
                </a:solidFill>
              </a:rPr>
              <a:t>Экологическое воспитание (ФГОС ДО)</a:t>
            </a:r>
            <a:r>
              <a:rPr lang="ru-RU" sz="3600" dirty="0">
                <a:solidFill>
                  <a:srgbClr val="00B050"/>
                </a:solidFill>
              </a:rPr>
              <a:t>​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052736"/>
            <a:ext cx="8964488" cy="1224136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</a:t>
            </a:r>
            <a:r>
              <a:rPr lang="ru-RU" sz="2600" b="1" dirty="0" smtClean="0">
                <a:solidFill>
                  <a:srgbClr val="002060"/>
                </a:solidFill>
                <a:ea typeface="Calibri"/>
                <a:cs typeface="Times New Roman" panose="02020603050405020304" pitchFamily="18" charset="0"/>
              </a:rPr>
              <a:t>Это</a:t>
            </a:r>
            <a:r>
              <a:rPr lang="ru-RU" sz="2600" b="1" dirty="0">
                <a:solidFill>
                  <a:srgbClr val="002060"/>
                </a:solidFill>
                <a:ea typeface="Calibri"/>
                <a:cs typeface="Times New Roman" panose="02020603050405020304" pitchFamily="18" charset="0"/>
              </a:rPr>
              <a:t> непрерывный процесс развития детей, направленный </a:t>
            </a:r>
          </a:p>
          <a:p>
            <a:pPr marL="0" lvl="0" indent="0">
              <a:buNone/>
            </a:pPr>
            <a:r>
              <a:rPr lang="ru-RU" sz="2600" b="1" dirty="0">
                <a:solidFill>
                  <a:srgbClr val="002060"/>
                </a:solidFill>
                <a:ea typeface="Calibri"/>
                <a:cs typeface="Times New Roman" panose="02020603050405020304" pitchFamily="18" charset="0"/>
              </a:rPr>
              <a:t>     на формирование у них экологической культуры, которая  </a:t>
            </a:r>
          </a:p>
          <a:p>
            <a:pPr marL="0" lvl="0" indent="0">
              <a:buNone/>
            </a:pPr>
            <a:r>
              <a:rPr lang="ru-RU" sz="2600" b="1" dirty="0">
                <a:solidFill>
                  <a:srgbClr val="002060"/>
                </a:solidFill>
                <a:ea typeface="Calibri"/>
                <a:cs typeface="Times New Roman" panose="02020603050405020304" pitchFamily="18" charset="0"/>
              </a:rPr>
              <a:t>                                </a:t>
            </a:r>
            <a:r>
              <a:rPr lang="ru-RU" sz="2600" b="1" dirty="0" smtClean="0">
                <a:solidFill>
                  <a:srgbClr val="002060"/>
                </a:solidFill>
                <a:ea typeface="Calibri"/>
                <a:cs typeface="Times New Roman" panose="02020603050405020304" pitchFamily="18" charset="0"/>
              </a:rPr>
              <a:t>выражается </a:t>
            </a:r>
            <a:r>
              <a:rPr lang="ru-RU" sz="2600" b="1" dirty="0">
                <a:solidFill>
                  <a:srgbClr val="002060"/>
                </a:solidFill>
                <a:ea typeface="Calibri"/>
                <a:cs typeface="Times New Roman" panose="02020603050405020304" pitchFamily="18" charset="0"/>
              </a:rPr>
              <a:t>в наличии: ​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132856"/>
            <a:ext cx="8892480" cy="4725144"/>
          </a:xfrm>
        </p:spPr>
        <p:txBody>
          <a:bodyPr>
            <a:normAutofit fontScale="92500" lnSpcReduction="20000"/>
          </a:bodyPr>
          <a:lstStyle/>
          <a:p>
            <a:pPr lvl="0" fontAlgn="base">
              <a:buFont typeface="Wingdings" panose="05000000000000000000" pitchFamily="2" charset="2"/>
              <a:buChar char="v"/>
            </a:pPr>
            <a:endParaRPr lang="ru-RU" sz="2400" b="1" i="1" dirty="0" smtClean="0">
              <a:solidFill>
                <a:srgbClr val="002060"/>
              </a:solidFill>
              <a:latin typeface="Arial Narrow"/>
            </a:endParaRPr>
          </a:p>
          <a:p>
            <a:pPr lvl="0" fontAlgn="base"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rgbClr val="002060"/>
                </a:solidFill>
                <a:latin typeface="Arial Narrow"/>
              </a:rPr>
              <a:t>устойчивых </a:t>
            </a:r>
            <a:r>
              <a:rPr lang="ru-RU" sz="2400" b="1" i="1" dirty="0">
                <a:solidFill>
                  <a:srgbClr val="002060"/>
                </a:solidFill>
                <a:latin typeface="Arial Narrow"/>
              </a:rPr>
              <a:t>знаний о природе и существующих в ней взаимосвязей;</a:t>
            </a:r>
            <a:r>
              <a:rPr lang="en-US" sz="2400" dirty="0">
                <a:solidFill>
                  <a:srgbClr val="002060"/>
                </a:solidFill>
                <a:latin typeface="Arial Narrow"/>
              </a:rPr>
              <a:t>​</a:t>
            </a:r>
            <a:endParaRPr lang="en-US" sz="2400" dirty="0">
              <a:solidFill>
                <a:srgbClr val="002060"/>
              </a:solidFill>
            </a:endParaRPr>
          </a:p>
          <a:p>
            <a:pPr lvl="0" fontAlgn="base">
              <a:buFont typeface="Wingdings" panose="05000000000000000000" pitchFamily="2" charset="2"/>
              <a:buChar char="v"/>
            </a:pPr>
            <a:r>
              <a:rPr lang="ru-RU" sz="2400" b="1" i="1" dirty="0">
                <a:solidFill>
                  <a:srgbClr val="002060"/>
                </a:solidFill>
                <a:latin typeface="Arial Narrow"/>
              </a:rPr>
              <a:t>бережного отношения к природе;</a:t>
            </a:r>
            <a:r>
              <a:rPr lang="en-US" sz="2400" dirty="0">
                <a:solidFill>
                  <a:srgbClr val="002060"/>
                </a:solidFill>
                <a:latin typeface="Arial Narrow"/>
              </a:rPr>
              <a:t>​</a:t>
            </a:r>
            <a:endParaRPr lang="en-US" sz="2400" dirty="0">
              <a:solidFill>
                <a:srgbClr val="002060"/>
              </a:solidFill>
            </a:endParaRPr>
          </a:p>
          <a:p>
            <a:pPr lvl="0" fontAlgn="base">
              <a:buFont typeface="Wingdings" panose="05000000000000000000" pitchFamily="2" charset="2"/>
              <a:buChar char="v"/>
            </a:pPr>
            <a:r>
              <a:rPr lang="ru-RU" sz="2400" b="1" i="1" dirty="0">
                <a:solidFill>
                  <a:srgbClr val="002060"/>
                </a:solidFill>
                <a:latin typeface="Arial Narrow"/>
              </a:rPr>
              <a:t>экологически ценных установок, поведенческих умений;</a:t>
            </a:r>
            <a:r>
              <a:rPr lang="en-US" sz="2400" dirty="0">
                <a:solidFill>
                  <a:srgbClr val="002060"/>
                </a:solidFill>
                <a:latin typeface="Arial Narrow"/>
              </a:rPr>
              <a:t>​</a:t>
            </a:r>
            <a:endParaRPr lang="en-US" sz="2400" dirty="0">
              <a:solidFill>
                <a:srgbClr val="002060"/>
              </a:solidFill>
            </a:endParaRPr>
          </a:p>
          <a:p>
            <a:pPr lvl="0" fontAlgn="base">
              <a:buFont typeface="Wingdings" panose="05000000000000000000" pitchFamily="2" charset="2"/>
              <a:buChar char="v"/>
            </a:pPr>
            <a:r>
              <a:rPr lang="ru-RU" sz="2400" b="1" i="1" dirty="0">
                <a:solidFill>
                  <a:srgbClr val="002060"/>
                </a:solidFill>
                <a:latin typeface="Arial Narrow"/>
              </a:rPr>
              <a:t>эмоциональной отзывчивости к живой природе;</a:t>
            </a:r>
            <a:r>
              <a:rPr lang="en-US" sz="2400" dirty="0">
                <a:solidFill>
                  <a:srgbClr val="002060"/>
                </a:solidFill>
                <a:latin typeface="Arial Narrow"/>
              </a:rPr>
              <a:t>​</a:t>
            </a:r>
            <a:endParaRPr lang="en-US" sz="2400" dirty="0">
              <a:solidFill>
                <a:srgbClr val="002060"/>
              </a:solidFill>
            </a:endParaRPr>
          </a:p>
          <a:p>
            <a:pPr lvl="0" fontAlgn="base">
              <a:buFont typeface="Wingdings" panose="05000000000000000000" pitchFamily="2" charset="2"/>
              <a:buChar char="v"/>
            </a:pPr>
            <a:r>
              <a:rPr lang="ru-RU" sz="2400" b="1" i="1" dirty="0">
                <a:solidFill>
                  <a:srgbClr val="002060"/>
                </a:solidFill>
                <a:latin typeface="Arial Narrow"/>
              </a:rPr>
              <a:t>положительных </a:t>
            </a:r>
            <a:r>
              <a:rPr lang="ru-RU" sz="2400" b="1" i="1" dirty="0" smtClean="0">
                <a:solidFill>
                  <a:srgbClr val="002060"/>
                </a:solidFill>
                <a:latin typeface="Arial Narrow"/>
              </a:rPr>
              <a:t>эстетических </a:t>
            </a:r>
          </a:p>
          <a:p>
            <a:pPr marL="0" lvl="0" indent="0" fontAlgn="base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Arial Narrow"/>
              </a:rPr>
              <a:t>     ощущений </a:t>
            </a:r>
            <a:r>
              <a:rPr lang="ru-RU" sz="2400" b="1" i="1" dirty="0">
                <a:solidFill>
                  <a:srgbClr val="002060"/>
                </a:solidFill>
                <a:latin typeface="Arial Narrow"/>
              </a:rPr>
              <a:t>от любования природой;</a:t>
            </a:r>
            <a:r>
              <a:rPr lang="en-US" sz="2400" dirty="0">
                <a:solidFill>
                  <a:srgbClr val="002060"/>
                </a:solidFill>
                <a:latin typeface="Arial Narrow"/>
              </a:rPr>
              <a:t>​</a:t>
            </a:r>
            <a:endParaRPr lang="en-US" sz="2400" dirty="0">
              <a:solidFill>
                <a:srgbClr val="002060"/>
              </a:solidFill>
            </a:endParaRPr>
          </a:p>
          <a:p>
            <a:pPr lvl="0" fontAlgn="base">
              <a:buFont typeface="Wingdings" panose="05000000000000000000" pitchFamily="2" charset="2"/>
              <a:buChar char="v"/>
            </a:pPr>
            <a:r>
              <a:rPr lang="ru-RU" sz="2400" b="1" i="1" dirty="0">
                <a:solidFill>
                  <a:srgbClr val="002060"/>
                </a:solidFill>
                <a:latin typeface="Arial Narrow"/>
              </a:rPr>
              <a:t>умений познавать особенности </a:t>
            </a:r>
            <a:r>
              <a:rPr lang="en-US" sz="2400" dirty="0">
                <a:solidFill>
                  <a:srgbClr val="002060"/>
                </a:solidFill>
                <a:latin typeface="Arial Narrow"/>
              </a:rPr>
              <a:t>​</a:t>
            </a:r>
            <a:endParaRPr lang="en-US" sz="2400" dirty="0">
              <a:solidFill>
                <a:srgbClr val="002060"/>
              </a:solidFill>
            </a:endParaRPr>
          </a:p>
          <a:p>
            <a:pPr lvl="0" fontAlgn="base">
              <a:buFont typeface="Wingdings" panose="05000000000000000000" pitchFamily="2" charset="2"/>
              <a:buChar char="v"/>
            </a:pPr>
            <a:r>
              <a:rPr lang="ru-RU" sz="2400" b="1" i="1" dirty="0">
                <a:solidFill>
                  <a:srgbClr val="002060"/>
                </a:solidFill>
                <a:latin typeface="Arial Narrow"/>
              </a:rPr>
              <a:t>окружающего мира.</a:t>
            </a:r>
            <a:r>
              <a:rPr lang="en-US" sz="2400" dirty="0">
                <a:solidFill>
                  <a:srgbClr val="002060"/>
                </a:solidFill>
                <a:latin typeface="Arial Narrow"/>
              </a:rPr>
              <a:t>​</a:t>
            </a:r>
            <a:endParaRPr lang="en-US" sz="2000" dirty="0">
              <a:solidFill>
                <a:srgbClr val="002060"/>
              </a:solidFill>
              <a:latin typeface="Segoe UI"/>
            </a:endParaRPr>
          </a:p>
          <a:p>
            <a:pPr marL="0" lvl="0" indent="0" fontAlgn="base">
              <a:buNone/>
            </a:pPr>
            <a:r>
              <a:rPr lang="ru-RU" sz="2400" dirty="0">
                <a:solidFill>
                  <a:srgbClr val="002060"/>
                </a:solidFill>
                <a:latin typeface="Arial Narrow"/>
              </a:rPr>
              <a:t>​</a:t>
            </a:r>
            <a:endParaRPr lang="ru-RU" sz="2400" dirty="0">
              <a:solidFill>
                <a:srgbClr val="002060"/>
              </a:solidFill>
              <a:latin typeface="Segoe UI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502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-19580"/>
            <a:ext cx="9144000" cy="687758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332657"/>
            <a:ext cx="8496944" cy="618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84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5875"/>
            <a:ext cx="9113837" cy="683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8568952" cy="1296144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00B050"/>
                </a:solidFill>
              </a:rPr>
              <a:t>Основные принципы формирования экологической  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>
                <a:solidFill>
                  <a:srgbClr val="00B050"/>
                </a:solidFill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</a:rPr>
              <a:t>        культуры у детей дошкольного возраста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628800"/>
            <a:ext cx="8208912" cy="4752528"/>
          </a:xfrm>
        </p:spPr>
        <p:txBody>
          <a:bodyPr/>
          <a:lstStyle/>
          <a:p>
            <a:pPr marL="342900" lvl="0" indent="-342900" algn="l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Принцип организации личностно-ориентированного взаимодействия с учетом индивидуальных возможностей.</a:t>
            </a:r>
          </a:p>
          <a:p>
            <a:pPr marL="342900" lvl="0" indent="-342900" algn="l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Принцип системности.</a:t>
            </a:r>
          </a:p>
          <a:p>
            <a:pPr marL="342900" lvl="0" indent="-342900" algn="l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Принцип сезонности.</a:t>
            </a:r>
          </a:p>
          <a:p>
            <a:pPr marL="342900" lvl="0" indent="-342900" algn="l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Принцип возрастной адресованности.</a:t>
            </a:r>
          </a:p>
          <a:p>
            <a:pPr marL="342900" lvl="0" indent="-342900" algn="l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Принцип коллективизма.</a:t>
            </a:r>
          </a:p>
          <a:p>
            <a:pPr marL="342900" lvl="0" indent="-342900" algn="l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Принцип интеграции.</a:t>
            </a:r>
          </a:p>
          <a:p>
            <a:pPr marL="342900" lvl="0" indent="-342900" algn="l"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Принцип преемственности взаимодействия с ребенком в условиях детского сада и семьи.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546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6" y="0"/>
            <a:ext cx="9113837" cy="683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224136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6600"/>
                </a:solidFill>
                <a:latin typeface="+mn-lt"/>
              </a:rPr>
              <a:t>Экологическое образование </a:t>
            </a:r>
            <a:r>
              <a:rPr lang="ru-RU" sz="3200" b="1" dirty="0" smtClean="0">
                <a:solidFill>
                  <a:srgbClr val="006600"/>
                </a:solidFill>
                <a:latin typeface="+mn-lt"/>
              </a:rPr>
              <a:t>дошкольников</a:t>
            </a:r>
            <a:endParaRPr lang="ru-RU" sz="24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147248" cy="504056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       Реализуется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через различные виды деятельности:</a:t>
            </a:r>
            <a:r>
              <a:rPr lang="ru-RU" b="1" dirty="0">
                <a:solidFill>
                  <a:srgbClr val="002060"/>
                </a:solidFill>
                <a:ea typeface="Calibri"/>
                <a:cs typeface="Times New Roman"/>
              </a:rPr>
              <a:t>​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700808"/>
            <a:ext cx="8820472" cy="2304256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002060"/>
                </a:solidFill>
                <a:ea typeface="Calibri"/>
                <a:cs typeface="Times New Roman"/>
              </a:rPr>
              <a:t>познавательные занятия; беседы; наблюдения; эксперименты </a:t>
            </a:r>
            <a:r>
              <a:rPr lang="ru-RU" sz="2200" b="1" dirty="0">
                <a:solidFill>
                  <a:srgbClr val="002060"/>
                </a:solidFill>
                <a:ea typeface="Calibri"/>
                <a:cs typeface="Times New Roman"/>
              </a:rPr>
              <a:t>и </a:t>
            </a:r>
            <a:r>
              <a:rPr lang="ru-RU" sz="2200" b="1" dirty="0" smtClean="0">
                <a:solidFill>
                  <a:srgbClr val="002060"/>
                </a:solidFill>
                <a:ea typeface="Calibri"/>
                <a:cs typeface="Times New Roman"/>
              </a:rPr>
              <a:t>опыты; игры; труд; знакомство </a:t>
            </a:r>
            <a:r>
              <a:rPr lang="ru-RU" sz="2200" b="1" dirty="0">
                <a:solidFill>
                  <a:srgbClr val="002060"/>
                </a:solidFill>
                <a:ea typeface="Calibri"/>
                <a:cs typeface="Times New Roman"/>
              </a:rPr>
              <a:t>с </a:t>
            </a:r>
            <a:r>
              <a:rPr lang="ru-RU" sz="2200" b="1" dirty="0" smtClean="0">
                <a:solidFill>
                  <a:srgbClr val="002060"/>
                </a:solidFill>
                <a:ea typeface="Calibri"/>
                <a:cs typeface="Times New Roman"/>
              </a:rPr>
              <a:t>природоведческой литературой: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002060"/>
                </a:solidFill>
                <a:ea typeface="Calibri"/>
                <a:cs typeface="Times New Roman"/>
              </a:rPr>
              <a:t>детской художественной литературой</a:t>
            </a:r>
            <a:r>
              <a:rPr lang="ru-RU" sz="2200" b="1" dirty="0">
                <a:solidFill>
                  <a:srgbClr val="002060"/>
                </a:solidFill>
                <a:ea typeface="Calibri"/>
                <a:cs typeface="Times New Roman"/>
              </a:rPr>
              <a:t> природоведческого </a:t>
            </a:r>
            <a:r>
              <a:rPr lang="ru-RU" sz="2200" b="1" dirty="0" smtClean="0">
                <a:solidFill>
                  <a:srgbClr val="002060"/>
                </a:solidFill>
                <a:ea typeface="Calibri"/>
                <a:cs typeface="Times New Roman"/>
              </a:rPr>
              <a:t>содержа-ния</a:t>
            </a:r>
            <a:r>
              <a:rPr lang="ru-RU" sz="2200" b="1" dirty="0">
                <a:solidFill>
                  <a:srgbClr val="002060"/>
                </a:solidFill>
                <a:ea typeface="Calibri"/>
                <a:cs typeface="Times New Roman"/>
              </a:rPr>
              <a:t>, детские экологические журналы, энциклопедии и т.д</a:t>
            </a:r>
            <a:r>
              <a:rPr lang="ru-RU" sz="2200" b="1" dirty="0" smtClean="0">
                <a:solidFill>
                  <a:srgbClr val="002060"/>
                </a:solidFill>
                <a:ea typeface="Calibri"/>
                <a:cs typeface="Times New Roman"/>
              </a:rPr>
              <a:t>.; ​художест-</a:t>
            </a:r>
            <a:endParaRPr lang="ru-RU" sz="22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200" b="1" dirty="0" smtClean="0">
                <a:solidFill>
                  <a:srgbClr val="002060"/>
                </a:solidFill>
                <a:ea typeface="Calibri"/>
                <a:cs typeface="Times New Roman"/>
              </a:rPr>
              <a:t>венно-эстетическая </a:t>
            </a:r>
            <a:r>
              <a:rPr lang="ru-RU" sz="2200" b="1" dirty="0">
                <a:solidFill>
                  <a:srgbClr val="002060"/>
                </a:solidFill>
                <a:ea typeface="Calibri"/>
                <a:cs typeface="Times New Roman"/>
              </a:rPr>
              <a:t>практика: музыкальная, изобразительная</a:t>
            </a:r>
            <a:r>
              <a:rPr lang="ru-RU" sz="2200" b="1" dirty="0" smtClean="0">
                <a:solidFill>
                  <a:srgbClr val="002060"/>
                </a:solidFill>
                <a:ea typeface="Calibri"/>
                <a:cs typeface="Times New Roman"/>
              </a:rPr>
              <a:t>​; заня-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2200" b="1" dirty="0" err="1" smtClean="0">
                <a:solidFill>
                  <a:srgbClr val="002060"/>
                </a:solidFill>
                <a:ea typeface="Calibri"/>
                <a:cs typeface="Times New Roman"/>
              </a:rPr>
              <a:t>тия</a:t>
            </a:r>
            <a:r>
              <a:rPr lang="ru-RU" sz="2200" b="1" dirty="0" smtClean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ru-RU" sz="2200" b="1" dirty="0">
                <a:solidFill>
                  <a:srgbClr val="002060"/>
                </a:solidFill>
                <a:ea typeface="Calibri"/>
                <a:cs typeface="Times New Roman"/>
              </a:rPr>
              <a:t>физкультурой и спортом.​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23" y="3982056"/>
            <a:ext cx="2592288" cy="2119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370" y="3501008"/>
            <a:ext cx="2876068" cy="2460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820598"/>
            <a:ext cx="2545659" cy="2442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154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670" y="-6642"/>
            <a:ext cx="9132887" cy="684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864096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00B050"/>
                </a:solidFill>
                <a:latin typeface="+mn-lt"/>
              </a:rPr>
              <a:t>           </a:t>
            </a:r>
            <a:r>
              <a:rPr lang="ru-RU" sz="2400" b="1" dirty="0" smtClean="0">
                <a:solidFill>
                  <a:srgbClr val="00B050"/>
                </a:solidFill>
                <a:latin typeface="+mn-lt"/>
              </a:rPr>
              <a:t>Распространение педагогического опыта в ДОУ </a:t>
            </a:r>
            <a:br>
              <a:rPr lang="ru-RU" sz="2400" b="1" dirty="0" smtClean="0">
                <a:solidFill>
                  <a:srgbClr val="00B050"/>
                </a:solidFill>
                <a:latin typeface="+mn-lt"/>
              </a:rPr>
            </a:br>
            <a:r>
              <a:rPr lang="ru-RU" sz="2400" b="1" dirty="0">
                <a:solidFill>
                  <a:srgbClr val="00B050"/>
                </a:solidFill>
                <a:latin typeface="+mn-lt"/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latin typeface="+mn-lt"/>
              </a:rPr>
              <a:t>                            по экологическому воспитанию</a:t>
            </a:r>
            <a:endParaRPr lang="ru-RU" sz="2400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1124744"/>
            <a:ext cx="8435280" cy="2088232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Мастер-класс для педагогов «Игры с песком»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Мастер-класс для педагогов «Развитие творческой активности детей раннего возраста средствами художественно-эстетической деятельности»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Использование ИКТ в работе с детьми.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Участие в городском конкурсе «Солнечный лучик»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Открытое занятие для педагогов «Ягоды рябины для птичек»</a:t>
            </a:r>
          </a:p>
          <a:p>
            <a:pPr>
              <a:buFont typeface="Wingdings" panose="05000000000000000000" pitchFamily="2" charset="2"/>
              <a:buChar char="v"/>
            </a:pPr>
            <a:endParaRPr lang="ru-RU" dirty="0"/>
          </a:p>
        </p:txBody>
      </p:sp>
      <p:pic>
        <p:nvPicPr>
          <p:cNvPr id="11267" name="Picture 3" descr="F:\Диплом песок\detsad-682968-1606552965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/>
          <a:stretch/>
        </p:blipFill>
        <p:spPr bwMode="auto">
          <a:xfrm>
            <a:off x="323528" y="3414704"/>
            <a:ext cx="3021400" cy="2433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ab\Documents\Участие в  конкурсе Солнечный лучик фото\Слайд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9" t="24490" r="6392" b="7794"/>
          <a:stretch/>
        </p:blipFill>
        <p:spPr bwMode="auto">
          <a:xfrm>
            <a:off x="4328548" y="3169143"/>
            <a:ext cx="2880320" cy="168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59"/>
          <a:stretch/>
        </p:blipFill>
        <p:spPr bwMode="auto">
          <a:xfrm>
            <a:off x="2699792" y="4581128"/>
            <a:ext cx="2685399" cy="180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 descr="C:\Users\ab\Documents\Использование ИКТ в работе с детьми\Слайд5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54" t="25212" r="2364" b="22424"/>
          <a:stretch/>
        </p:blipFill>
        <p:spPr bwMode="auto">
          <a:xfrm>
            <a:off x="6064278" y="4525641"/>
            <a:ext cx="2518331" cy="191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461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9525"/>
            <a:ext cx="9126537" cy="684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864096"/>
          </a:xfrm>
        </p:spPr>
        <p:txBody>
          <a:bodyPr>
            <a:noAutofit/>
          </a:bodyPr>
          <a:lstStyle/>
          <a:p>
            <a:r>
              <a:rPr lang="ru-RU" sz="3600" b="1" i="0" u="none" strike="noStrike" dirty="0" smtClean="0">
                <a:solidFill>
                  <a:srgbClr val="00B050"/>
                </a:solidFill>
                <a:effectLst/>
                <a:latin typeface="+mn-lt"/>
              </a:rPr>
              <a:t>Экологическое  просвещение родителей</a:t>
            </a:r>
            <a:r>
              <a:rPr lang="ru-RU" sz="3600" b="0" i="0" dirty="0" smtClean="0">
                <a:solidFill>
                  <a:srgbClr val="00B050"/>
                </a:solidFill>
                <a:effectLst/>
                <a:latin typeface="+mn-lt"/>
              </a:rPr>
              <a:t>​</a:t>
            </a:r>
            <a:endParaRPr lang="ru-RU" sz="3600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980729"/>
            <a:ext cx="8748464" cy="3528391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2060"/>
                </a:solidFill>
                <a:ea typeface="Times New Roman"/>
                <a:cs typeface="Arial"/>
              </a:rPr>
              <a:t>Ф</a:t>
            </a:r>
            <a:r>
              <a:rPr lang="ru-RU" b="1" dirty="0" smtClean="0">
                <a:solidFill>
                  <a:srgbClr val="002060"/>
                </a:solidFill>
                <a:ea typeface="Calibri"/>
                <a:cs typeface="Arial"/>
              </a:rPr>
              <a:t>ормы </a:t>
            </a:r>
            <a:r>
              <a:rPr lang="ru-RU" b="1" dirty="0">
                <a:solidFill>
                  <a:srgbClr val="002060"/>
                </a:solidFill>
                <a:ea typeface="Calibri"/>
                <a:cs typeface="Arial"/>
              </a:rPr>
              <a:t>взаимодействия с семьями воспитанников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Arial"/>
              </a:rPr>
              <a:t>:</a:t>
            </a:r>
            <a:r>
              <a:rPr lang="ru-RU" sz="2400" dirty="0" smtClean="0">
                <a:solidFill>
                  <a:srgbClr val="002060"/>
                </a:solidFill>
                <a:ea typeface="Calibri"/>
                <a:cs typeface="Arial"/>
              </a:rPr>
              <a:t>​</a:t>
            </a:r>
            <a:endParaRPr lang="ru-RU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  <a:ea typeface="Calibri"/>
                <a:cs typeface="Arial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a typeface="Calibri"/>
                <a:cs typeface="Arial"/>
              </a:rPr>
              <a:t>совместные проекты;</a:t>
            </a:r>
            <a:r>
              <a:rPr lang="en-US" sz="2400" dirty="0" smtClean="0">
                <a:solidFill>
                  <a:srgbClr val="002060"/>
                </a:solidFill>
                <a:ea typeface="Calibri"/>
                <a:cs typeface="Arial"/>
              </a:rPr>
              <a:t>​</a:t>
            </a:r>
            <a:r>
              <a:rPr lang="ru-RU" sz="2400" dirty="0" smtClean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ea typeface="Calibri"/>
                <a:cs typeface="Arial"/>
              </a:rPr>
              <a:t>конкурсы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Arial"/>
              </a:rPr>
              <a:t>;</a:t>
            </a:r>
            <a:r>
              <a:rPr lang="en-US" sz="2400" dirty="0">
                <a:solidFill>
                  <a:srgbClr val="002060"/>
                </a:solidFill>
                <a:ea typeface="Calibri"/>
                <a:cs typeface="Arial"/>
              </a:rPr>
              <a:t>​</a:t>
            </a:r>
            <a:r>
              <a:rPr lang="ru-RU" sz="2400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endParaRPr lang="ru-RU" sz="2400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ea typeface="Calibri"/>
                <a:cs typeface="Arial"/>
              </a:rPr>
              <a:t>семейные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Arial"/>
              </a:rPr>
              <a:t>встречи;</a:t>
            </a:r>
            <a:r>
              <a:rPr lang="en-US" sz="2400" dirty="0" smtClean="0">
                <a:solidFill>
                  <a:srgbClr val="002060"/>
                </a:solidFill>
                <a:ea typeface="Calibri"/>
                <a:cs typeface="Arial"/>
              </a:rPr>
              <a:t>​</a:t>
            </a:r>
            <a:endParaRPr lang="ru-RU" sz="2400" dirty="0" smtClean="0">
              <a:solidFill>
                <a:srgbClr val="002060"/>
              </a:solidFill>
              <a:ea typeface="Calibri"/>
              <a:cs typeface="Arial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ea typeface="Calibri"/>
                <a:cs typeface="Arial"/>
              </a:rPr>
              <a:t>выставки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Arial"/>
              </a:rPr>
              <a:t>детских работ;</a:t>
            </a:r>
            <a:r>
              <a:rPr lang="en-US" sz="2400" dirty="0">
                <a:solidFill>
                  <a:srgbClr val="002060"/>
                </a:solidFill>
                <a:ea typeface="Calibri"/>
                <a:cs typeface="Arial"/>
              </a:rPr>
              <a:t>​</a:t>
            </a:r>
            <a:r>
              <a:rPr lang="ru-RU" sz="2400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endParaRPr lang="ru-RU" sz="2400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ea typeface="Calibri"/>
                <a:cs typeface="Arial"/>
              </a:rPr>
              <a:t>консультации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Arial"/>
              </a:rPr>
              <a:t>;</a:t>
            </a:r>
            <a:r>
              <a:rPr lang="en-US" sz="2400" dirty="0">
                <a:solidFill>
                  <a:srgbClr val="002060"/>
                </a:solidFill>
                <a:ea typeface="Calibri"/>
                <a:cs typeface="Arial"/>
              </a:rPr>
              <a:t>​</a:t>
            </a:r>
            <a:r>
              <a:rPr lang="ru-RU" sz="2400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endParaRPr lang="ru-RU" sz="2400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ea typeface="Calibri"/>
                <a:cs typeface="Arial"/>
              </a:rPr>
              <a:t>п</a:t>
            </a:r>
            <a:r>
              <a:rPr lang="ru-RU" sz="2400" b="1" dirty="0" smtClean="0">
                <a:solidFill>
                  <a:srgbClr val="002060"/>
                </a:solidFill>
                <a:ea typeface="Calibri"/>
                <a:cs typeface="Arial"/>
              </a:rPr>
              <a:t>раздники;</a:t>
            </a:r>
            <a:r>
              <a:rPr lang="en-US" sz="2400" dirty="0" smtClean="0">
                <a:solidFill>
                  <a:srgbClr val="002060"/>
                </a:solidFill>
                <a:ea typeface="Calibri"/>
                <a:cs typeface="Arial"/>
              </a:rPr>
              <a:t>​</a:t>
            </a:r>
            <a:r>
              <a:rPr lang="ru-RU" sz="2400" dirty="0" smtClean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  <a:ea typeface="Calibri"/>
                <a:cs typeface="Arial"/>
              </a:rPr>
              <a:t>экологические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Arial"/>
              </a:rPr>
              <a:t>акции</a:t>
            </a:r>
            <a:r>
              <a:rPr lang="en-US" sz="2400" dirty="0" smtClean="0">
                <a:solidFill>
                  <a:srgbClr val="002060"/>
                </a:solidFill>
                <a:ea typeface="Calibri"/>
                <a:cs typeface="Arial"/>
              </a:rPr>
              <a:t>​</a:t>
            </a:r>
            <a:r>
              <a:rPr lang="ru-RU" sz="2400" dirty="0" smtClean="0">
                <a:solidFill>
                  <a:srgbClr val="002060"/>
                </a:solidFill>
                <a:ea typeface="Calibri"/>
                <a:cs typeface="Times New Roman"/>
              </a:rPr>
              <a:t>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6" name="Picture 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121770"/>
            <a:ext cx="3291830" cy="2246630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7" name="Picture 6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53" r="13367" b="8456"/>
          <a:stretch/>
        </p:blipFill>
        <p:spPr bwMode="auto">
          <a:xfrm>
            <a:off x="2123728" y="4368365"/>
            <a:ext cx="2948558" cy="200003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441" y="1451518"/>
            <a:ext cx="3272225" cy="2453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505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9525"/>
            <a:ext cx="9132887" cy="684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576064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>
                <a:solidFill>
                  <a:srgbClr val="00B050"/>
                </a:solidFill>
                <a:latin typeface="+mn-lt"/>
              </a:rPr>
              <a:t> </a:t>
            </a:r>
            <a:r>
              <a:rPr lang="ru-RU" sz="3200" b="1" dirty="0" smtClean="0">
                <a:solidFill>
                  <a:srgbClr val="00B050"/>
                </a:solidFill>
                <a:latin typeface="+mn-lt"/>
              </a:rPr>
              <a:t>   </a:t>
            </a:r>
            <a:r>
              <a:rPr lang="ru-RU" sz="3100" b="1" dirty="0" smtClean="0">
                <a:solidFill>
                  <a:srgbClr val="00B050"/>
                </a:solidFill>
                <a:latin typeface="+mn-lt"/>
              </a:rPr>
              <a:t>Экологизация предметно-пространственной среды    </a:t>
            </a:r>
            <a:r>
              <a:rPr lang="ru-RU" sz="3200" b="1" dirty="0" smtClean="0">
                <a:solidFill>
                  <a:srgbClr val="00B050"/>
                </a:solidFill>
                <a:latin typeface="+mn-lt"/>
              </a:rPr>
              <a:t/>
            </a:r>
            <a:br>
              <a:rPr lang="ru-RU" sz="3200" b="1" dirty="0" smtClean="0">
                <a:solidFill>
                  <a:srgbClr val="00B050"/>
                </a:solidFill>
                <a:latin typeface="+mn-lt"/>
              </a:rPr>
            </a:br>
            <a:r>
              <a:rPr lang="ru-RU" sz="3200" b="1" dirty="0">
                <a:solidFill>
                  <a:srgbClr val="00B050"/>
                </a:solidFill>
                <a:latin typeface="+mn-lt"/>
              </a:rPr>
              <a:t> </a:t>
            </a:r>
            <a:r>
              <a:rPr lang="ru-RU" sz="3200" b="1" dirty="0" smtClean="0">
                <a:solidFill>
                  <a:srgbClr val="00B050"/>
                </a:solidFill>
                <a:latin typeface="+mn-lt"/>
              </a:rPr>
              <a:t>               </a:t>
            </a:r>
            <a:endParaRPr lang="ru-RU" sz="3200" b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908721"/>
            <a:ext cx="8742114" cy="720079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2000" b="1" dirty="0">
                <a:solidFill>
                  <a:srgbClr val="002060"/>
                </a:solidFill>
              </a:rPr>
              <a:t>Внесение в пространственную </a:t>
            </a:r>
            <a:r>
              <a:rPr lang="ru-RU" sz="2000" b="1" dirty="0" smtClean="0">
                <a:solidFill>
                  <a:srgbClr val="002060"/>
                </a:solidFill>
              </a:rPr>
              <a:t>среду элементов, способствующих </a:t>
            </a:r>
            <a:r>
              <a:rPr lang="ru-RU" sz="2000" b="1" dirty="0">
                <a:solidFill>
                  <a:srgbClr val="002060"/>
                </a:solidFill>
              </a:rPr>
              <a:t>формированию </a:t>
            </a:r>
            <a:r>
              <a:rPr lang="ru-RU" sz="2000" b="1" dirty="0" smtClean="0">
                <a:solidFill>
                  <a:srgbClr val="002060"/>
                </a:solidFill>
              </a:rPr>
              <a:t>экологических представлений дошкольника </a:t>
            </a:r>
            <a:r>
              <a:rPr lang="ru-RU" sz="2000" b="1" dirty="0">
                <a:solidFill>
                  <a:srgbClr val="002060"/>
                </a:solidFill>
              </a:rPr>
              <a:t>и воспитанию экологической культуры</a:t>
            </a:r>
            <a:r>
              <a:rPr lang="en-US" sz="2000" dirty="0" smtClean="0">
                <a:solidFill>
                  <a:srgbClr val="002060"/>
                </a:solidFill>
              </a:rPr>
              <a:t>​</a:t>
            </a:r>
            <a:r>
              <a:rPr lang="ru-RU" sz="2000" dirty="0" smtClean="0">
                <a:solidFill>
                  <a:srgbClr val="002060"/>
                </a:solidFill>
              </a:rPr>
              <a:t>:</a:t>
            </a:r>
            <a:endParaRPr lang="en-US" sz="2000" dirty="0">
              <a:solidFill>
                <a:srgbClr val="002060"/>
              </a:solidFill>
            </a:endParaRPr>
          </a:p>
          <a:p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916832"/>
            <a:ext cx="8363272" cy="453650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Приемные;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Уголки природы в группах;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Мини-музеи;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Мини-лаборатории;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Огород (по сезонам: на улице или на окне зимой);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Цветники и клумбы;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Экологическая тропа;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Бассейн.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F:\УЧАСТКИ фото КОНКУРС\зеленая аптека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14"/>
          <a:stretch/>
        </p:blipFill>
        <p:spPr bwMode="auto">
          <a:xfrm>
            <a:off x="467544" y="4980027"/>
            <a:ext cx="2163361" cy="1473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770207"/>
            <a:ext cx="2238157" cy="1759843"/>
          </a:xfrm>
          <a:prstGeom prst="rect">
            <a:avLst/>
          </a:prstGeom>
          <a:noFill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390" y="4445186"/>
            <a:ext cx="1620858" cy="1944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792424"/>
            <a:ext cx="1742064" cy="2597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615715"/>
            <a:ext cx="2452388" cy="18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4"/>
          <a:stretch/>
        </p:blipFill>
        <p:spPr bwMode="auto">
          <a:xfrm>
            <a:off x="4528221" y="3991759"/>
            <a:ext cx="2298885" cy="219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653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9525"/>
            <a:ext cx="9132887" cy="684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363272" cy="64807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Творческие работы воспитанников</a:t>
            </a:r>
            <a:br>
              <a:rPr lang="ru-RU" sz="3600" b="1" dirty="0" smtClean="0">
                <a:solidFill>
                  <a:srgbClr val="00B050"/>
                </a:solidFill>
              </a:rPr>
            </a:br>
            <a:r>
              <a:rPr lang="ru-RU" sz="3600" b="1" dirty="0" smtClean="0">
                <a:solidFill>
                  <a:srgbClr val="00B050"/>
                </a:solidFill>
              </a:rPr>
              <a:t>совместно с родителями </a:t>
            </a:r>
            <a:endParaRPr lang="ru-RU" sz="3600" b="1" dirty="0">
              <a:solidFill>
                <a:srgbClr val="00B050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72" y="1505023"/>
            <a:ext cx="3387034" cy="2321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6"/>
          <a:stretch/>
        </p:blipFill>
        <p:spPr bwMode="auto">
          <a:xfrm>
            <a:off x="4739752" y="1527844"/>
            <a:ext cx="3387035" cy="2276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95" y="4050026"/>
            <a:ext cx="3395556" cy="2276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55"/>
          <a:stretch/>
        </p:blipFill>
        <p:spPr bwMode="auto">
          <a:xfrm>
            <a:off x="4841800" y="4065179"/>
            <a:ext cx="3284987" cy="2261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797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</TotalTime>
  <Words>473</Words>
  <Application>Microsoft Office PowerPoint</Application>
  <PresentationFormat>Экран (4:3)</PresentationFormat>
  <Paragraphs>86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Arial Narrow</vt:lpstr>
      <vt:lpstr>Calibri</vt:lpstr>
      <vt:lpstr>Segoe UI</vt:lpstr>
      <vt:lpstr>Times New Roman</vt:lpstr>
      <vt:lpstr>Wingdings</vt:lpstr>
      <vt:lpstr>Тема Office</vt:lpstr>
      <vt:lpstr>Презентация проекта                                   «Детский сад 160 – территория эколят»  Модель воспитывающей культурной среды по экологическому воспитанию дошкольников в МБДОУ «Детский сад № 160» г. Иваново </vt:lpstr>
      <vt:lpstr>Экологическое воспитание (ФГОС ДО)​</vt:lpstr>
      <vt:lpstr>Презентация PowerPoint</vt:lpstr>
      <vt:lpstr>Основные принципы формирования экологической            культуры у детей дошкольного возраста</vt:lpstr>
      <vt:lpstr>Экологическое образование дошкольников</vt:lpstr>
      <vt:lpstr>           Распространение педагогического опыта в ДОУ                               по экологическому воспитанию</vt:lpstr>
      <vt:lpstr>Экологическое  просвещение родителей​</vt:lpstr>
      <vt:lpstr>    Экологизация предметно-пространственной среды                     </vt:lpstr>
      <vt:lpstr>Творческие работы воспитанников совместно с родителями </vt:lpstr>
      <vt:lpstr>Взаимодействие с социальными партнерами</vt:lpstr>
      <vt:lpstr>      Во взаимодействии с социальными партнерами              проведены экологические акции:</vt:lpstr>
      <vt:lpstr>«Россия – территория «Эколят –                                     Молодых защитников Природы» </vt:lpstr>
      <vt:lpstr>    Эффективность модели воспитывающей культурной                       среды (сравнительный анализ)</vt:lpstr>
      <vt:lpstr>                                         Всё хорошее в детях из детства! ​                                    Как истоки добра пробудить?                              Прикоснуться к природе всем сердцем: ​                                          Удивиться, узнать, полюбить! ​                                         Мы хотим, чтоб земля расцветала, ​                                             И росли как цветы, малыши. ​                                             Чтоб для них экология стала ​                                               Не наукой, а частью души!​ ​   ​ 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принципы ​ создания системы ​ экологического воспитания</dc:title>
  <dc:creator>ab</dc:creator>
  <cp:lastModifiedBy>dou160z</cp:lastModifiedBy>
  <cp:revision>72</cp:revision>
  <dcterms:created xsi:type="dcterms:W3CDTF">2021-09-27T19:29:37Z</dcterms:created>
  <dcterms:modified xsi:type="dcterms:W3CDTF">2022-03-29T11:20:35Z</dcterms:modified>
</cp:coreProperties>
</file>