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36"/>
  </p:notesMasterIdLst>
  <p:sldIdLst>
    <p:sldId id="272" r:id="rId2"/>
    <p:sldId id="275" r:id="rId3"/>
    <p:sldId id="276" r:id="rId4"/>
    <p:sldId id="271" r:id="rId5"/>
    <p:sldId id="325" r:id="rId6"/>
    <p:sldId id="326" r:id="rId7"/>
    <p:sldId id="345" r:id="rId8"/>
    <p:sldId id="316" r:id="rId9"/>
    <p:sldId id="324" r:id="rId10"/>
    <p:sldId id="342" r:id="rId11"/>
    <p:sldId id="346" r:id="rId12"/>
    <p:sldId id="343" r:id="rId13"/>
    <p:sldId id="327" r:id="rId14"/>
    <p:sldId id="282" r:id="rId15"/>
    <p:sldId id="332" r:id="rId16"/>
    <p:sldId id="344" r:id="rId17"/>
    <p:sldId id="279" r:id="rId18"/>
    <p:sldId id="329" r:id="rId19"/>
    <p:sldId id="330" r:id="rId20"/>
    <p:sldId id="331" r:id="rId21"/>
    <p:sldId id="334" r:id="rId22"/>
    <p:sldId id="336" r:id="rId23"/>
    <p:sldId id="337" r:id="rId24"/>
    <p:sldId id="333" r:id="rId25"/>
    <p:sldId id="339" r:id="rId26"/>
    <p:sldId id="338" r:id="rId27"/>
    <p:sldId id="340" r:id="rId28"/>
    <p:sldId id="287" r:id="rId29"/>
    <p:sldId id="335" r:id="rId30"/>
    <p:sldId id="290" r:id="rId31"/>
    <p:sldId id="321" r:id="rId32"/>
    <p:sldId id="322" r:id="rId33"/>
    <p:sldId id="323" r:id="rId34"/>
    <p:sldId id="347" r:id="rId35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9900"/>
    <a:srgbClr val="66FF3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5613" autoAdjust="0"/>
    <p:restoredTop sz="93369" autoAdjust="0"/>
  </p:normalViewPr>
  <p:slideViewPr>
    <p:cSldViewPr>
      <p:cViewPr>
        <p:scale>
          <a:sx n="50" d="100"/>
          <a:sy n="50" d="100"/>
        </p:scale>
        <p:origin x="-1704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69BCF09-23BB-4B88-93C0-C010FC0CF133}" type="datetimeFigureOut">
              <a:rPr lang="ru-RU"/>
              <a:pPr>
                <a:defRPr/>
              </a:pPr>
              <a:t>18.03.2021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061B103D-812D-40D0-A4F4-008520443F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z="1600" b="1" dirty="0" smtClean="0"/>
          </a:p>
        </p:txBody>
      </p:sp>
      <p:sp>
        <p:nvSpPr>
          <p:cNvPr id="61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4CE1CF0-A66F-4D8F-AA51-F2A7ED767C63}" type="slidenum">
              <a:rPr lang="ru-RU" altLang="ru-RU" smtClean="0"/>
              <a:pPr/>
              <a:t>1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61B103D-812D-40D0-A4F4-008520443F31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61B103D-812D-40D0-A4F4-008520443F31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B42F54E-4DF6-4901-B6A5-7B83301D0D69}" type="slidenum">
              <a:rPr lang="ru-RU" altLang="ru-RU" smtClean="0"/>
              <a:pPr/>
              <a:t>17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mtClean="0"/>
              <a:t>У костра играли дети.  Куртка вспыхнула на Пете.   Заметался он с испугу,  но помог Никита другу: Петю на бок повалил и водой его облил… Забросать землёй пришлось, чтобы пламя унялось.</a:t>
            </a:r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B42F54E-4DF6-4901-B6A5-7B83301D0D69}" type="slidenum">
              <a:rPr lang="ru-RU" altLang="ru-RU" smtClean="0"/>
              <a:pPr/>
              <a:t>21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B42F54E-4DF6-4901-B6A5-7B83301D0D69}" type="slidenum">
              <a:rPr lang="ru-RU" altLang="ru-RU" smtClean="0"/>
              <a:pPr/>
              <a:t>22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61B103D-812D-40D0-A4F4-008520443F31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B42F54E-4DF6-4901-B6A5-7B83301D0D69}" type="slidenum">
              <a:rPr lang="ru-RU" altLang="ru-RU" smtClean="0"/>
              <a:pPr/>
              <a:t>28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B42F54E-4DF6-4901-B6A5-7B83301D0D69}" type="slidenum">
              <a:rPr lang="ru-RU" altLang="ru-RU" smtClean="0"/>
              <a:pPr/>
              <a:t>30</a:t>
            </a:fld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F897E4-C21D-4869-9088-137436BD94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483504625"/>
      </p:ext>
    </p:extLst>
  </p:cSld>
  <p:clrMapOvr>
    <a:masterClrMapping/>
  </p:clrMapOvr>
  <p:transition spd="slow">
    <p:comb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607D2C-943D-4E29-B9E3-93701D33AC5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952043400"/>
      </p:ext>
    </p:extLst>
  </p:cSld>
  <p:clrMapOvr>
    <a:masterClrMapping/>
  </p:clrMapOvr>
  <p:transition spd="slow">
    <p:comb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19CC28-A596-4F31-8FD6-22EB0DBCB8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996219409"/>
      </p:ext>
    </p:extLst>
  </p:cSld>
  <p:clrMapOvr>
    <a:masterClrMapping/>
  </p:clrMapOvr>
  <p:transition spd="slow">
    <p:comb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262571-EF9A-444A-BECC-2FDE9DB1D5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397614732"/>
      </p:ext>
    </p:extLst>
  </p:cSld>
  <p:clrMapOvr>
    <a:masterClrMapping/>
  </p:clrMapOvr>
  <p:transition spd="slow">
    <p:comb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04D5B7-3F3D-40FF-947C-EEE827EF1EA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545243223"/>
      </p:ext>
    </p:extLst>
  </p:cSld>
  <p:clrMapOvr>
    <a:masterClrMapping/>
  </p:clrMapOvr>
  <p:transition spd="slow">
    <p:comb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7A2C68-4C81-4852-BF68-5585F7D626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958794476"/>
      </p:ext>
    </p:extLst>
  </p:cSld>
  <p:clrMapOvr>
    <a:masterClrMapping/>
  </p:clrMapOvr>
  <p:transition spd="slow">
    <p:comb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6D9800-7F9A-4097-AC58-E9872E78150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054016729"/>
      </p:ext>
    </p:extLst>
  </p:cSld>
  <p:clrMapOvr>
    <a:masterClrMapping/>
  </p:clrMapOvr>
  <p:transition spd="slow">
    <p:comb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07187B-2359-498B-A95D-7C1F570EE3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41115607"/>
      </p:ext>
    </p:extLst>
  </p:cSld>
  <p:clrMapOvr>
    <a:masterClrMapping/>
  </p:clrMapOvr>
  <p:transition spd="slow">
    <p:comb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6F3F20-7DBD-4DBC-9E42-E7B5ADA1DB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046227936"/>
      </p:ext>
    </p:extLst>
  </p:cSld>
  <p:clrMapOvr>
    <a:masterClrMapping/>
  </p:clrMapOvr>
  <p:transition spd="slow">
    <p:comb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27FF15-AE7C-46D2-A35D-FC5DE0320A5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335507714"/>
      </p:ext>
    </p:extLst>
  </p:cSld>
  <p:clrMapOvr>
    <a:masterClrMapping/>
  </p:clrMapOvr>
  <p:transition spd="slow">
    <p:comb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C115EA-3E9C-47CE-8246-C0692D1AC7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656501014"/>
      </p:ext>
    </p:extLst>
  </p:cSld>
  <p:clrMapOvr>
    <a:masterClrMapping/>
  </p:clrMapOvr>
  <p:transition spd="slow">
    <p:comb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66FF33"/>
            </a:gs>
            <a:gs pos="100000">
              <a:srgbClr val="009900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b="0"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0"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0"/>
            </a:lvl1pPr>
          </a:lstStyle>
          <a:p>
            <a:pPr>
              <a:defRPr/>
            </a:pPr>
            <a:fld id="{BCD0BE33-7504-4D0A-84A0-F279F15A22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mb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5429256" y="0"/>
            <a:ext cx="3714744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26262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Самоанализ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26262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интегрированного занятия в подготовительной к школе группе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26262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rgbClr val="26262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Путешествие по островам  </a:t>
            </a:r>
            <a:r>
              <a:rPr kumimoji="0" lang="ru-RU" sz="2800" b="1" i="0" u="none" strike="noStrike" cap="none" normalizeH="0" dirty="0" err="1" smtClean="0">
                <a:ln>
                  <a:noFill/>
                </a:ln>
                <a:solidFill>
                  <a:srgbClr val="26262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Подготовляндии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rgbClr val="26262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Подготовила и провела занятие воспитатель дошкольных групп МОУ СОШ №2 с.п.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Атажукино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Тезадова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Мария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Салимовна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202\Desktop\ВСЕ\bluetooth мария\IMG_20190324_2151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857752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IMG_20210302_1748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28700" y="0"/>
            <a:ext cx="112014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mb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:\IMG_20210302_175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85863" y="0"/>
            <a:ext cx="11515726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mb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202\Desktop\ВСЕ\мария7777\IMG_33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57222" y="0"/>
            <a:ext cx="9501222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mb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202\Desktop\ВСЕ\мария7777\IMG_35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mb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202\Desktop\ВСЕ\мария7777\IMG_35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mb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202\Desktop\ВСЕ\мария7777\IMG_35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mb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202\Desktop\ВСЕ\мария7777\IMG-20210215-WA00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mb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202\Desktop\ВСЕ\мария7777\IMG-20210215-WA00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mb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4"/>
          <p:cNvSpPr txBox="1">
            <a:spLocks noChangeArrowheads="1"/>
          </p:cNvSpPr>
          <p:nvPr/>
        </p:nvSpPr>
        <p:spPr bwMode="auto">
          <a:xfrm>
            <a:off x="428596" y="0"/>
            <a:ext cx="8429684" cy="6494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None/>
            </a:pPr>
            <a:endParaRPr lang="ru-RU" dirty="0" smtClean="0"/>
          </a:p>
          <a:p>
            <a:pPr algn="ctr" eaLnBrk="1" hangingPunct="1">
              <a:spcBef>
                <a:spcPct val="50000"/>
              </a:spcBef>
              <a:buNone/>
            </a:pPr>
            <a:r>
              <a:rPr lang="ru-RU" dirty="0" smtClean="0"/>
              <a:t>Цели: Обобщить и закрепить знания и умения детей через синтез образовательных областей: «Познание», «Коммуникация», «Физическая культура», «Художественно-эстетическое развитие», развивать познавательную активность, исследовательские умения и навыки, навыки </a:t>
            </a:r>
            <a:r>
              <a:rPr lang="uk-UA" dirty="0" err="1" smtClean="0"/>
              <a:t>опытно-экспериментальной</a:t>
            </a:r>
            <a:r>
              <a:rPr lang="uk-UA" dirty="0" smtClean="0"/>
              <a:t> </a:t>
            </a:r>
            <a:r>
              <a:rPr lang="uk-UA" dirty="0" err="1" smtClean="0"/>
              <a:t>деятельности</a:t>
            </a:r>
            <a:r>
              <a:rPr lang="uk-UA" dirty="0" smtClean="0"/>
              <a:t>.</a:t>
            </a:r>
            <a:endParaRPr lang="ru-RU" dirty="0" smtClean="0"/>
          </a:p>
          <a:p>
            <a:pPr algn="ctr" eaLnBrk="1" hangingPunct="1">
              <a:spcBef>
                <a:spcPct val="50000"/>
              </a:spcBef>
              <a:buFontTx/>
              <a:buNone/>
            </a:pPr>
            <a:endParaRPr lang="ru-RU" altLang="ru-RU" dirty="0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IMG_20210302_1749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66813" y="0"/>
            <a:ext cx="11477626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mb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G:\IMG_20210302_1750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71638" y="0"/>
            <a:ext cx="12487276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mb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202\Desktop\ВСЕ\мария7777\IMG_35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21516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mb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202\Desktop\ВСЕ\мария7777\IMG-20210215-WA00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mb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202\Desktop\ВСЕ\мария7777\IMG-20210215-WA00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mb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IMG_20210302_1752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43063" y="0"/>
            <a:ext cx="12430126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mb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4"/>
          <p:cNvSpPr txBox="1">
            <a:spLocks noChangeArrowheads="1"/>
          </p:cNvSpPr>
          <p:nvPr/>
        </p:nvSpPr>
        <p:spPr bwMode="auto">
          <a:xfrm>
            <a:off x="395288" y="260350"/>
            <a:ext cx="8208962" cy="6657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sz="1800" dirty="0" smtClean="0"/>
              <a:t>Задачи:</a:t>
            </a:r>
          </a:p>
          <a:p>
            <a:pPr lvl="0"/>
            <a:r>
              <a:rPr lang="ru-RU" sz="1800" dirty="0" smtClean="0"/>
              <a:t>всестороннее развитие детей по различным направлениям (физическому, познавательному и социально - коммуникативному);</a:t>
            </a:r>
          </a:p>
          <a:p>
            <a:pPr lvl="0"/>
            <a:r>
              <a:rPr lang="ru-RU" sz="1800" dirty="0" smtClean="0"/>
              <a:t>создание положительного эмоционального настроя;</a:t>
            </a:r>
          </a:p>
          <a:p>
            <a:pPr lvl="0"/>
            <a:r>
              <a:rPr lang="ru-RU" sz="1800" dirty="0" smtClean="0"/>
              <a:t>развитие социально-коммуникативных качеств путем коллективного</a:t>
            </a:r>
          </a:p>
          <a:p>
            <a:r>
              <a:rPr lang="ru-RU" sz="1800" dirty="0" smtClean="0"/>
              <a:t>решения общих задач;</a:t>
            </a:r>
          </a:p>
          <a:p>
            <a:pPr lvl="0"/>
            <a:r>
              <a:rPr lang="ru-RU" sz="1800" dirty="0" smtClean="0"/>
              <a:t>закрепление у детей умения работать в команде; проявлять инициативу с целью получения новых знаний, настойчивость, целеустремленность, смекалку;</a:t>
            </a:r>
          </a:p>
          <a:p>
            <a:pPr lvl="0"/>
            <a:r>
              <a:rPr lang="ru-RU" sz="1800" dirty="0" smtClean="0"/>
              <a:t>формирование толерантного отношения друг к другу; воспитание доброжелательных отношений между дошкольниками, побуждение  их к добрым поступкам, взаимопомощи, взаимовыручке;</a:t>
            </a:r>
          </a:p>
          <a:p>
            <a:pPr lvl="0"/>
            <a:r>
              <a:rPr lang="ru-RU" sz="1800" dirty="0" smtClean="0"/>
              <a:t>пробуждение к познавательно-исследовательской деятельности путем решения проблемных ситуаций;</a:t>
            </a:r>
          </a:p>
          <a:p>
            <a:pPr lvl="0"/>
            <a:r>
              <a:rPr lang="ru-RU" sz="1800" dirty="0" smtClean="0"/>
              <a:t>расширение кругозора;</a:t>
            </a:r>
          </a:p>
          <a:p>
            <a:pPr lvl="0"/>
            <a:r>
              <a:rPr lang="uk-UA" sz="1800" dirty="0" err="1" smtClean="0"/>
              <a:t>укрепление</a:t>
            </a:r>
            <a:r>
              <a:rPr lang="uk-UA" sz="1800" dirty="0" smtClean="0"/>
              <a:t> </a:t>
            </a:r>
            <a:r>
              <a:rPr lang="uk-UA" sz="1800" dirty="0" err="1" smtClean="0"/>
              <a:t>здоровья</a:t>
            </a:r>
            <a:r>
              <a:rPr lang="uk-UA" sz="1800" dirty="0" smtClean="0"/>
              <a:t> </a:t>
            </a:r>
            <a:r>
              <a:rPr lang="uk-UA" sz="1800" dirty="0" err="1" smtClean="0"/>
              <a:t>детей</a:t>
            </a:r>
            <a:r>
              <a:rPr lang="uk-UA" sz="1800" dirty="0" smtClean="0"/>
              <a:t> с </a:t>
            </a:r>
            <a:r>
              <a:rPr lang="uk-UA" sz="1800" dirty="0" err="1" smtClean="0"/>
              <a:t>использованием</a:t>
            </a:r>
            <a:r>
              <a:rPr lang="uk-UA" sz="1800" dirty="0" smtClean="0"/>
              <a:t> </a:t>
            </a:r>
            <a:r>
              <a:rPr lang="uk-UA" sz="1800" dirty="0" err="1" smtClean="0"/>
              <a:t>здоровьесберегающих</a:t>
            </a:r>
            <a:r>
              <a:rPr lang="uk-UA" sz="1800" dirty="0" smtClean="0"/>
              <a:t> </a:t>
            </a:r>
            <a:r>
              <a:rPr lang="uk-UA" sz="1800" dirty="0" err="1" smtClean="0"/>
              <a:t>технологий</a:t>
            </a:r>
            <a:r>
              <a:rPr lang="uk-UA" sz="1800" dirty="0" smtClean="0"/>
              <a:t>;</a:t>
            </a:r>
            <a:endParaRPr lang="ru-RU" sz="1800" dirty="0" smtClean="0"/>
          </a:p>
          <a:p>
            <a:pPr lvl="0"/>
            <a:r>
              <a:rPr lang="ru-RU" sz="1800" dirty="0" smtClean="0"/>
              <a:t>обеспечение интеграции содержания разных образовательных областей.</a:t>
            </a:r>
          </a:p>
          <a:p>
            <a:r>
              <a:rPr lang="ru-RU" sz="1800" dirty="0" smtClean="0"/>
              <a:t> 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endParaRPr lang="ru-RU" altLang="ru-RU" sz="1800" dirty="0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202\Desktop\ВСЕ\мария7777\IMG-20210215-WA00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mb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202\Desktop\ВСЕ\мария7777\IMG-20210215-WA00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mb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202\Desktop\ВСЕ\мария7777\IMG_36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mb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4"/>
          <p:cNvSpPr txBox="1">
            <a:spLocks noChangeArrowheads="1"/>
          </p:cNvSpPr>
          <p:nvPr/>
        </p:nvSpPr>
        <p:spPr bwMode="auto">
          <a:xfrm>
            <a:off x="714316" y="2000240"/>
            <a:ext cx="8429684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None/>
            </a:pPr>
            <a:endParaRPr lang="ru-RU" dirty="0" smtClean="0"/>
          </a:p>
          <a:p>
            <a:pPr algn="ctr" eaLnBrk="1" hangingPunct="1">
              <a:spcBef>
                <a:spcPct val="50000"/>
              </a:spcBef>
              <a:buNone/>
            </a:pPr>
            <a:r>
              <a:rPr lang="ru-RU" dirty="0" smtClean="0"/>
              <a:t>СПАСИБО ЗА ПРОСМОТР!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endParaRPr lang="ru-RU" altLang="ru-RU" dirty="0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4"/>
          <p:cNvSpPr txBox="1">
            <a:spLocks noChangeArrowheads="1"/>
          </p:cNvSpPr>
          <p:nvPr/>
        </p:nvSpPr>
        <p:spPr bwMode="auto">
          <a:xfrm>
            <a:off x="395288" y="260350"/>
            <a:ext cx="8208962" cy="60324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sz="2000" dirty="0" smtClean="0"/>
              <a:t>Структура занятия</a:t>
            </a:r>
          </a:p>
          <a:p>
            <a:r>
              <a:rPr lang="ru-RU" sz="2000" dirty="0" smtClean="0"/>
              <a:t>I</a:t>
            </a:r>
            <a:r>
              <a:rPr lang="ru-RU" sz="2400" dirty="0" smtClean="0"/>
              <a:t>. Вводная часть: установление положительного эмоционального фона, настрой детей на совместную работу, создание игровой ситуации.</a:t>
            </a:r>
          </a:p>
          <a:p>
            <a:r>
              <a:rPr lang="ru-RU" sz="2400" dirty="0" smtClean="0"/>
              <a:t>II. Основная часть: организация индивидуальной активности детей в различных видах деятельности при выполнении заданий, содержащих обучающие, развивающие задачи.</a:t>
            </a:r>
          </a:p>
          <a:p>
            <a:r>
              <a:rPr lang="ru-RU" sz="2400" dirty="0" smtClean="0"/>
              <a:t>III. Динамическая пауза : организация двигательной активности детей, снятие напряжения,</a:t>
            </a:r>
          </a:p>
          <a:p>
            <a:r>
              <a:rPr lang="ru-RU" sz="2400" dirty="0" smtClean="0"/>
              <a:t>IV. Завершающая часть: организация самостоятельной творческой активности детей,</a:t>
            </a:r>
          </a:p>
          <a:p>
            <a:r>
              <a:rPr lang="ru-RU" sz="2400" dirty="0" smtClean="0"/>
              <a:t>рефлексия эмоциональных состояний.</a:t>
            </a:r>
          </a:p>
          <a:p>
            <a:endParaRPr lang="ru-RU" sz="2000" dirty="0" smtClean="0"/>
          </a:p>
          <a:p>
            <a:pPr algn="ctr" eaLnBrk="1" hangingPunct="1">
              <a:spcBef>
                <a:spcPct val="50000"/>
              </a:spcBef>
              <a:buFontTx/>
              <a:buNone/>
            </a:pPr>
            <a:endParaRPr lang="ru-RU" altLang="ru-RU" sz="2000" dirty="0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мария7777\IMG_20210302_1747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00213" y="0"/>
            <a:ext cx="12544426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mb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 descr="G:\мария7777\IMG_20210302_1747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014413" y="0"/>
            <a:ext cx="11172826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202\Desktop\ВСЕ\мария7777\IMG_33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mb/>
  </p:transition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949</TotalTime>
  <Words>267</Words>
  <Application>Microsoft Office PowerPoint</Application>
  <PresentationFormat>Экран (4:3)</PresentationFormat>
  <Paragraphs>36</Paragraphs>
  <Slides>34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</vt:vector>
  </TitlesOfParts>
  <Company>Work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Антон</dc:creator>
  <cp:lastModifiedBy>202</cp:lastModifiedBy>
  <cp:revision>109</cp:revision>
  <dcterms:created xsi:type="dcterms:W3CDTF">2009-03-26T17:43:29Z</dcterms:created>
  <dcterms:modified xsi:type="dcterms:W3CDTF">2021-03-18T09:15:03Z</dcterms:modified>
</cp:coreProperties>
</file>