
<file path=[Content_Types].xml><?xml version="1.0" encoding="utf-8"?>
<Types xmlns="http://schemas.openxmlformats.org/package/2006/content-types">
  <Default Extension="gif" ContentType="image/gif"/>
  <Default Extension="jpeg" ContentType="image/jpeg"/>
  <Default Extension="m4a" ContentType="audio/mp4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43" r:id="rId1"/>
  </p:sldMasterIdLst>
  <p:notesMasterIdLst>
    <p:notesMasterId r:id="rId23"/>
  </p:notesMasterIdLst>
  <p:sldIdLst>
    <p:sldId id="256" r:id="rId2"/>
    <p:sldId id="257" r:id="rId3"/>
    <p:sldId id="300" r:id="rId4"/>
    <p:sldId id="258" r:id="rId5"/>
    <p:sldId id="266" r:id="rId6"/>
    <p:sldId id="261" r:id="rId7"/>
    <p:sldId id="265" r:id="rId8"/>
    <p:sldId id="269" r:id="rId9"/>
    <p:sldId id="270" r:id="rId10"/>
    <p:sldId id="271" r:id="rId11"/>
    <p:sldId id="272" r:id="rId12"/>
    <p:sldId id="275" r:id="rId13"/>
    <p:sldId id="276" r:id="rId14"/>
    <p:sldId id="278" r:id="rId15"/>
    <p:sldId id="279" r:id="rId16"/>
    <p:sldId id="282" r:id="rId17"/>
    <p:sldId id="287" r:id="rId18"/>
    <p:sldId id="298" r:id="rId19"/>
    <p:sldId id="288" r:id="rId20"/>
    <p:sldId id="293" r:id="rId21"/>
    <p:sldId id="295" r:id="rId2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66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1474" y="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181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3DC2BF-276A-43DC-A8F3-B28C7910F3BE}" type="datetimeFigureOut">
              <a:rPr lang="ru-RU" smtClean="0"/>
              <a:pPr/>
              <a:t>06.10.2021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2935E5-56DF-4F56-ABB4-DEAAA46F9BF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2935E5-56DF-4F56-ABB4-DEAAA46F9BF1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2935E5-56DF-4F56-ABB4-DEAAA46F9BF1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0"/>
            <a:ext cx="9144677" cy="6858000"/>
            <a:chOff x="0" y="0"/>
            <a:chExt cx="9144677" cy="6858000"/>
          </a:xfrm>
        </p:grpSpPr>
        <p:pic>
          <p:nvPicPr>
            <p:cNvPr id="8" name="Picture 7" descr="SD-PanelTitle-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1515532" y="1520422"/>
              <a:ext cx="6112935" cy="3818468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2" name="Picture 11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0" y="3128434"/>
              <a:ext cx="1664208" cy="612648"/>
            </a:xfrm>
            <a:prstGeom prst="rect">
              <a:avLst/>
            </a:prstGeom>
          </p:spPr>
        </p:pic>
        <p:pic>
          <p:nvPicPr>
            <p:cNvPr id="13" name="Picture 12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7480469" y="3128434"/>
              <a:ext cx="1664208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21934" y="1811863"/>
            <a:ext cx="5308866" cy="1515533"/>
          </a:xfrm>
        </p:spPr>
        <p:txBody>
          <a:bodyPr anchor="b">
            <a:noAutofit/>
          </a:bodyPr>
          <a:lstStyle>
            <a:lvl1pPr algn="ctr">
              <a:defRPr sz="48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1934" y="3598327"/>
            <a:ext cx="5308866" cy="1377651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65417" y="5054602"/>
            <a:ext cx="673276" cy="279400"/>
          </a:xfrm>
        </p:spPr>
        <p:txBody>
          <a:bodyPr/>
          <a:lstStyle/>
          <a:p>
            <a:fld id="{6E94DAFB-BBB4-4A3B-AAB9-6279835423D4}" type="datetime1">
              <a:rPr lang="ru-RU" smtClean="0"/>
              <a:pPr/>
              <a:t>06.10.2021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21934" y="5054602"/>
            <a:ext cx="4064860" cy="279400"/>
          </a:xfrm>
        </p:spPr>
        <p:txBody>
          <a:bodyPr/>
          <a:lstStyle/>
          <a:p>
            <a:r>
              <a:rPr lang="ru-RU"/>
              <a:t>Коровина И.Н.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7317" y="5054602"/>
            <a:ext cx="413483" cy="279400"/>
          </a:xfrm>
        </p:spPr>
        <p:txBody>
          <a:bodyPr/>
          <a:lstStyle/>
          <a:p>
            <a:fld id="{304EBB52-AC75-4181-8E2D-B648AAB57B9B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019825" y="3471329"/>
            <a:ext cx="511308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12216706"/>
      </p:ext>
    </p:extLst>
  </p:cSld>
  <p:clrMapOvr>
    <a:masterClrMapping/>
  </p:clrMapOvr>
  <p:transition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4815415"/>
            <a:ext cx="6798734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26260" y="1032933"/>
            <a:ext cx="7091482" cy="33612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6" y="5382153"/>
            <a:ext cx="6798734" cy="49371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DB740-F20D-4C81-98EF-82E5143BCF80}" type="datetime1">
              <a:rPr lang="ru-RU" smtClean="0"/>
              <a:pPr/>
              <a:t>06.10.2021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Коровина И.Н.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EBB52-AC75-4181-8E2D-B648AAB57B9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4454904"/>
      </p:ext>
    </p:extLst>
  </p:cSld>
  <p:clrMapOvr>
    <a:masterClrMapping/>
  </p:clrMapOvr>
  <p:hf sldNum="0"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06873"/>
            <a:ext cx="6798734" cy="309786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275666"/>
            <a:ext cx="6798736" cy="160020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DB740-F20D-4C81-98EF-82E5143BCF80}" type="datetime1">
              <a:rPr lang="ru-RU" smtClean="0"/>
              <a:pPr/>
              <a:t>06.10.2021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Коровина И.Н.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EBB52-AC75-4181-8E2D-B648AAB57B9B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5" y="4140199"/>
            <a:ext cx="66064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39073636"/>
      </p:ext>
    </p:extLst>
  </p:cSld>
  <p:clrMapOvr>
    <a:masterClrMapping/>
  </p:clrMapOvr>
  <p:hf sldNum="0" hd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4333" y="982132"/>
            <a:ext cx="6400250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00200" y="3352799"/>
            <a:ext cx="5892798" cy="651933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3" y="4343400"/>
            <a:ext cx="6798738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DB740-F20D-4C81-98EF-82E5143BCF80}" type="datetime1">
              <a:rPr lang="ru-RU" smtClean="0"/>
              <a:pPr/>
              <a:t>06.10.2021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Коровина И.Н.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EBB52-AC75-4181-8E2D-B648AAB57B9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49969" y="905362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33503" y="2827870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278466" y="4140199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10633797"/>
      </p:ext>
    </p:extLst>
  </p:cSld>
  <p:clrMapOvr>
    <a:masterClrMapping/>
  </p:clrMapOvr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9" y="3308581"/>
            <a:ext cx="679872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4777381"/>
            <a:ext cx="679873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DB740-F20D-4C81-98EF-82E5143BCF80}" type="datetime1">
              <a:rPr lang="ru-RU" smtClean="0"/>
              <a:pPr/>
              <a:t>06.10.2021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Коровина И.Н.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EBB52-AC75-4181-8E2D-B648AAB57B9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4959646"/>
      </p:ext>
    </p:extLst>
  </p:cSld>
  <p:clrMapOvr>
    <a:masterClrMapping/>
  </p:clrMapOvr>
  <p:hf sldNum="0"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9416" y="982132"/>
            <a:ext cx="632516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639312"/>
            <a:ext cx="6798730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529667"/>
            <a:ext cx="6798736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DB740-F20D-4C81-98EF-82E5143BCF80}" type="datetime1">
              <a:rPr lang="ru-RU" smtClean="0"/>
              <a:pPr/>
              <a:t>06.10.2021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Коровина И.Н.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EBB52-AC75-4181-8E2D-B648AAB57B9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78060" y="89689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649796" y="260772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278466" y="342900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74204877"/>
      </p:ext>
    </p:extLst>
  </p:cSld>
  <p:clrMapOvr>
    <a:masterClrMapping/>
  </p:clrMapOvr>
  <p:hf sldNum="0" hd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82131"/>
            <a:ext cx="6798734" cy="2294467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200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566160"/>
            <a:ext cx="6798730" cy="905256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6" y="4470400"/>
            <a:ext cx="6798734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DB740-F20D-4C81-98EF-82E5143BCF80}" type="datetime1">
              <a:rPr lang="ru-RU" smtClean="0"/>
              <a:pPr/>
              <a:t>06.10.2021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Коровина И.Н.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EBB52-AC75-4181-8E2D-B648AAB57B9B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9" y="3429000"/>
            <a:ext cx="6606421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74363605"/>
      </p:ext>
    </p:extLst>
  </p:cSld>
  <p:clrMapOvr>
    <a:masterClrMapping/>
  </p:clrMapOvr>
  <p:hf sldNum="0" hd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5" y="2490135"/>
            <a:ext cx="6798736" cy="3385733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3F1DAE-05E6-4F34-9F5A-F69039CFD83A}" type="datetime1">
              <a:rPr lang="ru-RU" smtClean="0"/>
              <a:pPr/>
              <a:t>06.10.2021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Коровина И.Н.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EBB52-AC75-4181-8E2D-B648AAB57B9B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60642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84533193"/>
      </p:ext>
    </p:extLst>
  </p:cSld>
  <p:clrMapOvr>
    <a:masterClrMapping/>
  </p:clrMapOvr>
  <p:transition>
    <p:push dir="u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56667" y="906873"/>
            <a:ext cx="1618930" cy="496899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7" y="906873"/>
            <a:ext cx="4915509" cy="4968993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26DA9-FD47-4A21-A21C-5285C4DBFFB7}" type="datetime1">
              <a:rPr lang="ru-RU" smtClean="0"/>
              <a:pPr/>
              <a:t>06.10.2021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Коровина И.Н.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EBB52-AC75-4181-8E2D-B648AAB57B9B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6245512" y="906873"/>
            <a:ext cx="0" cy="4968993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08123615"/>
      </p:ext>
    </p:extLst>
  </p:cSld>
  <p:clrMapOvr>
    <a:masterClrMapping/>
  </p:clrMapOvr>
  <p:transition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AF2D6-C468-46E7-BD0D-70467A658043}" type="datetime1">
              <a:rPr lang="ru-RU" smtClean="0"/>
              <a:pPr/>
              <a:t>06.10.2021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Коровина И.Н.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EBB52-AC75-4181-8E2D-B648AAB57B9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9927621"/>
      </p:ext>
    </p:extLst>
  </p:cSld>
  <p:clrMapOvr>
    <a:masterClrMapping/>
  </p:clrMapOvr>
  <p:transition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8465" y="1641413"/>
            <a:ext cx="6595534" cy="1822514"/>
          </a:xfrm>
        </p:spPr>
        <p:txBody>
          <a:bodyPr anchor="b">
            <a:normAutofit/>
          </a:bodyPr>
          <a:lstStyle>
            <a:lvl1pPr algn="ctr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78465" y="3734859"/>
            <a:ext cx="6595534" cy="1090015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7CC40-2ED4-4049-82CE-E94C7A7C15FD}" type="datetime1">
              <a:rPr lang="ru-RU" smtClean="0"/>
              <a:pPr/>
              <a:t>06.10.2021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Коровина И.Н.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EBB52-AC75-4181-8E2D-B648AAB57B9B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31" name="Straight Connector 30"/>
          <p:cNvCxnSpPr/>
          <p:nvPr/>
        </p:nvCxnSpPr>
        <p:spPr>
          <a:xfrm>
            <a:off x="1278466" y="3599392"/>
            <a:ext cx="659553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7277805"/>
      </p:ext>
    </p:extLst>
  </p:cSld>
  <p:clrMapOvr>
    <a:masterClrMapping/>
  </p:clrMapOvr>
  <p:transition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76866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152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1EFF5-42D0-4D0E-80C7-27799D4D98B1}" type="datetime1">
              <a:rPr lang="ru-RU" smtClean="0"/>
              <a:pPr/>
              <a:t>06.10.2021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Коровина И.Н.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EBB52-AC75-4181-8E2D-B648AAB57B9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5753598"/>
      </p:ext>
    </p:extLst>
  </p:cSld>
  <p:clrMapOvr>
    <a:masterClrMapping/>
  </p:clrMapOvr>
  <p:transition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76868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1832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1832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DFDC7-008A-4B28-AD6E-53A09BBC1D3D}" type="datetime1">
              <a:rPr lang="ru-RU" smtClean="0"/>
              <a:pPr/>
              <a:t>06.10.2021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Коровина И.Н.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EBB52-AC75-4181-8E2D-B648AAB57B9B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41" name="Straight Connector 40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45511094"/>
      </p:ext>
    </p:extLst>
  </p:cSld>
  <p:clrMapOvr>
    <a:masterClrMapping/>
  </p:clrMapOvr>
  <p:transition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15337"/>
            <a:ext cx="6798735" cy="130386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65418-C867-4C8E-B47A-2452D5F91E41}" type="datetime1">
              <a:rPr lang="ru-RU" smtClean="0"/>
              <a:pPr/>
              <a:t>06.10.2021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Коровина И.Н.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EBB52-AC75-4181-8E2D-B648AAB57B9B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1220489"/>
      </p:ext>
    </p:extLst>
  </p:cSld>
  <p:clrMapOvr>
    <a:masterClrMapping/>
  </p:clrMapOvr>
  <p:transition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F4E678-7B36-4F4E-B38F-6AE62F55CA96}" type="datetime1">
              <a:rPr lang="ru-RU" smtClean="0"/>
              <a:pPr/>
              <a:t>06.10.2021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Коровина И.Н.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EBB52-AC75-4181-8E2D-B648AAB57B9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6479888"/>
      </p:ext>
    </p:extLst>
  </p:cSld>
  <p:clrMapOvr>
    <a:masterClrMapping/>
  </p:clrMapOvr>
  <p:transition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388534"/>
            <a:ext cx="2536798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0062" y="982132"/>
            <a:ext cx="3855539" cy="4893735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031065"/>
            <a:ext cx="2536798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D5A81-BE11-4A54-84E1-7AC3A6BFB57D}" type="datetime1">
              <a:rPr lang="ru-RU" smtClean="0"/>
              <a:pPr/>
              <a:t>06.10.2021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Коровина И.Н.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EBB52-AC75-4181-8E2D-B648AAB57B9B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278466" y="2912533"/>
            <a:ext cx="233359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95811886"/>
      </p:ext>
    </p:extLst>
  </p:cSld>
  <p:clrMapOvr>
    <a:masterClrMapping/>
  </p:clrMapOvr>
  <p:transition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883832"/>
            <a:ext cx="3632202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069" y="1032933"/>
            <a:ext cx="2929463" cy="4792136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255432"/>
            <a:ext cx="3632201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410EB-E8AB-4BE3-8A41-D76DCC85F3E6}" type="datetime1">
              <a:rPr lang="ru-RU" smtClean="0"/>
              <a:pPr/>
              <a:t>06.10.2021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Коровина И.Н.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EBB52-AC75-4181-8E2D-B648AAB57B9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9738348"/>
      </p:ext>
    </p:extLst>
  </p:cSld>
  <p:clrMapOvr>
    <a:masterClrMapping/>
  </p:clrMapOvr>
  <p:transition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9152467" cy="6858000"/>
            <a:chOff x="0" y="0"/>
            <a:chExt cx="9152467" cy="6858000"/>
          </a:xfrm>
        </p:grpSpPr>
        <p:pic>
          <p:nvPicPr>
            <p:cNvPr id="8" name="Picture 7" descr="S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553888" y="542807"/>
              <a:ext cx="8039776" cy="5756392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0" y="3128434"/>
              <a:ext cx="68580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8466667" y="3128434"/>
              <a:ext cx="68580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2490135"/>
            <a:ext cx="6798736" cy="344499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6670" y="5960533"/>
            <a:ext cx="1148283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A5DB740-F20D-4C81-98EF-82E5143BCF80}" type="datetime1">
              <a:rPr lang="ru-RU" smtClean="0"/>
              <a:pPr/>
              <a:t>06.10.2021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76865" y="5960533"/>
            <a:ext cx="510466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r>
              <a:rPr lang="ru-RU"/>
              <a:t>Коровина И.Н.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80091" y="5960533"/>
            <a:ext cx="39551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304EBB52-AC75-4181-8E2D-B648AAB57B9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8212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4" r:id="rId1"/>
    <p:sldLayoutId id="2147483745" r:id="rId2"/>
    <p:sldLayoutId id="2147483746" r:id="rId3"/>
    <p:sldLayoutId id="2147483747" r:id="rId4"/>
    <p:sldLayoutId id="2147483748" r:id="rId5"/>
    <p:sldLayoutId id="2147483749" r:id="rId6"/>
    <p:sldLayoutId id="2147483750" r:id="rId7"/>
    <p:sldLayoutId id="2147483751" r:id="rId8"/>
    <p:sldLayoutId id="2147483752" r:id="rId9"/>
    <p:sldLayoutId id="2147483753" r:id="rId10"/>
    <p:sldLayoutId id="2147483754" r:id="rId11"/>
    <p:sldLayoutId id="2147483755" r:id="rId12"/>
    <p:sldLayoutId id="2147483756" r:id="rId13"/>
    <p:sldLayoutId id="2147483757" r:id="rId14"/>
    <p:sldLayoutId id="2147483758" r:id="rId15"/>
    <p:sldLayoutId id="2147483759" r:id="rId16"/>
    <p:sldLayoutId id="2147483760" r:id="rId17"/>
  </p:sldLayoutIdLst>
  <p:transition>
    <p:push dir="u"/>
  </p:transition>
  <p:hf sldNum="0" hdr="0" dt="0"/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2.m4a"/><Relationship Id="rId1" Type="http://schemas.openxmlformats.org/officeDocument/2006/relationships/audio" Target="NULL" TargetMode="External"/><Relationship Id="rId5" Type="http://schemas.openxmlformats.org/officeDocument/2006/relationships/image" Target="../media/image18.png"/><Relationship Id="rId4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gif"/><Relationship Id="rId4" Type="http://schemas.openxmlformats.org/officeDocument/2006/relationships/image" Target="../media/image30.gi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gif"/><Relationship Id="rId3" Type="http://schemas.openxmlformats.org/officeDocument/2006/relationships/image" Target="../media/image33.gif"/><Relationship Id="rId7" Type="http://schemas.openxmlformats.org/officeDocument/2006/relationships/image" Target="../media/image34.gif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gif"/><Relationship Id="rId5" Type="http://schemas.openxmlformats.org/officeDocument/2006/relationships/image" Target="../media/image21.gif"/><Relationship Id="rId4" Type="http://schemas.openxmlformats.org/officeDocument/2006/relationships/image" Target="../media/image20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gif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gif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2.m4a"/><Relationship Id="rId1" Type="http://schemas.openxmlformats.org/officeDocument/2006/relationships/audio" Target="NULL" TargetMode="External"/><Relationship Id="rId6" Type="http://schemas.openxmlformats.org/officeDocument/2006/relationships/image" Target="../media/image18.png"/><Relationship Id="rId5" Type="http://schemas.openxmlformats.org/officeDocument/2006/relationships/image" Target="../media/image42.gif"/><Relationship Id="rId4" Type="http://schemas.openxmlformats.org/officeDocument/2006/relationships/image" Target="../media/image4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38.gi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48;&#1056;&#1048;&#1053;&#1040;\&#1060;&#1077;&#1076;&#1086;&#1088;&#1080;&#1085;&#1086;%20&#1075;&#1086;&#1088;&#1077;\fedorino_gore.mp3" TargetMode="Externa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diafilmy.su/66-fedorino-gore.html" TargetMode="External"/><Relationship Id="rId13" Type="http://schemas.openxmlformats.org/officeDocument/2006/relationships/image" Target="../media/image45.gif"/><Relationship Id="rId3" Type="http://schemas.openxmlformats.org/officeDocument/2006/relationships/hyperlink" Target="http://www.kknw.ru/movies/1013/photo/" TargetMode="External"/><Relationship Id="rId7" Type="http://schemas.openxmlformats.org/officeDocument/2006/relationships/hyperlink" Target="http://www.animator.ru/db/?p=show_film&amp;fid=2668&amp;sp=1" TargetMode="External"/><Relationship Id="rId12" Type="http://schemas.openxmlformats.org/officeDocument/2006/relationships/hyperlink" Target="http://www.li.ru/interface/pda/?jid=1725700&amp;pid=98598758" TargetMode="External"/><Relationship Id="rId2" Type="http://schemas.openxmlformats.org/officeDocument/2006/relationships/hyperlink" Target="http://deti-online.com/audioskazki/skazki-chukovskogo-mp3/fedorino-gore/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magazinhifi.ru/rus/newsotr/1797.html" TargetMode="External"/><Relationship Id="rId11" Type="http://schemas.openxmlformats.org/officeDocument/2006/relationships/hyperlink" Target="http://www.divodvd.ru/index.php?productID=1940&amp;screen=yes" TargetMode="External"/><Relationship Id="rId5" Type="http://schemas.openxmlformats.org/officeDocument/2006/relationships/hyperlink" Target="http://valent20082008.ya.ru/replies.xml?item_no=544" TargetMode="External"/><Relationship Id="rId10" Type="http://schemas.openxmlformats.org/officeDocument/2006/relationships/hyperlink" Target="http://www.xxlbook.ru/offerLAB135789.aspx" TargetMode="External"/><Relationship Id="rId4" Type="http://schemas.openxmlformats.org/officeDocument/2006/relationships/hyperlink" Target="http://www.ruskid.ru/multfilm/page/49/" TargetMode="External"/><Relationship Id="rId9" Type="http://schemas.openxmlformats.org/officeDocument/2006/relationships/hyperlink" Target="http://luntiki.ru/blog/chtenie/1172.html" TargetMode="External"/><Relationship Id="rId14" Type="http://schemas.openxmlformats.org/officeDocument/2006/relationships/image" Target="../media/image46.gi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8.png"/><Relationship Id="rId5" Type="http://schemas.openxmlformats.org/officeDocument/2006/relationships/image" Target="../media/image17.gif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gif"/><Relationship Id="rId5" Type="http://schemas.openxmlformats.org/officeDocument/2006/relationships/image" Target="../media/image22.gif"/><Relationship Id="rId4" Type="http://schemas.openxmlformats.org/officeDocument/2006/relationships/image" Target="../media/image21.gi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85720" y="214290"/>
            <a:ext cx="8686800" cy="1214446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/>
              <a:t>Корней Иванович Чуковский</a:t>
            </a:r>
          </a:p>
        </p:txBody>
      </p:sp>
      <p:pic>
        <p:nvPicPr>
          <p:cNvPr id="7" name="Содержимое 6" descr="Chukovsky.jpg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873340" y="1357298"/>
            <a:ext cx="3275591" cy="38803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1748800" y="5244629"/>
            <a:ext cx="576064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/>
              <a:t>Автор презентации</a:t>
            </a:r>
          </a:p>
          <a:p>
            <a:pPr algn="ctr"/>
            <a:r>
              <a:rPr lang="ru-RU" b="1"/>
              <a:t>МОУ </a:t>
            </a:r>
            <a:r>
              <a:rPr lang="ru-RU" b="1" dirty="0"/>
              <a:t>«</a:t>
            </a:r>
            <a:r>
              <a:rPr lang="ru-RU" b="1" dirty="0" err="1"/>
              <a:t>Румянцевская</a:t>
            </a:r>
            <a:r>
              <a:rPr lang="ru-RU" b="1" dirty="0"/>
              <a:t> СОШ»</a:t>
            </a:r>
          </a:p>
          <a:p>
            <a:pPr algn="ctr"/>
            <a:r>
              <a:rPr lang="ru-RU" b="1" dirty="0"/>
              <a:t>Губарева Наталья Александровна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5B4408EE-B2D9-40FD-BACB-4A163422542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4788024" y="1357298"/>
            <a:ext cx="2944844" cy="3926459"/>
          </a:xfrm>
          <a:prstGeom prst="rect">
            <a:avLst/>
          </a:prstGeom>
        </p:spPr>
      </p:pic>
    </p:spTree>
  </p:cSld>
  <p:clrMapOvr>
    <a:masterClrMapping/>
  </p:clrMapOvr>
  <p:transition advClick="0" advTm="5218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cd08d205ee0.jpg"/>
          <p:cNvPicPr>
            <a:picLocks noChangeAspect="1"/>
          </p:cNvPicPr>
          <p:nvPr/>
        </p:nvPicPr>
        <p:blipFill>
          <a:blip r:embed="rId4"/>
          <a:srcRect l="3906" t="3125" r="4687" b="4166"/>
          <a:stretch>
            <a:fillRect/>
          </a:stretch>
        </p:blipFill>
        <p:spPr>
          <a:xfrm>
            <a:off x="1115616" y="593908"/>
            <a:ext cx="7454062" cy="5670184"/>
          </a:xfrm>
          <a:prstGeom prst="rect">
            <a:avLst/>
          </a:prstGeom>
          <a:ln>
            <a:solidFill>
              <a:schemeClr val="accent4">
                <a:lumMod val="75000"/>
              </a:schemeClr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1115616" y="476672"/>
            <a:ext cx="5715040" cy="1815882"/>
          </a:xfrm>
          <a:prstGeom prst="rect">
            <a:avLst/>
          </a:prstGeom>
          <a:solidFill>
            <a:schemeClr val="bg1"/>
          </a:solidFill>
          <a:ln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b="1" i="1" dirty="0"/>
              <a:t>Но ответило корыто:</a:t>
            </a:r>
          </a:p>
          <a:p>
            <a:r>
              <a:rPr lang="ru-RU" sz="2800" b="1" i="1" dirty="0"/>
              <a:t>«На Федору я сердито!»</a:t>
            </a:r>
          </a:p>
          <a:p>
            <a:r>
              <a:rPr lang="ru-RU" sz="2800" b="1" i="1" dirty="0"/>
              <a:t>И сказала кочерга:</a:t>
            </a:r>
          </a:p>
          <a:p>
            <a:r>
              <a:rPr lang="ru-RU" sz="2800" b="1" i="1" dirty="0"/>
              <a:t>«Я Федоре не слуга!»</a:t>
            </a:r>
          </a:p>
        </p:txBody>
      </p:sp>
      <p:pic>
        <p:nvPicPr>
          <p:cNvPr id="4" name="kolpino_-__fedorino_gore_(chast_3)">
            <a:hlinkClick r:id="" action="ppaction://media"/>
            <a:extLst>
              <a:ext uri="{FF2B5EF4-FFF2-40B4-BE49-F238E27FC236}">
                <a16:creationId xmlns:a16="http://schemas.microsoft.com/office/drawing/2014/main" id="{3DA3E729-014F-499E-900F-981DDC9E01DD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507" end="19311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327525" y="3184525"/>
            <a:ext cx="487363" cy="487363"/>
          </a:xfrm>
          <a:prstGeom prst="rect">
            <a:avLst/>
          </a:prstGeom>
        </p:spPr>
      </p:pic>
    </p:spTree>
  </p:cSld>
  <p:clrMapOvr>
    <a:masterClrMapping/>
  </p:clrMapOvr>
  <p:transition advTm="4511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16">
                <p:cTn id="7" repeatCount="200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a45173b2dea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5828" y="500042"/>
            <a:ext cx="5665262" cy="5665262"/>
          </a:xfrm>
          <a:prstGeom prst="rect">
            <a:avLst/>
          </a:prstGeom>
          <a:ln>
            <a:solidFill>
              <a:schemeClr val="accent4">
                <a:lumMod val="75000"/>
              </a:schemeClr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610371" y="500042"/>
            <a:ext cx="4643438" cy="138499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b="1" i="1" dirty="0"/>
              <a:t>Посуда не хочет возвращаться к неопрятной </a:t>
            </a:r>
            <a:r>
              <a:rPr lang="ru-RU" sz="2800" b="1" i="1" dirty="0" err="1"/>
              <a:t>Федорею</a:t>
            </a:r>
            <a:r>
              <a:rPr lang="ru-RU" sz="2800" b="1" i="1" dirty="0"/>
              <a:t> </a:t>
            </a:r>
          </a:p>
        </p:txBody>
      </p:sp>
    </p:spTree>
  </p:cSld>
  <p:clrMapOvr>
    <a:masterClrMapping/>
  </p:clrMapOvr>
  <p:transition advTm="3677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96e6d4da37f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44" y="142852"/>
            <a:ext cx="8800939" cy="6615373"/>
          </a:xfrm>
          <a:prstGeom prst="rect">
            <a:avLst/>
          </a:prstGeom>
          <a:ln>
            <a:solidFill>
              <a:schemeClr val="accent4">
                <a:lumMod val="75000"/>
              </a:schemeClr>
            </a:solidFill>
          </a:ln>
        </p:spPr>
      </p:pic>
      <p:pic>
        <p:nvPicPr>
          <p:cNvPr id="2" name="Рисунок 1" descr="cha24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34" y="2071678"/>
            <a:ext cx="2933713" cy="4543360"/>
          </a:xfrm>
          <a:prstGeom prst="rect">
            <a:avLst/>
          </a:prstGeom>
        </p:spPr>
      </p:pic>
      <p:pic>
        <p:nvPicPr>
          <p:cNvPr id="3" name="Рисунок 2" descr="cha24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71802" y="2071678"/>
            <a:ext cx="2844578" cy="4405319"/>
          </a:xfrm>
          <a:prstGeom prst="rect">
            <a:avLst/>
          </a:prstGeom>
        </p:spPr>
      </p:pic>
      <p:pic>
        <p:nvPicPr>
          <p:cNvPr id="5" name="Рисунок 4" descr="cat159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58082" y="3945636"/>
            <a:ext cx="1214446" cy="127067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42844" y="142852"/>
            <a:ext cx="4786346" cy="138499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b="1" i="1" dirty="0">
                <a:solidFill>
                  <a:schemeClr val="accent2">
                    <a:lumMod val="75000"/>
                  </a:schemeClr>
                </a:solidFill>
              </a:rPr>
              <a:t>Все пытаются воротить посуду, даже коты Федоры…</a:t>
            </a:r>
          </a:p>
        </p:txBody>
      </p:sp>
    </p:spTree>
  </p:cSld>
  <p:clrMapOvr>
    <a:masterClrMapping/>
  </p:clrMapOvr>
  <p:transition advTm="2688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5646" y="1856916"/>
            <a:ext cx="5868143" cy="4374434"/>
          </a:xfrm>
          <a:prstGeom prst="rect">
            <a:avLst/>
          </a:prstGeom>
        </p:spPr>
      </p:pic>
      <p:pic>
        <p:nvPicPr>
          <p:cNvPr id="3" name="Рисунок 2" descr="688935051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8849560">
            <a:off x="7888610" y="2639769"/>
            <a:ext cx="1133475" cy="819150"/>
          </a:xfrm>
          <a:prstGeom prst="rect">
            <a:avLst/>
          </a:prstGeom>
        </p:spPr>
      </p:pic>
      <p:pic>
        <p:nvPicPr>
          <p:cNvPr id="4" name="Рисунок 3" descr="972991474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86314" y="5857873"/>
            <a:ext cx="1000127" cy="1000127"/>
          </a:xfrm>
          <a:prstGeom prst="rect">
            <a:avLst/>
          </a:prstGeom>
        </p:spPr>
      </p:pic>
      <p:pic>
        <p:nvPicPr>
          <p:cNvPr id="5" name="Рисунок 4" descr="album_2810161906_1354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335459">
            <a:off x="1218106" y="1993060"/>
            <a:ext cx="4457583" cy="4102147"/>
          </a:xfrm>
          <a:prstGeom prst="rect">
            <a:avLst/>
          </a:prstGeom>
        </p:spPr>
      </p:pic>
      <p:pic>
        <p:nvPicPr>
          <p:cNvPr id="6" name="Рисунок 5" descr="posuda.gi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11343" y="5563794"/>
            <a:ext cx="916780" cy="1000124"/>
          </a:xfrm>
          <a:prstGeom prst="rect">
            <a:avLst/>
          </a:prstGeom>
        </p:spPr>
      </p:pic>
      <p:pic>
        <p:nvPicPr>
          <p:cNvPr id="7" name="Рисунок 6" descr="3a98733fcdb3575cadacf89b4aaa5a9e.gif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751211" y="5286372"/>
            <a:ext cx="1143002" cy="1143002"/>
          </a:xfrm>
          <a:prstGeom prst="rect">
            <a:avLst/>
          </a:prstGeom>
        </p:spPr>
      </p:pic>
      <p:pic>
        <p:nvPicPr>
          <p:cNvPr id="8" name="Рисунок 7" descr="9b5ae8e5c6dfbaf1a66dde33fbcf085c.gif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894213" y="6072206"/>
            <a:ext cx="1249787" cy="78579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899592" y="626650"/>
            <a:ext cx="5244043" cy="1569660"/>
          </a:xfrm>
          <a:prstGeom prst="rect">
            <a:avLst/>
          </a:prstGeom>
          <a:solidFill>
            <a:schemeClr val="bg1"/>
          </a:solidFill>
          <a:ln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b="1" i="1" dirty="0"/>
              <a:t>Но тарелки вьются – </a:t>
            </a:r>
            <a:r>
              <a:rPr lang="ru-RU" sz="2400" b="1" i="1" dirty="0" err="1"/>
              <a:t>вьются</a:t>
            </a:r>
            <a:r>
              <a:rPr lang="ru-RU" sz="2400" b="1" i="1" dirty="0"/>
              <a:t>,</a:t>
            </a:r>
          </a:p>
          <a:p>
            <a:r>
              <a:rPr lang="ru-RU" sz="2400" b="1" i="1" dirty="0"/>
              <a:t>А Федоре не даются:</a:t>
            </a:r>
          </a:p>
          <a:p>
            <a:r>
              <a:rPr lang="ru-RU" sz="2400" b="1" i="1" dirty="0"/>
              <a:t>«Лучше в поле пропадём,</a:t>
            </a:r>
          </a:p>
          <a:p>
            <a:r>
              <a:rPr lang="ru-RU" sz="2400" b="1" i="1" dirty="0"/>
              <a:t>А к Федоре не пойдём!»</a:t>
            </a:r>
          </a:p>
        </p:txBody>
      </p:sp>
      <p:pic>
        <p:nvPicPr>
          <p:cNvPr id="10" name="Рисунок 9" descr="album_2810161906_1354.gif">
            <a:extLst>
              <a:ext uri="{FF2B5EF4-FFF2-40B4-BE49-F238E27FC236}">
                <a16:creationId xmlns:a16="http://schemas.microsoft.com/office/drawing/2014/main" id="{A1C345CD-C601-43BD-A2F3-E4550FBD4AB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335459">
            <a:off x="1370506" y="2145460"/>
            <a:ext cx="4457583" cy="4102147"/>
          </a:xfrm>
          <a:prstGeom prst="rect">
            <a:avLst/>
          </a:prstGeom>
        </p:spPr>
      </p:pic>
    </p:spTree>
  </p:cSld>
  <p:clrMapOvr>
    <a:masterClrMapping/>
  </p:clrMapOvr>
  <p:transition advTm="6753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5labhicu122719434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7517" y="1601544"/>
            <a:ext cx="6306251" cy="4572032"/>
          </a:xfrm>
          <a:prstGeom prst="rect">
            <a:avLst/>
          </a:prstGeom>
          <a:ln>
            <a:solidFill>
              <a:schemeClr val="accent4">
                <a:lumMod val="75000"/>
              </a:schemeClr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611560" y="647437"/>
            <a:ext cx="4572032" cy="954107"/>
          </a:xfrm>
          <a:prstGeom prst="rect">
            <a:avLst/>
          </a:prstGeom>
          <a:solidFill>
            <a:schemeClr val="bg1"/>
          </a:solidFill>
          <a:ln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b="1" i="1" dirty="0"/>
              <a:t>Все удивляются какая грязная посуда у Федоры</a:t>
            </a:r>
          </a:p>
        </p:txBody>
      </p:sp>
      <p:pic>
        <p:nvPicPr>
          <p:cNvPr id="4" name="Рисунок 3" descr="1ec87dc07b3a98c53cdab6e1ef9cae82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3768" y="4929198"/>
            <a:ext cx="1619648" cy="151447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545533" y="1613118"/>
            <a:ext cx="3854232" cy="1815882"/>
          </a:xfrm>
          <a:prstGeom prst="rect">
            <a:avLst/>
          </a:prstGeom>
          <a:solidFill>
            <a:schemeClr val="bg1"/>
          </a:solidFill>
          <a:ln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b="1" dirty="0"/>
              <a:t>А курица говорит:</a:t>
            </a:r>
          </a:p>
          <a:p>
            <a:r>
              <a:rPr lang="ru-RU" sz="2800" b="1" dirty="0"/>
              <a:t>«Ко-ко-ко! </a:t>
            </a:r>
            <a:r>
              <a:rPr lang="ru-RU" sz="2800" b="1" dirty="0" err="1"/>
              <a:t>Ко-ко-ко</a:t>
            </a:r>
            <a:r>
              <a:rPr lang="ru-RU" sz="2800" b="1" dirty="0"/>
              <a:t>!</a:t>
            </a:r>
          </a:p>
          <a:p>
            <a:r>
              <a:rPr lang="ru-RU" sz="2800" b="1" dirty="0"/>
              <a:t>Жить вам было нелегко!»</a:t>
            </a:r>
          </a:p>
        </p:txBody>
      </p:sp>
    </p:spTree>
  </p:cSld>
  <p:clrMapOvr>
    <a:masterClrMapping/>
  </p:clrMapOvr>
  <p:transition advTm="7373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940_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42" y="857232"/>
            <a:ext cx="7786710" cy="5840033"/>
          </a:xfrm>
          <a:prstGeom prst="rect">
            <a:avLst/>
          </a:prstGeom>
          <a:ln>
            <a:solidFill>
              <a:schemeClr val="accent4">
                <a:lumMod val="75000"/>
              </a:schemeClr>
            </a:solidFill>
          </a:ln>
        </p:spPr>
      </p:pic>
      <p:pic>
        <p:nvPicPr>
          <p:cNvPr id="3" name="Рисунок 2" descr="01c4f3864bc7b02e9ec801c4606db19a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4546" y="5000636"/>
            <a:ext cx="1214446" cy="1110647"/>
          </a:xfrm>
          <a:prstGeom prst="rect">
            <a:avLst/>
          </a:prstGeom>
        </p:spPr>
      </p:pic>
      <p:pic>
        <p:nvPicPr>
          <p:cNvPr id="5" name="Рисунок 4" descr="01c4f3864bc7b02e9ec801c4606db19a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7620" y="5500702"/>
            <a:ext cx="1214446" cy="111064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35495" y="620688"/>
            <a:ext cx="5000660" cy="954107"/>
          </a:xfrm>
          <a:prstGeom prst="rect">
            <a:avLst/>
          </a:prstGeom>
          <a:solidFill>
            <a:schemeClr val="bg1"/>
          </a:solidFill>
          <a:ln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b="1" i="1" dirty="0"/>
              <a:t>А в доме остались одни тараканы…</a:t>
            </a:r>
          </a:p>
        </p:txBody>
      </p:sp>
    </p:spTree>
  </p:cSld>
  <p:clrMapOvr>
    <a:masterClrMapping/>
  </p:clrMapOvr>
  <p:transition advTm="5810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mt_52_id_35264_jpg.jpg"/>
          <p:cNvPicPr>
            <a:picLocks noChangeAspect="1"/>
          </p:cNvPicPr>
          <p:nvPr/>
        </p:nvPicPr>
        <p:blipFill>
          <a:blip r:embed="rId2"/>
          <a:srcRect l="6123" b="5450"/>
          <a:stretch>
            <a:fillRect/>
          </a:stretch>
        </p:blipFill>
        <p:spPr>
          <a:xfrm>
            <a:off x="4067944" y="675006"/>
            <a:ext cx="4380908" cy="4500594"/>
          </a:xfrm>
          <a:prstGeom prst="rect">
            <a:avLst/>
          </a:prstGeom>
          <a:ln>
            <a:solidFill>
              <a:schemeClr val="accent4">
                <a:lumMod val="75000"/>
              </a:schemeClr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721529" y="675006"/>
            <a:ext cx="3312368" cy="1384995"/>
          </a:xfrm>
          <a:prstGeom prst="rect">
            <a:avLst/>
          </a:prstGeom>
          <a:solidFill>
            <a:schemeClr val="bg1"/>
          </a:solidFill>
          <a:ln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b="1" i="1" dirty="0"/>
              <a:t>Вот и осталась бедная баба </a:t>
            </a:r>
          </a:p>
          <a:p>
            <a:r>
              <a:rPr lang="ru-RU" sz="2800" b="1" i="1" dirty="0"/>
              <a:t>одна …</a:t>
            </a:r>
          </a:p>
        </p:txBody>
      </p:sp>
      <p:pic>
        <p:nvPicPr>
          <p:cNvPr id="6" name="Рисунок 5" descr="mouse-suteev-04.jpg"/>
          <p:cNvPicPr>
            <a:picLocks noChangeAspect="1"/>
          </p:cNvPicPr>
          <p:nvPr/>
        </p:nvPicPr>
        <p:blipFill>
          <a:blip r:embed="rId3"/>
          <a:srcRect t="808" r="6780"/>
          <a:stretch>
            <a:fillRect/>
          </a:stretch>
        </p:blipFill>
        <p:spPr>
          <a:xfrm>
            <a:off x="476106" y="2420888"/>
            <a:ext cx="4314647" cy="3929090"/>
          </a:xfrm>
          <a:prstGeom prst="rect">
            <a:avLst/>
          </a:prstGeom>
          <a:ln>
            <a:solidFill>
              <a:schemeClr val="accent4">
                <a:lumMod val="75000"/>
              </a:schemeClr>
            </a:solidFill>
          </a:ln>
        </p:spPr>
      </p:pic>
    </p:spTree>
  </p:cSld>
  <p:clrMapOvr>
    <a:masterClrMapping/>
  </p:clrMapOvr>
  <p:transition advTm="4652"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1labkedo1227425537.jpg"/>
          <p:cNvPicPr>
            <a:picLocks noChangeAspect="1"/>
          </p:cNvPicPr>
          <p:nvPr/>
        </p:nvPicPr>
        <p:blipFill>
          <a:blip r:embed="rId4"/>
          <a:srcRect l="42617" t="907" r="2981" b="3187"/>
          <a:stretch>
            <a:fillRect/>
          </a:stretch>
        </p:blipFill>
        <p:spPr>
          <a:xfrm>
            <a:off x="4283968" y="778099"/>
            <a:ext cx="4287603" cy="5301802"/>
          </a:xfrm>
          <a:prstGeom prst="rect">
            <a:avLst/>
          </a:prstGeom>
          <a:ln>
            <a:solidFill>
              <a:schemeClr val="accent4">
                <a:lumMod val="75000"/>
              </a:schemeClr>
            </a:solidFill>
          </a:ln>
        </p:spPr>
      </p:pic>
      <p:pic>
        <p:nvPicPr>
          <p:cNvPr id="5" name="Рисунок 4" descr="680240597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9197190">
            <a:off x="7284597" y="65861"/>
            <a:ext cx="1700162" cy="117147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41686" y="523562"/>
            <a:ext cx="3744416" cy="2246769"/>
          </a:xfrm>
          <a:prstGeom prst="rect">
            <a:avLst/>
          </a:prstGeom>
          <a:solidFill>
            <a:schemeClr val="bg1"/>
          </a:solidFill>
          <a:ln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b="1" i="1" dirty="0"/>
              <a:t>В конце Федора поняла, что надо любить и уважать посуду, только тогда она к ней вернётся</a:t>
            </a:r>
          </a:p>
        </p:txBody>
      </p:sp>
      <p:pic>
        <p:nvPicPr>
          <p:cNvPr id="3" name="Рисунок 2" descr="680240597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4643812">
            <a:off x="2890567" y="5289684"/>
            <a:ext cx="1700162" cy="117147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75645A8-16E8-4B70-8295-6D5BC39FBA9D}"/>
              </a:ext>
            </a:extLst>
          </p:cNvPr>
          <p:cNvSpPr txBox="1"/>
          <p:nvPr/>
        </p:nvSpPr>
        <p:spPr>
          <a:xfrm>
            <a:off x="441686" y="2781650"/>
            <a:ext cx="3744416" cy="2246769"/>
          </a:xfrm>
          <a:prstGeom prst="rect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b="1" i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2800" b="1" i="1" dirty="0"/>
              <a:t>Она говорит: «Уж не буду, уж не буду</a:t>
            </a:r>
          </a:p>
          <a:p>
            <a:r>
              <a:rPr lang="ru-RU" sz="2800" b="1" i="1" dirty="0"/>
              <a:t>Я посуду обижать,</a:t>
            </a:r>
          </a:p>
          <a:p>
            <a:r>
              <a:rPr lang="ru-RU" sz="2800" b="1" i="1" dirty="0"/>
              <a:t>Буду, буду я посуду</a:t>
            </a:r>
          </a:p>
          <a:p>
            <a:r>
              <a:rPr lang="ru-RU" sz="2800" b="1" i="1" dirty="0"/>
              <a:t>И любить и уважать!»</a:t>
            </a:r>
          </a:p>
        </p:txBody>
      </p:sp>
      <p:pic>
        <p:nvPicPr>
          <p:cNvPr id="9" name="kolpino_-__fedorino_gore_(chast_3)">
            <a:hlinkClick r:id="" action="ppaction://media"/>
            <a:extLst>
              <a:ext uri="{FF2B5EF4-FFF2-40B4-BE49-F238E27FC236}">
                <a16:creationId xmlns:a16="http://schemas.microsoft.com/office/drawing/2014/main" id="{AC592696-AC40-4B28-B608-AC390C13271F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63260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327525" y="3184525"/>
            <a:ext cx="487363" cy="487363"/>
          </a:xfrm>
          <a:prstGeom prst="rect">
            <a:avLst/>
          </a:prstGeom>
        </p:spPr>
      </p:pic>
    </p:spTree>
  </p:cSld>
  <p:clrMapOvr>
    <a:masterClrMapping/>
  </p:clrMapOvr>
  <p:transition advTm="6232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2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1c4f3864bc7b02e9ec801c4606db19a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2" y="4357694"/>
            <a:ext cx="1214446" cy="1110647"/>
          </a:xfrm>
          <a:prstGeom prst="rect">
            <a:avLst/>
          </a:prstGeom>
        </p:spPr>
      </p:pic>
      <p:pic>
        <p:nvPicPr>
          <p:cNvPr id="3" name="Рисунок 2" descr="01c4f3864bc7b02e9ec801c4606db19a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9058" y="5500702"/>
            <a:ext cx="1214446" cy="1110647"/>
          </a:xfrm>
          <a:prstGeom prst="rect">
            <a:avLst/>
          </a:prstGeom>
        </p:spPr>
      </p:pic>
      <p:pic>
        <p:nvPicPr>
          <p:cNvPr id="4" name="Рисунок 3" descr="01c4f3864bc7b02e9ec801c4606db19a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4546" y="5000636"/>
            <a:ext cx="1214446" cy="1110647"/>
          </a:xfrm>
          <a:prstGeom prst="rect">
            <a:avLst/>
          </a:prstGeom>
        </p:spPr>
      </p:pic>
      <p:pic>
        <p:nvPicPr>
          <p:cNvPr id="5" name="Рисунок 4" descr="album_2810161906_1354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497056">
            <a:off x="480888" y="1231239"/>
            <a:ext cx="3641187" cy="494297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71868" y="898738"/>
            <a:ext cx="4929222" cy="954107"/>
          </a:xfrm>
          <a:prstGeom prst="rect">
            <a:avLst/>
          </a:prstGeom>
          <a:solidFill>
            <a:schemeClr val="bg1"/>
          </a:solidFill>
          <a:ln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b="1" i="1" dirty="0"/>
              <a:t>Она решила убраться дома и выгнать всех тараканов</a:t>
            </a:r>
          </a:p>
        </p:txBody>
      </p:sp>
    </p:spTree>
  </p:cSld>
  <p:clrMapOvr>
    <a:masterClrMapping/>
  </p:clrMapOvr>
  <p:transition advTm="2951">
    <p:push dir="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_c304_f613dd8b_L.jpg"/>
          <p:cNvPicPr>
            <a:picLocks noChangeAspect="1"/>
          </p:cNvPicPr>
          <p:nvPr/>
        </p:nvPicPr>
        <p:blipFill>
          <a:blip r:embed="rId2"/>
          <a:srcRect b="21875"/>
          <a:stretch>
            <a:fillRect/>
          </a:stretch>
        </p:blipFill>
        <p:spPr>
          <a:xfrm>
            <a:off x="3494127" y="739245"/>
            <a:ext cx="5016847" cy="537951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539552" y="692696"/>
            <a:ext cx="2927166" cy="3539430"/>
          </a:xfrm>
          <a:prstGeom prst="rect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b="1" i="1" dirty="0" err="1"/>
              <a:t>Засмеялися</a:t>
            </a:r>
            <a:r>
              <a:rPr lang="ru-RU" sz="2800" b="1" i="1" dirty="0"/>
              <a:t> кастрюли,</a:t>
            </a:r>
          </a:p>
          <a:p>
            <a:r>
              <a:rPr lang="ru-RU" sz="2800" b="1" i="1" dirty="0"/>
              <a:t>Самовару подмигнули:</a:t>
            </a:r>
          </a:p>
          <a:p>
            <a:r>
              <a:rPr lang="ru-RU" sz="2800" b="1" i="1" dirty="0"/>
              <a:t>«Ну, Федора,                                                                                                     </a:t>
            </a:r>
          </a:p>
          <a:p>
            <a:r>
              <a:rPr lang="ru-RU" sz="2800" b="1" i="1" dirty="0"/>
              <a:t>  так и быть,</a:t>
            </a:r>
          </a:p>
          <a:p>
            <a:r>
              <a:rPr lang="ru-RU" sz="2800" b="1" i="1" dirty="0"/>
              <a:t>Рады мы тебя               простить!»</a:t>
            </a:r>
          </a:p>
        </p:txBody>
      </p:sp>
    </p:spTree>
  </p:cSld>
  <p:clrMapOvr>
    <a:masterClrMapping/>
  </p:clrMapOvr>
  <p:transition advTm="3413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AF8F3060-D304-4C3D-B4B2-E344B4D8CA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5576" y="730487"/>
            <a:ext cx="7797958" cy="4873724"/>
          </a:xfrm>
          <a:prstGeom prst="rect">
            <a:avLst/>
          </a:prstGeom>
        </p:spPr>
      </p:pic>
      <p:pic>
        <p:nvPicPr>
          <p:cNvPr id="3" name="fedorino_gor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8358214" y="6553200"/>
            <a:ext cx="304800" cy="3048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269839" y="4509120"/>
            <a:ext cx="5286412" cy="1815882"/>
          </a:xfrm>
          <a:prstGeom prst="rect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b="1" i="1" dirty="0"/>
              <a:t>Эту сказку писатель писал очень долго. </a:t>
            </a:r>
            <a:r>
              <a:rPr lang="ru-RU" sz="2800" b="1" i="1" dirty="0" err="1"/>
              <a:t>К.И.Чуковский</a:t>
            </a:r>
            <a:r>
              <a:rPr lang="ru-RU" sz="2800" b="1" i="1" dirty="0"/>
              <a:t> начал её писать, когда он был у себя на даче.</a:t>
            </a:r>
          </a:p>
        </p:txBody>
      </p:sp>
    </p:spTree>
  </p:cSld>
  <p:clrMapOvr>
    <a:masterClrMapping/>
  </p:clrMapOvr>
  <p:transition advTm="6379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43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48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9804" y="1916832"/>
            <a:ext cx="5806491" cy="4354868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534008" y="531837"/>
            <a:ext cx="5072098" cy="1384995"/>
          </a:xfrm>
          <a:prstGeom prst="rect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b="1" i="1" dirty="0"/>
              <a:t>Посуда вернулась к Федоре, и самовар угостил её сладким чаем…</a:t>
            </a:r>
          </a:p>
        </p:txBody>
      </p:sp>
    </p:spTree>
  </p:cSld>
  <p:clrMapOvr>
    <a:masterClrMapping/>
  </p:clrMapOvr>
  <p:transition advTm="6876">
    <p:push dir="u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500042"/>
            <a:ext cx="7858180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u="sng" dirty="0"/>
              <a:t>Использованы материалы:</a:t>
            </a:r>
            <a:endParaRPr lang="en-US" sz="2800" u="sng" dirty="0"/>
          </a:p>
          <a:p>
            <a:endParaRPr lang="ru-RU" sz="2800" u="sng" dirty="0"/>
          </a:p>
          <a:p>
            <a:pPr>
              <a:buFont typeface="Arial" pitchFamily="34" charset="0"/>
              <a:buChar char="•"/>
            </a:pPr>
            <a:r>
              <a:rPr lang="ru-RU" sz="2000" dirty="0"/>
              <a:t>Аудиозапись , </a:t>
            </a:r>
            <a:r>
              <a:rPr lang="ru-RU" sz="2000" dirty="0" err="1"/>
              <a:t>исп.К.И.Чуковский</a:t>
            </a:r>
            <a:r>
              <a:rPr lang="ru-RU" sz="2000" dirty="0"/>
              <a:t>. </a:t>
            </a:r>
            <a:r>
              <a:rPr lang="en-US" sz="2000" dirty="0">
                <a:hlinkClick r:id="rId2"/>
              </a:rPr>
              <a:t>http://deti-online.com/audioskazki/skazki-chukovskogo-mp3/fedorino-gore/</a:t>
            </a:r>
            <a:endParaRPr lang="ru-RU" sz="2000" dirty="0"/>
          </a:p>
          <a:p>
            <a:r>
              <a:rPr lang="ru-RU" sz="2000" dirty="0"/>
              <a:t>Изображения:</a:t>
            </a:r>
          </a:p>
          <a:p>
            <a:pPr>
              <a:buFont typeface="Arial" pitchFamily="34" charset="0"/>
              <a:buChar char="•"/>
            </a:pPr>
            <a:r>
              <a:rPr lang="en-US" sz="2000" dirty="0">
                <a:hlinkClick r:id="rId3"/>
              </a:rPr>
              <a:t>http://www.kknw.ru/movies/1013/photo/</a:t>
            </a:r>
            <a:endParaRPr lang="ru-RU" sz="2000" dirty="0"/>
          </a:p>
          <a:p>
            <a:pPr>
              <a:buFont typeface="Arial" pitchFamily="34" charset="0"/>
              <a:buChar char="•"/>
            </a:pPr>
            <a:r>
              <a:rPr lang="en-US" sz="2000" dirty="0">
                <a:hlinkClick r:id="rId4"/>
              </a:rPr>
              <a:t>http://www.ruskid.ru/multfilm/page/49/</a:t>
            </a:r>
            <a:endParaRPr lang="ru-RU" sz="2000" dirty="0"/>
          </a:p>
          <a:p>
            <a:pPr>
              <a:buFont typeface="Arial" pitchFamily="34" charset="0"/>
              <a:buChar char="•"/>
            </a:pPr>
            <a:r>
              <a:rPr lang="en-US" sz="2000" dirty="0">
                <a:hlinkClick r:id="rId5"/>
              </a:rPr>
              <a:t>http://valent20082008.ya.ru/replies.xml?item_no=544</a:t>
            </a:r>
            <a:endParaRPr lang="ru-RU" sz="2000" dirty="0"/>
          </a:p>
          <a:p>
            <a:pPr>
              <a:buFont typeface="Arial" pitchFamily="34" charset="0"/>
              <a:buChar char="•"/>
            </a:pPr>
            <a:r>
              <a:rPr lang="en-US" sz="2000" dirty="0">
                <a:hlinkClick r:id="rId6"/>
              </a:rPr>
              <a:t>http://www.magazinhifi.ru/rus/newsotr/1797.html</a:t>
            </a:r>
            <a:endParaRPr lang="ru-RU" sz="2000" dirty="0"/>
          </a:p>
          <a:p>
            <a:pPr>
              <a:buFont typeface="Arial" pitchFamily="34" charset="0"/>
              <a:buChar char="•"/>
            </a:pPr>
            <a:r>
              <a:rPr lang="en-US" sz="2000" dirty="0">
                <a:hlinkClick r:id="rId7"/>
              </a:rPr>
              <a:t>http://www.animator.ru/db/?p=show_film&amp;fid=2668&amp;sp=1</a:t>
            </a:r>
            <a:endParaRPr lang="ru-RU" sz="2000" dirty="0"/>
          </a:p>
          <a:p>
            <a:pPr>
              <a:buFont typeface="Arial" pitchFamily="34" charset="0"/>
              <a:buChar char="•"/>
            </a:pPr>
            <a:r>
              <a:rPr lang="en-US" sz="2000" dirty="0">
                <a:hlinkClick r:id="rId8"/>
              </a:rPr>
              <a:t>http://diafilmy.su/66-fedorino-gore.html</a:t>
            </a:r>
            <a:endParaRPr lang="ru-RU" sz="2000" dirty="0"/>
          </a:p>
          <a:p>
            <a:pPr>
              <a:buFont typeface="Arial" pitchFamily="34" charset="0"/>
              <a:buChar char="•"/>
            </a:pPr>
            <a:r>
              <a:rPr lang="en-US" sz="2000" dirty="0">
                <a:hlinkClick r:id="rId9"/>
              </a:rPr>
              <a:t>http://luntiki.ru/blog/chtenie/1172.html</a:t>
            </a:r>
            <a:endParaRPr lang="ru-RU" sz="2000" dirty="0"/>
          </a:p>
          <a:p>
            <a:pPr>
              <a:buFont typeface="Arial" pitchFamily="34" charset="0"/>
              <a:buChar char="•"/>
            </a:pPr>
            <a:r>
              <a:rPr lang="en-US" sz="2000" dirty="0">
                <a:hlinkClick r:id="rId10"/>
              </a:rPr>
              <a:t>http://www.xxlbook.ru/offerLAB135789.aspx</a:t>
            </a:r>
            <a:endParaRPr lang="ru-RU" sz="2000" dirty="0"/>
          </a:p>
          <a:p>
            <a:pPr>
              <a:buFont typeface="Arial" pitchFamily="34" charset="0"/>
              <a:buChar char="•"/>
            </a:pPr>
            <a:r>
              <a:rPr lang="en-US" sz="2000" dirty="0">
                <a:hlinkClick r:id="rId11"/>
              </a:rPr>
              <a:t>http://www.divodvd.ru/index.php?productID=1940&amp;screen=yes</a:t>
            </a:r>
            <a:endParaRPr lang="ru-RU" sz="2000" dirty="0"/>
          </a:p>
          <a:p>
            <a:pPr>
              <a:buFont typeface="Arial" pitchFamily="34" charset="0"/>
              <a:buChar char="•"/>
            </a:pPr>
            <a:r>
              <a:rPr lang="en-US" sz="2000" dirty="0">
                <a:hlinkClick r:id="rId8"/>
              </a:rPr>
              <a:t>http://diafilmy.su/66-fedorino-gore.html</a:t>
            </a:r>
            <a:endParaRPr lang="ru-RU" sz="2000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28596" y="357166"/>
            <a:ext cx="7143800" cy="661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t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300" b="1" i="0" u="sng" strike="noStrike" cap="none" normalizeH="0" baseline="0" dirty="0">
              <a:ln>
                <a:noFill/>
              </a:ln>
              <a:solidFill>
                <a:srgbClr val="006600"/>
              </a:solidFill>
              <a:effectLst/>
              <a:latin typeface="Arial" pitchFamily="34" charset="0"/>
              <a:hlinkClick r:id="rId12"/>
            </a:endParaRPr>
          </a:p>
          <a:p>
            <a:pPr marL="0" marR="0" lvl="0" indent="0" algn="l" defTabSz="914400" rtl="0" eaLnBrk="1" fontAlgn="t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300" b="1" u="sng" dirty="0">
              <a:solidFill>
                <a:srgbClr val="006600"/>
              </a:solidFill>
              <a:latin typeface="Arial" pitchFamily="34" charset="0"/>
              <a:hlinkClick r:id="rId12"/>
            </a:endParaRPr>
          </a:p>
          <a:p>
            <a:pPr marL="0" marR="0" lvl="0" indent="0" algn="l" defTabSz="914400" rtl="0" eaLnBrk="1" fontAlgn="t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6" name="Рисунок 5" descr="ed77f4fb1d0b.gif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858016" y="285728"/>
            <a:ext cx="1500198" cy="1408349"/>
          </a:xfrm>
          <a:prstGeom prst="rect">
            <a:avLst/>
          </a:prstGeom>
        </p:spPr>
      </p:pic>
      <p:pic>
        <p:nvPicPr>
          <p:cNvPr id="7" name="Рисунок 6" descr="eda6.gif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857752" y="5072079"/>
            <a:ext cx="2143140" cy="1428755"/>
          </a:xfrm>
          <a:prstGeom prst="rect">
            <a:avLst/>
          </a:prstGeom>
        </p:spPr>
      </p:pic>
    </p:spTree>
  </p:cSld>
  <p:clrMapOvr>
    <a:masterClrMapping/>
  </p:clrMapOvr>
  <p:transition advTm="1404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CFFCB5DC-EAA2-4537-9987-D08BE74C75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584" y="983223"/>
            <a:ext cx="7850646" cy="5233764"/>
          </a:xfrm>
          <a:prstGeom prst="rect">
            <a:avLst/>
          </a:prstGeom>
        </p:spPr>
      </p:pic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04D8EF17-ACA9-4EFE-9A2A-E47E3C5474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FCB4C48A-D6F8-41B6-BE20-9EB5235E3E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43608" y="4847572"/>
            <a:ext cx="7128792" cy="1090015"/>
          </a:xfrm>
          <a:solidFill>
            <a:schemeClr val="bg1"/>
          </a:solidFill>
        </p:spPr>
        <p:txBody>
          <a:bodyPr>
            <a:noAutofit/>
          </a:bodyPr>
          <a:lstStyle/>
          <a:p>
            <a:r>
              <a:rPr lang="ru-RU" b="1" dirty="0"/>
              <a:t>Он весело проводил время с соседскими детьми: они лепили глиняных человечков, бросали в ручеек шишки. Именно после этого появились</a:t>
            </a:r>
            <a:r>
              <a:rPr lang="ru-RU" dirty="0"/>
              <a:t>…</a:t>
            </a:r>
          </a:p>
        </p:txBody>
      </p:sp>
      <p:sp>
        <p:nvSpPr>
          <p:cNvPr id="2" name="Нижний колонтитул 1">
            <a:extLst>
              <a:ext uri="{FF2B5EF4-FFF2-40B4-BE49-F238E27FC236}">
                <a16:creationId xmlns:a16="http://schemas.microsoft.com/office/drawing/2014/main" id="{AE85832C-E999-45AB-A762-33163E6E4B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Коровина И.Н.</a:t>
            </a:r>
          </a:p>
        </p:txBody>
      </p:sp>
    </p:spTree>
    <p:extLst>
      <p:ext uri="{BB962C8B-B14F-4D97-AF65-F5344CB8AC3E}">
        <p14:creationId xmlns:p14="http://schemas.microsoft.com/office/powerpoint/2010/main" val="3986187632"/>
      </p:ext>
    </p:extLst>
  </p:cSld>
  <p:clrMapOvr>
    <a:masterClrMapping/>
  </p:clrMapOvr>
  <p:transition advTm="6756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7b5f1a6189b4.jpg"/>
          <p:cNvPicPr>
            <a:picLocks noChangeAspect="1"/>
          </p:cNvPicPr>
          <p:nvPr/>
        </p:nvPicPr>
        <p:blipFill>
          <a:blip r:embed="rId2"/>
          <a:srcRect l="4032" t="3226" r="4839" b="8602"/>
          <a:stretch>
            <a:fillRect/>
          </a:stretch>
        </p:blipFill>
        <p:spPr>
          <a:xfrm>
            <a:off x="401589" y="285728"/>
            <a:ext cx="8564719" cy="6215106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539552" y="4437112"/>
            <a:ext cx="5214974" cy="761491"/>
          </a:xfrm>
          <a:prstGeom prst="rect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200" b="1" i="1" dirty="0"/>
              <a:t>Топоры, которые </a:t>
            </a:r>
          </a:p>
        </p:txBody>
      </p:sp>
    </p:spTree>
  </p:cSld>
  <p:clrMapOvr>
    <a:masterClrMapping/>
  </p:clrMapOvr>
  <p:transition advTm="3270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F763B3E-7D0F-43B5-A2DB-DFE19C9926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2349" y="1484784"/>
            <a:ext cx="5308236" cy="4520423"/>
          </a:xfrm>
          <a:prstGeom prst="rect">
            <a:avLst/>
          </a:prstGeom>
        </p:spPr>
      </p:pic>
      <p:pic>
        <p:nvPicPr>
          <p:cNvPr id="2" name="Рисунок 1" descr="Fedorino_gore0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536" y="368429"/>
            <a:ext cx="5731255" cy="4487275"/>
          </a:xfrm>
          <a:prstGeom prst="rect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412390" y="4677094"/>
            <a:ext cx="4714908" cy="1569660"/>
          </a:xfrm>
          <a:prstGeom prst="rect">
            <a:avLst/>
          </a:prstGeom>
          <a:solidFill>
            <a:schemeClr val="bg1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3200" b="1" i="1" dirty="0"/>
              <a:t>Испуганная коза и другие грязные предметы…</a:t>
            </a:r>
          </a:p>
        </p:txBody>
      </p:sp>
      <p:pic>
        <p:nvPicPr>
          <p:cNvPr id="3" name="Рисунок 2" descr="9b5ae8e5c6dfbaf1a66dde33fbcf085c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9592" y="3855579"/>
            <a:ext cx="1590675" cy="1000125"/>
          </a:xfrm>
          <a:prstGeom prst="rect">
            <a:avLst/>
          </a:prstGeom>
        </p:spPr>
      </p:pic>
    </p:spTree>
  </p:cSld>
  <p:clrMapOvr>
    <a:masterClrMapping/>
  </p:clrMapOvr>
  <p:transition advTm="2725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Photo_issue_1_2009_Conditioner_for_blonde_7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51720" y="1513846"/>
            <a:ext cx="6420707" cy="4786346"/>
          </a:xfrm>
          <a:prstGeom prst="rect">
            <a:avLst/>
          </a:prstGeom>
          <a:ln>
            <a:solidFill>
              <a:schemeClr val="accent4">
                <a:lumMod val="75000"/>
              </a:schemeClr>
            </a:solidFill>
          </a:ln>
        </p:spPr>
      </p:pic>
      <p:pic>
        <p:nvPicPr>
          <p:cNvPr id="4" name="Рисунок 3" descr="posuda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08304" y="5157192"/>
            <a:ext cx="1047750" cy="1143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39552" y="554389"/>
            <a:ext cx="5214942" cy="1200329"/>
          </a:xfrm>
          <a:prstGeom prst="rect">
            <a:avLst/>
          </a:prstGeom>
          <a:solidFill>
            <a:schemeClr val="bg1"/>
          </a:solidFill>
          <a:ln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b="1" i="1" dirty="0"/>
              <a:t>Вся посуда решила уйти от Федоры, потому что она не заботилось о ней: не мыла, не сушила, не чистила…</a:t>
            </a:r>
          </a:p>
        </p:txBody>
      </p:sp>
      <p:pic>
        <p:nvPicPr>
          <p:cNvPr id="3" name="Федорино горе ft Star Wars - Песня посуды (www.hotplayer.ru)">
            <a:hlinkClick r:id="" action="ppaction://media"/>
            <a:extLst>
              <a:ext uri="{FF2B5EF4-FFF2-40B4-BE49-F238E27FC236}">
                <a16:creationId xmlns:a16="http://schemas.microsoft.com/office/drawing/2014/main" id="{B6CF0DB3-1341-4D03-BD2F-96A8643D16A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327525" y="3184525"/>
            <a:ext cx="487363" cy="487363"/>
          </a:xfrm>
          <a:prstGeom prst="rect">
            <a:avLst/>
          </a:prstGeom>
        </p:spPr>
      </p:pic>
    </p:spTree>
  </p:cSld>
  <p:clrMapOvr>
    <a:masterClrMapping/>
  </p:clrMapOvr>
  <p:transition advTm="5187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15" showWhenStopped="0">
                <p:cTn id="7" repeatCount="300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01labknqc1247076065.jpg"/>
          <p:cNvPicPr>
            <a:picLocks noChangeAspect="1"/>
          </p:cNvPicPr>
          <p:nvPr/>
        </p:nvPicPr>
        <p:blipFill>
          <a:blip r:embed="rId2"/>
          <a:srcRect t="-622" r="-2352"/>
          <a:stretch>
            <a:fillRect/>
          </a:stretch>
        </p:blipFill>
        <p:spPr>
          <a:xfrm>
            <a:off x="561860" y="569115"/>
            <a:ext cx="3743526" cy="5395931"/>
          </a:xfrm>
          <a:prstGeom prst="rect">
            <a:avLst/>
          </a:prstGeom>
        </p:spPr>
      </p:pic>
      <p:pic>
        <p:nvPicPr>
          <p:cNvPr id="3" name="Рисунок 2" descr="f_4bb217afa2cef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617" y="4786322"/>
            <a:ext cx="1663302" cy="1663302"/>
          </a:xfrm>
          <a:prstGeom prst="rect">
            <a:avLst/>
          </a:prstGeom>
        </p:spPr>
      </p:pic>
      <p:pic>
        <p:nvPicPr>
          <p:cNvPr id="4" name="Рисунок 3" descr="972991474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8926" y="5357826"/>
            <a:ext cx="1214441" cy="1214441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250260" y="705848"/>
            <a:ext cx="1928826" cy="3970318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wrap="square" rtlCol="0">
            <a:spAutoFit/>
          </a:bodyPr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7" name="Рисунок 6" descr="album_2810161906_1354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497056">
            <a:off x="3013039" y="1227659"/>
            <a:ext cx="1838325" cy="2495560"/>
          </a:xfrm>
          <a:prstGeom prst="rect">
            <a:avLst/>
          </a:prstGeom>
        </p:spPr>
      </p:pic>
      <p:pic>
        <p:nvPicPr>
          <p:cNvPr id="9" name="Рисунок 8" descr="eda32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85979" y="1530814"/>
            <a:ext cx="1857388" cy="1463046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4357686" y="1357298"/>
            <a:ext cx="4429156" cy="2677656"/>
          </a:xfrm>
          <a:prstGeom prst="rect">
            <a:avLst/>
          </a:prstGeom>
          <a:solidFill>
            <a:schemeClr val="bg1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b="1" i="1" dirty="0"/>
              <a:t>От Федоры решили уйти и кастрюли, и сковородки и все чайные принадлежности…</a:t>
            </a:r>
          </a:p>
          <a:p>
            <a:r>
              <a:rPr lang="ru-RU" sz="2800" b="1" i="1" dirty="0"/>
              <a:t>Плохо им жилось с </a:t>
            </a:r>
          </a:p>
          <a:p>
            <a:r>
              <a:rPr lang="ru-RU" sz="2800" b="1" i="1" dirty="0"/>
              <a:t>Федорой!</a:t>
            </a:r>
          </a:p>
        </p:txBody>
      </p:sp>
      <p:pic>
        <p:nvPicPr>
          <p:cNvPr id="8" name="Рисунок 7" descr="posuda.gi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00958" y="2214554"/>
            <a:ext cx="1428728" cy="1558612"/>
          </a:xfrm>
          <a:prstGeom prst="rect">
            <a:avLst/>
          </a:prstGeom>
        </p:spPr>
      </p:pic>
      <p:pic>
        <p:nvPicPr>
          <p:cNvPr id="5" name="Рисунок 4" descr="972991474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72462" y="5857892"/>
            <a:ext cx="714375" cy="714375"/>
          </a:xfrm>
          <a:prstGeom prst="rect">
            <a:avLst/>
          </a:prstGeom>
        </p:spPr>
      </p:pic>
      <p:pic>
        <p:nvPicPr>
          <p:cNvPr id="11" name="Рисунок 10" descr="f_4bb217afa2cef.jpg">
            <a:extLst>
              <a:ext uri="{FF2B5EF4-FFF2-40B4-BE49-F238E27FC236}">
                <a16:creationId xmlns:a16="http://schemas.microsoft.com/office/drawing/2014/main" id="{2F1CCB7E-2FFD-44BB-8B5E-0FCBB7D48C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5017" y="4938722"/>
            <a:ext cx="1663302" cy="1663302"/>
          </a:xfrm>
          <a:prstGeom prst="rect">
            <a:avLst/>
          </a:prstGeom>
        </p:spPr>
      </p:pic>
    </p:spTree>
  </p:cSld>
  <p:clrMapOvr>
    <a:masterClrMapping/>
  </p:clrMapOvr>
  <p:transition advTm="3132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940_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4381" y="626450"/>
            <a:ext cx="7358114" cy="56050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250052" y="826269"/>
            <a:ext cx="4643470" cy="175432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611560" y="1736347"/>
            <a:ext cx="4417866" cy="1384995"/>
          </a:xfrm>
          <a:prstGeom prst="rect">
            <a:avLst/>
          </a:prstGeom>
          <a:solidFill>
            <a:schemeClr val="bg1"/>
          </a:solidFill>
          <a:ln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b="1" i="1" dirty="0"/>
              <a:t>Громко кричит </a:t>
            </a:r>
            <a:r>
              <a:rPr lang="ru-RU" sz="2800" b="1" i="1" dirty="0" err="1"/>
              <a:t>самовар:«Уходите</a:t>
            </a:r>
            <a:r>
              <a:rPr lang="ru-RU" sz="2800" b="1" i="1" dirty="0"/>
              <a:t>, бегите, </a:t>
            </a:r>
            <a:r>
              <a:rPr lang="ru-RU" sz="2800" b="1" i="1" dirty="0" err="1"/>
              <a:t>спасайтеся</a:t>
            </a:r>
            <a:r>
              <a:rPr lang="ru-RU" sz="2800" b="1" i="1" dirty="0"/>
              <a:t>!»</a:t>
            </a:r>
          </a:p>
        </p:txBody>
      </p:sp>
    </p:spTree>
  </p:cSld>
  <p:clrMapOvr>
    <a:masterClrMapping/>
  </p:clrMapOvr>
  <p:transition advTm="3408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024_004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3419872" y="712327"/>
            <a:ext cx="5031307" cy="550484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67544" y="500042"/>
            <a:ext cx="4533084" cy="2246769"/>
          </a:xfrm>
          <a:prstGeom prst="rect">
            <a:avLst/>
          </a:prstGeom>
          <a:solidFill>
            <a:schemeClr val="bg1"/>
          </a:solidFill>
          <a:ln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b="1" i="1" dirty="0"/>
              <a:t>А за ними вдоль забора</a:t>
            </a:r>
          </a:p>
          <a:p>
            <a:r>
              <a:rPr lang="ru-RU" sz="2800" b="1" i="1" dirty="0"/>
              <a:t>пытается догнать посуду Федора и кричит: «ОЙ!ОЙ!ОЙ!</a:t>
            </a:r>
          </a:p>
          <a:p>
            <a:r>
              <a:rPr lang="ru-RU" sz="2800" b="1" i="1" dirty="0"/>
              <a:t>Воротитесь домой!»</a:t>
            </a:r>
          </a:p>
        </p:txBody>
      </p:sp>
      <p:pic>
        <p:nvPicPr>
          <p:cNvPr id="5" name="Рисунок 4" descr="00814d960bce3fb6809b34c01327b649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4942" y="2214554"/>
            <a:ext cx="942975" cy="952500"/>
          </a:xfrm>
          <a:prstGeom prst="rect">
            <a:avLst/>
          </a:prstGeom>
        </p:spPr>
      </p:pic>
    </p:spTree>
  </p:cSld>
  <p:clrMapOvr>
    <a:masterClrMapping/>
  </p:clrMapOvr>
  <p:transition advTm="5253">
    <p:push dir="u"/>
  </p:transition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797</TotalTime>
  <Words>504</Words>
  <Application>Microsoft Office PowerPoint</Application>
  <PresentationFormat>Экран (4:3)</PresentationFormat>
  <Paragraphs>81</Paragraphs>
  <Slides>21</Slides>
  <Notes>2</Notes>
  <HiddenSlides>0</HiddenSlides>
  <MMClips>4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5" baseType="lpstr">
      <vt:lpstr>Arial</vt:lpstr>
      <vt:lpstr>Calibri</vt:lpstr>
      <vt:lpstr>Garamond</vt:lpstr>
      <vt:lpstr>Натуральные материалы</vt:lpstr>
      <vt:lpstr>Корней Иванович Чуковский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Корней Иванович Чуковский</dc:title>
  <dc:subject>диафильм</dc:subject>
  <dc:creator>corowina</dc:creator>
  <cp:lastModifiedBy>Админ</cp:lastModifiedBy>
  <cp:revision>67</cp:revision>
  <dcterms:created xsi:type="dcterms:W3CDTF">2010-04-30T12:47:45Z</dcterms:created>
  <dcterms:modified xsi:type="dcterms:W3CDTF">2021-10-06T14:13:04Z</dcterms:modified>
</cp:coreProperties>
</file>